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</p:sldIdLst>
  <p:sldSz cx="12801600" cy="12712700"/>
  <p:notesSz cx="12801600" cy="12712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6" d="100"/>
          <a:sy n="46" d="100"/>
        </p:scale>
        <p:origin x="-384" y="-10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printerSettings" Target="printerSettings/printerSettings1.bin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04" Type="http://schemas.openxmlformats.org/officeDocument/2006/relationships/presProps" Target="presProps.xml"/><Relationship Id="rId205" Type="http://schemas.openxmlformats.org/officeDocument/2006/relationships/viewProps" Target="viewProps.xml"/><Relationship Id="rId206" Type="http://schemas.openxmlformats.org/officeDocument/2006/relationships/theme" Target="theme/theme1.xml"/><Relationship Id="rId207" Type="http://schemas.openxmlformats.org/officeDocument/2006/relationships/tableStyles" Target="tableStyles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82930" y="3118104"/>
            <a:ext cx="6606540" cy="21122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65860" y="5632704"/>
            <a:ext cx="5440680" cy="251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10/10/19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10/10/19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88620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002786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10/10/19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10/10/19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10/10/19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8620" y="402336"/>
            <a:ext cx="6995160" cy="16093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8620" y="2313432"/>
            <a:ext cx="6995160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642616" y="9354312"/>
            <a:ext cx="2487168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88620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10/10/19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318901" y="7316188"/>
            <a:ext cx="163829" cy="139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hyperlink" Target="mailto:sarosenthal@venable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jp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10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png"/><Relationship Id="rId15" Type="http://schemas.openxmlformats.org/officeDocument/2006/relationships/image" Target="../media/image49.png"/><Relationship Id="rId16" Type="http://schemas.openxmlformats.org/officeDocument/2006/relationships/image" Target="../media/image50.png"/><Relationship Id="rId17" Type="http://schemas.openxmlformats.org/officeDocument/2006/relationships/image" Target="../media/image51.png"/><Relationship Id="rId18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0.png"/><Relationship Id="rId12" Type="http://schemas.openxmlformats.org/officeDocument/2006/relationships/image" Target="../media/image61.png"/><Relationship Id="rId13" Type="http://schemas.openxmlformats.org/officeDocument/2006/relationships/image" Target="../media/image62.png"/><Relationship Id="rId14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48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2" Type="http://schemas.openxmlformats.org/officeDocument/2006/relationships/hyperlink" Target="mailto:etickets@amtrak.com" TargetMode="Externa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2" Type="http://schemas.openxmlformats.org/officeDocument/2006/relationships/hyperlink" Target="mailto:uber.us@uber.com" TargetMode="Externa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3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2" Type="http://schemas.openxmlformats.org/officeDocument/2006/relationships/hyperlink" Target="mailto:uber.us@uber.com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88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7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8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9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0.png"/></Relationships>
</file>

<file path=ppt/slides/_rels/slide1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8.png"/><Relationship Id="rId12" Type="http://schemas.openxmlformats.org/officeDocument/2006/relationships/image" Target="../media/image9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30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jpg"/><Relationship Id="rId10" Type="http://schemas.openxmlformats.org/officeDocument/2006/relationships/image" Target="../media/image97.png"/></Relationships>
</file>

<file path=ppt/slides/_rels/slide1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4.png"/><Relationship Id="rId12" Type="http://schemas.openxmlformats.org/officeDocument/2006/relationships/image" Target="../media/image103.png"/><Relationship Id="rId13" Type="http://schemas.openxmlformats.org/officeDocument/2006/relationships/image" Target="../media/image104.png"/><Relationship Id="rId14" Type="http://schemas.openxmlformats.org/officeDocument/2006/relationships/image" Target="../media/image105.png"/><Relationship Id="rId15" Type="http://schemas.openxmlformats.org/officeDocument/2006/relationships/image" Target="../media/image106.png"/><Relationship Id="rId16" Type="http://schemas.openxmlformats.org/officeDocument/2006/relationships/image" Target="../media/image107.png"/><Relationship Id="rId17" Type="http://schemas.openxmlformats.org/officeDocument/2006/relationships/image" Target="../media/image10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100.png"/><Relationship Id="rId7" Type="http://schemas.openxmlformats.org/officeDocument/2006/relationships/image" Target="../media/image40.png"/><Relationship Id="rId8" Type="http://schemas.openxmlformats.org/officeDocument/2006/relationships/image" Target="../media/image101.png"/><Relationship Id="rId9" Type="http://schemas.openxmlformats.org/officeDocument/2006/relationships/image" Target="../media/image42.png"/><Relationship Id="rId10" Type="http://schemas.openxmlformats.org/officeDocument/2006/relationships/image" Target="../media/image102.png"/></Relationships>
</file>

<file path=ppt/slides/_rels/slide1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4.png"/><Relationship Id="rId12" Type="http://schemas.openxmlformats.org/officeDocument/2006/relationships/image" Target="../media/image115.png"/><Relationship Id="rId13" Type="http://schemas.openxmlformats.org/officeDocument/2006/relationships/image" Target="../media/image116.png"/><Relationship Id="rId14" Type="http://schemas.openxmlformats.org/officeDocument/2006/relationships/image" Target="../media/image117.png"/><Relationship Id="rId15" Type="http://schemas.openxmlformats.org/officeDocument/2006/relationships/image" Target="../media/image118.png"/><Relationship Id="rId16" Type="http://schemas.openxmlformats.org/officeDocument/2006/relationships/image" Target="../media/image119.png"/><Relationship Id="rId17" Type="http://schemas.openxmlformats.org/officeDocument/2006/relationships/image" Target="../media/image104.png"/><Relationship Id="rId18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106.png"/><Relationship Id="rId4" Type="http://schemas.openxmlformats.org/officeDocument/2006/relationships/image" Target="../media/image49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image" Target="../media/image61.png"/></Relationships>
</file>

<file path=ppt/slides/_rels/slide1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6.png"/><Relationship Id="rId12" Type="http://schemas.openxmlformats.org/officeDocument/2006/relationships/image" Target="../media/image126.png"/><Relationship Id="rId13" Type="http://schemas.openxmlformats.org/officeDocument/2006/relationships/image" Target="../media/image127.png"/><Relationship Id="rId14" Type="http://schemas.openxmlformats.org/officeDocument/2006/relationships/image" Target="../media/image128.png"/><Relationship Id="rId15" Type="http://schemas.openxmlformats.org/officeDocument/2006/relationships/image" Target="../media/image12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56.png"/><Relationship Id="rId8" Type="http://schemas.openxmlformats.org/officeDocument/2006/relationships/image" Target="../media/image124.png"/><Relationship Id="rId9" Type="http://schemas.openxmlformats.org/officeDocument/2006/relationships/image" Target="../media/image61.png"/><Relationship Id="rId10" Type="http://schemas.openxmlformats.org/officeDocument/2006/relationships/image" Target="../media/image125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0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hyperlink" Target="mailto:jetblueairways@email.jetblue.com" TargetMode="External"/><Relationship Id="rId8" Type="http://schemas.openxmlformats.org/officeDocument/2006/relationships/image" Target="../media/image137.png"/><Relationship Id="rId9" Type="http://schemas.openxmlformats.org/officeDocument/2006/relationships/image" Target="../media/image13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2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4" Type="http://schemas.openxmlformats.org/officeDocument/2006/relationships/image" Target="../media/image14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9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0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1" Type="http://schemas.openxmlformats.org/officeDocument/2006/relationships/slideLayout" Target="../slideLayouts/slideLayout5.xml"/><Relationship Id="rId2" Type="http://schemas.openxmlformats.org/officeDocument/2006/relationships/hyperlink" Target="mailto:office@prolimoride.com" TargetMode="Externa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mailto:office@prolimoride.com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1" Type="http://schemas.openxmlformats.org/officeDocument/2006/relationships/slideLayout" Target="../slideLayouts/slideLayout5.xml"/><Relationship Id="rId2" Type="http://schemas.openxmlformats.org/officeDocument/2006/relationships/hyperlink" Target="mailto:noreply@marriott.com" TargetMode="Externa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147.png"/><Relationship Id="rId5" Type="http://schemas.openxmlformats.org/officeDocument/2006/relationships/image" Target="../media/image73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2" Type="http://schemas.openxmlformats.org/officeDocument/2006/relationships/hyperlink" Target="mailto:uber.us@uber.com" TargetMode="Externa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0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15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1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147.png"/><Relationship Id="rId5" Type="http://schemas.openxmlformats.org/officeDocument/2006/relationships/image" Target="../media/image73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2" Type="http://schemas.openxmlformats.org/officeDocument/2006/relationships/hyperlink" Target="mailto:uber.us@uber.com" TargetMode="Externa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4" Type="http://schemas.openxmlformats.org/officeDocument/2006/relationships/image" Target="../media/image79.png"/><Relationship Id="rId5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3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4" Type="http://schemas.openxmlformats.org/officeDocument/2006/relationships/image" Target="../media/image84.png"/><Relationship Id="rId5" Type="http://schemas.openxmlformats.org/officeDocument/2006/relationships/image" Target="../media/image15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2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147.png"/><Relationship Id="rId5" Type="http://schemas.openxmlformats.org/officeDocument/2006/relationships/image" Target="../media/image73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2" Type="http://schemas.openxmlformats.org/officeDocument/2006/relationships/hyperlink" Target="mailto:uber.us@uber.com" TargetMode="Externa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15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8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147.png"/><Relationship Id="rId5" Type="http://schemas.openxmlformats.org/officeDocument/2006/relationships/image" Target="../media/image73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2" Type="http://schemas.openxmlformats.org/officeDocument/2006/relationships/hyperlink" Target="mailto:uber.us@uber.com" TargetMode="Externa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9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15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0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147.png"/><Relationship Id="rId5" Type="http://schemas.openxmlformats.org/officeDocument/2006/relationships/image" Target="../media/image73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2" Type="http://schemas.openxmlformats.org/officeDocument/2006/relationships/hyperlink" Target="mailto:uber.us@uber.com" TargetMode="Externa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1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15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2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147.png"/><Relationship Id="rId5" Type="http://schemas.openxmlformats.org/officeDocument/2006/relationships/image" Target="../media/image73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2" Type="http://schemas.openxmlformats.org/officeDocument/2006/relationships/hyperlink" Target="mailto:uber.us@uber.com" TargetMode="Externa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3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15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147.png"/><Relationship Id="rId5" Type="http://schemas.openxmlformats.org/officeDocument/2006/relationships/image" Target="../media/image73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2" Type="http://schemas.openxmlformats.org/officeDocument/2006/relationships/hyperlink" Target="mailto:uber.us@uber.com" TargetMode="Externa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5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15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6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147.png"/><Relationship Id="rId5" Type="http://schemas.openxmlformats.org/officeDocument/2006/relationships/image" Target="../media/image73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2" Type="http://schemas.openxmlformats.org/officeDocument/2006/relationships/hyperlink" Target="mailto:uber.us@uber.com" TargetMode="Externa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7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15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8.png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4" Type="http://schemas.openxmlformats.org/officeDocument/2006/relationships/hyperlink" Target="mailto:southwestairlines@ifly.southwest.com" TargetMode="External"/><Relationship Id="rId5" Type="http://schemas.openxmlformats.org/officeDocument/2006/relationships/image" Target="../media/image172.png"/><Relationship Id="rId6" Type="http://schemas.openxmlformats.org/officeDocument/2006/relationships/image" Target="../media/image17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0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4" Type="http://schemas.openxmlformats.org/officeDocument/2006/relationships/image" Target="../media/image176.png"/><Relationship Id="rId5" Type="http://schemas.openxmlformats.org/officeDocument/2006/relationships/image" Target="../media/image177.png"/><Relationship Id="rId6" Type="http://schemas.openxmlformats.org/officeDocument/2006/relationships/image" Target="../media/image17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4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Relationship Id="rId7" Type="http://schemas.openxmlformats.org/officeDocument/2006/relationships/image" Target="../media/image184.png"/><Relationship Id="rId8" Type="http://schemas.openxmlformats.org/officeDocument/2006/relationships/image" Target="../media/image185.jpg"/><Relationship Id="rId9" Type="http://schemas.openxmlformats.org/officeDocument/2006/relationships/image" Target="../media/image186.png"/><Relationship Id="rId10" Type="http://schemas.openxmlformats.org/officeDocument/2006/relationships/image" Target="../media/image18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8.png"/></Relationships>
</file>

<file path=ppt/slides/_rels/slide177.xml.rels><?xml version="1.0" encoding="UTF-8" standalone="yes"?>
<Relationships xmlns="http://schemas.openxmlformats.org/package/2006/relationships"><Relationship Id="rId20" Type="http://schemas.openxmlformats.org/officeDocument/2006/relationships/image" Target="../media/image207.png"/><Relationship Id="rId21" Type="http://schemas.openxmlformats.org/officeDocument/2006/relationships/image" Target="../media/image208.png"/><Relationship Id="rId22" Type="http://schemas.openxmlformats.org/officeDocument/2006/relationships/image" Target="../media/image209.png"/><Relationship Id="rId23" Type="http://schemas.openxmlformats.org/officeDocument/2006/relationships/image" Target="../media/image210.png"/><Relationship Id="rId24" Type="http://schemas.openxmlformats.org/officeDocument/2006/relationships/image" Target="../media/image211.png"/><Relationship Id="rId25" Type="http://schemas.openxmlformats.org/officeDocument/2006/relationships/image" Target="../media/image212.png"/><Relationship Id="rId26" Type="http://schemas.openxmlformats.org/officeDocument/2006/relationships/image" Target="../media/image213.png"/><Relationship Id="rId27" Type="http://schemas.openxmlformats.org/officeDocument/2006/relationships/image" Target="../media/image214.png"/><Relationship Id="rId28" Type="http://schemas.openxmlformats.org/officeDocument/2006/relationships/image" Target="../media/image215.png"/><Relationship Id="rId29" Type="http://schemas.openxmlformats.org/officeDocument/2006/relationships/image" Target="../media/image21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9.png"/><Relationship Id="rId3" Type="http://schemas.openxmlformats.org/officeDocument/2006/relationships/image" Target="../media/image190.png"/><Relationship Id="rId4" Type="http://schemas.openxmlformats.org/officeDocument/2006/relationships/image" Target="../media/image191.png"/><Relationship Id="rId5" Type="http://schemas.openxmlformats.org/officeDocument/2006/relationships/image" Target="../media/image192.png"/><Relationship Id="rId30" Type="http://schemas.openxmlformats.org/officeDocument/2006/relationships/image" Target="../media/image217.png"/><Relationship Id="rId31" Type="http://schemas.openxmlformats.org/officeDocument/2006/relationships/image" Target="../media/image218.png"/><Relationship Id="rId32" Type="http://schemas.openxmlformats.org/officeDocument/2006/relationships/image" Target="../media/image219.png"/><Relationship Id="rId9" Type="http://schemas.openxmlformats.org/officeDocument/2006/relationships/image" Target="../media/image196.jpg"/><Relationship Id="rId6" Type="http://schemas.openxmlformats.org/officeDocument/2006/relationships/image" Target="../media/image193.png"/><Relationship Id="rId7" Type="http://schemas.openxmlformats.org/officeDocument/2006/relationships/image" Target="../media/image194.png"/><Relationship Id="rId8" Type="http://schemas.openxmlformats.org/officeDocument/2006/relationships/image" Target="../media/image195.jpg"/><Relationship Id="rId33" Type="http://schemas.openxmlformats.org/officeDocument/2006/relationships/image" Target="../media/image220.png"/><Relationship Id="rId34" Type="http://schemas.openxmlformats.org/officeDocument/2006/relationships/image" Target="../media/image221.png"/><Relationship Id="rId35" Type="http://schemas.openxmlformats.org/officeDocument/2006/relationships/image" Target="../media/image222.png"/><Relationship Id="rId36" Type="http://schemas.openxmlformats.org/officeDocument/2006/relationships/image" Target="../media/image223.png"/><Relationship Id="rId10" Type="http://schemas.openxmlformats.org/officeDocument/2006/relationships/image" Target="../media/image197.png"/><Relationship Id="rId11" Type="http://schemas.openxmlformats.org/officeDocument/2006/relationships/image" Target="../media/image198.png"/><Relationship Id="rId12" Type="http://schemas.openxmlformats.org/officeDocument/2006/relationships/image" Target="../media/image199.png"/><Relationship Id="rId13" Type="http://schemas.openxmlformats.org/officeDocument/2006/relationships/image" Target="../media/image200.png"/><Relationship Id="rId14" Type="http://schemas.openxmlformats.org/officeDocument/2006/relationships/image" Target="../media/image201.png"/><Relationship Id="rId15" Type="http://schemas.openxmlformats.org/officeDocument/2006/relationships/image" Target="../media/image202.png"/><Relationship Id="rId16" Type="http://schemas.openxmlformats.org/officeDocument/2006/relationships/image" Target="../media/image203.png"/><Relationship Id="rId17" Type="http://schemas.openxmlformats.org/officeDocument/2006/relationships/image" Target="../media/image204.png"/><Relationship Id="rId18" Type="http://schemas.openxmlformats.org/officeDocument/2006/relationships/image" Target="../media/image205.png"/><Relationship Id="rId19" Type="http://schemas.openxmlformats.org/officeDocument/2006/relationships/image" Target="../media/image206.png"/><Relationship Id="rId37" Type="http://schemas.openxmlformats.org/officeDocument/2006/relationships/image" Target="../media/image224.png"/><Relationship Id="rId38" Type="http://schemas.openxmlformats.org/officeDocument/2006/relationships/image" Target="../media/image225.png"/><Relationship Id="rId39" Type="http://schemas.openxmlformats.org/officeDocument/2006/relationships/image" Target="../media/image226.png"/></Relationships>
</file>

<file path=ppt/slides/_rels/slide178.xml.rels><?xml version="1.0" encoding="UTF-8" standalone="yes"?>
<Relationships xmlns="http://schemas.openxmlformats.org/package/2006/relationships"><Relationship Id="rId46" Type="http://schemas.openxmlformats.org/officeDocument/2006/relationships/image" Target="../media/image271.png"/><Relationship Id="rId47" Type="http://schemas.openxmlformats.org/officeDocument/2006/relationships/image" Target="../media/image272.png"/><Relationship Id="rId48" Type="http://schemas.openxmlformats.org/officeDocument/2006/relationships/image" Target="../media/image273.png"/><Relationship Id="rId20" Type="http://schemas.openxmlformats.org/officeDocument/2006/relationships/image" Target="../media/image245.png"/><Relationship Id="rId21" Type="http://schemas.openxmlformats.org/officeDocument/2006/relationships/image" Target="../media/image246.png"/><Relationship Id="rId22" Type="http://schemas.openxmlformats.org/officeDocument/2006/relationships/image" Target="../media/image247.png"/><Relationship Id="rId23" Type="http://schemas.openxmlformats.org/officeDocument/2006/relationships/image" Target="../media/image248.png"/><Relationship Id="rId24" Type="http://schemas.openxmlformats.org/officeDocument/2006/relationships/image" Target="../media/image249.png"/><Relationship Id="rId25" Type="http://schemas.openxmlformats.org/officeDocument/2006/relationships/image" Target="../media/image250.png"/><Relationship Id="rId26" Type="http://schemas.openxmlformats.org/officeDocument/2006/relationships/image" Target="../media/image251.png"/><Relationship Id="rId27" Type="http://schemas.openxmlformats.org/officeDocument/2006/relationships/image" Target="../media/image252.png"/><Relationship Id="rId28" Type="http://schemas.openxmlformats.org/officeDocument/2006/relationships/image" Target="../media/image253.png"/><Relationship Id="rId29" Type="http://schemas.openxmlformats.org/officeDocument/2006/relationships/image" Target="../media/image25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7.png"/><Relationship Id="rId3" Type="http://schemas.openxmlformats.org/officeDocument/2006/relationships/image" Target="../media/image228.png"/><Relationship Id="rId4" Type="http://schemas.openxmlformats.org/officeDocument/2006/relationships/image" Target="../media/image229.png"/><Relationship Id="rId5" Type="http://schemas.openxmlformats.org/officeDocument/2006/relationships/image" Target="../media/image230.png"/><Relationship Id="rId30" Type="http://schemas.openxmlformats.org/officeDocument/2006/relationships/image" Target="../media/image255.png"/><Relationship Id="rId31" Type="http://schemas.openxmlformats.org/officeDocument/2006/relationships/image" Target="../media/image256.png"/><Relationship Id="rId32" Type="http://schemas.openxmlformats.org/officeDocument/2006/relationships/image" Target="../media/image257.png"/><Relationship Id="rId9" Type="http://schemas.openxmlformats.org/officeDocument/2006/relationships/image" Target="../media/image234.png"/><Relationship Id="rId6" Type="http://schemas.openxmlformats.org/officeDocument/2006/relationships/image" Target="../media/image231.png"/><Relationship Id="rId7" Type="http://schemas.openxmlformats.org/officeDocument/2006/relationships/image" Target="../media/image232.png"/><Relationship Id="rId8" Type="http://schemas.openxmlformats.org/officeDocument/2006/relationships/image" Target="../media/image233.png"/><Relationship Id="rId33" Type="http://schemas.openxmlformats.org/officeDocument/2006/relationships/image" Target="../media/image258.png"/><Relationship Id="rId34" Type="http://schemas.openxmlformats.org/officeDocument/2006/relationships/image" Target="../media/image259.png"/><Relationship Id="rId35" Type="http://schemas.openxmlformats.org/officeDocument/2006/relationships/image" Target="../media/image260.png"/><Relationship Id="rId36" Type="http://schemas.openxmlformats.org/officeDocument/2006/relationships/image" Target="../media/image261.png"/><Relationship Id="rId10" Type="http://schemas.openxmlformats.org/officeDocument/2006/relationships/image" Target="../media/image235.png"/><Relationship Id="rId11" Type="http://schemas.openxmlformats.org/officeDocument/2006/relationships/image" Target="../media/image236.png"/><Relationship Id="rId12" Type="http://schemas.openxmlformats.org/officeDocument/2006/relationships/image" Target="../media/image237.png"/><Relationship Id="rId13" Type="http://schemas.openxmlformats.org/officeDocument/2006/relationships/image" Target="../media/image238.png"/><Relationship Id="rId14" Type="http://schemas.openxmlformats.org/officeDocument/2006/relationships/image" Target="../media/image239.png"/><Relationship Id="rId15" Type="http://schemas.openxmlformats.org/officeDocument/2006/relationships/image" Target="../media/image240.png"/><Relationship Id="rId16" Type="http://schemas.openxmlformats.org/officeDocument/2006/relationships/image" Target="../media/image241.png"/><Relationship Id="rId17" Type="http://schemas.openxmlformats.org/officeDocument/2006/relationships/image" Target="../media/image242.png"/><Relationship Id="rId18" Type="http://schemas.openxmlformats.org/officeDocument/2006/relationships/image" Target="../media/image243.png"/><Relationship Id="rId19" Type="http://schemas.openxmlformats.org/officeDocument/2006/relationships/image" Target="../media/image244.png"/><Relationship Id="rId37" Type="http://schemas.openxmlformats.org/officeDocument/2006/relationships/image" Target="../media/image262.png"/><Relationship Id="rId38" Type="http://schemas.openxmlformats.org/officeDocument/2006/relationships/image" Target="../media/image263.png"/><Relationship Id="rId39" Type="http://schemas.openxmlformats.org/officeDocument/2006/relationships/image" Target="../media/image264.png"/><Relationship Id="rId40" Type="http://schemas.openxmlformats.org/officeDocument/2006/relationships/image" Target="../media/image265.png"/><Relationship Id="rId41" Type="http://schemas.openxmlformats.org/officeDocument/2006/relationships/image" Target="../media/image266.png"/><Relationship Id="rId42" Type="http://schemas.openxmlformats.org/officeDocument/2006/relationships/image" Target="../media/image267.png"/><Relationship Id="rId43" Type="http://schemas.openxmlformats.org/officeDocument/2006/relationships/image" Target="../media/image268.png"/><Relationship Id="rId44" Type="http://schemas.openxmlformats.org/officeDocument/2006/relationships/image" Target="../media/image269.png"/><Relationship Id="rId45" Type="http://schemas.openxmlformats.org/officeDocument/2006/relationships/image" Target="../media/image270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5.jp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5.jpg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4" Type="http://schemas.openxmlformats.org/officeDocument/2006/relationships/image" Target="../media/image278.png"/><Relationship Id="rId5" Type="http://schemas.openxmlformats.org/officeDocument/2006/relationships/image" Target="../media/image27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6.png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0.jpg"/><Relationship Id="rId3" Type="http://schemas.openxmlformats.org/officeDocument/2006/relationships/image" Target="../media/image281.jp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4" Type="http://schemas.openxmlformats.org/officeDocument/2006/relationships/image" Target="../media/image284.jpg"/><Relationship Id="rId5" Type="http://schemas.openxmlformats.org/officeDocument/2006/relationships/image" Target="../media/image285.jpg"/><Relationship Id="rId6" Type="http://schemas.openxmlformats.org/officeDocument/2006/relationships/image" Target="../media/image286.png"/><Relationship Id="rId7" Type="http://schemas.openxmlformats.org/officeDocument/2006/relationships/image" Target="../media/image287.jp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2.png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8.jpg"/><Relationship Id="rId3" Type="http://schemas.openxmlformats.org/officeDocument/2006/relationships/image" Target="../media/image289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4" Type="http://schemas.openxmlformats.org/officeDocument/2006/relationships/image" Target="../media/image290.png"/><Relationship Id="rId5" Type="http://schemas.openxmlformats.org/officeDocument/2006/relationships/image" Target="../media/image29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293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294.jp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2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4" Type="http://schemas.openxmlformats.org/officeDocument/2006/relationships/image" Target="../media/image290.png"/><Relationship Id="rId5" Type="http://schemas.openxmlformats.org/officeDocument/2006/relationships/image" Target="../media/image29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293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297.jp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6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4" Type="http://schemas.openxmlformats.org/officeDocument/2006/relationships/image" Target="../media/image29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293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299.jp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8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4" Type="http://schemas.openxmlformats.org/officeDocument/2006/relationships/image" Target="../media/image290.png"/><Relationship Id="rId5" Type="http://schemas.openxmlformats.org/officeDocument/2006/relationships/image" Target="../media/image29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293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301.jp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0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4" Type="http://schemas.openxmlformats.org/officeDocument/2006/relationships/image" Target="../media/image290.png"/><Relationship Id="rId5" Type="http://schemas.openxmlformats.org/officeDocument/2006/relationships/image" Target="../media/image29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293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303.jp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2.png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4" Type="http://schemas.openxmlformats.org/officeDocument/2006/relationships/image" Target="../media/image30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5.png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8.png"/><Relationship Id="rId3" Type="http://schemas.openxmlformats.org/officeDocument/2006/relationships/image" Target="../media/image30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2" Type="http://schemas.openxmlformats.org/officeDocument/2006/relationships/hyperlink" Target="mailto:etickets@amtrak.com" TargetMode="Externa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457212"/>
            <a:ext cx="5943600" cy="6766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71109" y="1134999"/>
            <a:ext cx="1231900" cy="602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4810" algn="ctr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Seth A.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Rosenthal</a:t>
            </a:r>
            <a:endParaRPr sz="800">
              <a:latin typeface="Arial"/>
              <a:cs typeface="Arial"/>
            </a:endParaRPr>
          </a:p>
          <a:p>
            <a:pPr marL="490220" algn="ctr">
              <a:lnSpc>
                <a:spcPct val="100000"/>
              </a:lnSpc>
              <a:spcBef>
                <a:spcPts val="625"/>
              </a:spcBef>
            </a:pPr>
            <a:r>
              <a:rPr sz="800" b="1" dirty="0">
                <a:latin typeface="Arial"/>
                <a:cs typeface="Arial"/>
              </a:rPr>
              <a:t>T</a:t>
            </a:r>
            <a:r>
              <a:rPr sz="800" b="1" spc="-75" dirty="0">
                <a:latin typeface="Arial"/>
                <a:cs typeface="Arial"/>
              </a:rPr>
              <a:t> </a:t>
            </a:r>
            <a:r>
              <a:rPr sz="800" b="1" spc="-5" dirty="0">
                <a:latin typeface="Arial"/>
                <a:cs typeface="Arial"/>
              </a:rPr>
              <a:t>202.344.4741</a:t>
            </a:r>
            <a:endParaRPr sz="800">
              <a:latin typeface="Arial"/>
              <a:cs typeface="Arial"/>
            </a:endParaRPr>
          </a:p>
          <a:p>
            <a:pPr marL="492125" algn="ctr">
              <a:lnSpc>
                <a:spcPct val="100000"/>
              </a:lnSpc>
              <a:spcBef>
                <a:spcPts val="35"/>
              </a:spcBef>
            </a:pPr>
            <a:r>
              <a:rPr sz="800" b="1" dirty="0">
                <a:latin typeface="Arial"/>
                <a:cs typeface="Arial"/>
              </a:rPr>
              <a:t>F</a:t>
            </a:r>
            <a:r>
              <a:rPr sz="800" b="1" spc="-65" dirty="0">
                <a:latin typeface="Arial"/>
                <a:cs typeface="Arial"/>
              </a:rPr>
              <a:t> </a:t>
            </a:r>
            <a:r>
              <a:rPr sz="800" b="1" spc="-5" dirty="0">
                <a:latin typeface="Arial"/>
                <a:cs typeface="Arial"/>
              </a:rPr>
              <a:t>202.344.8300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sarosenthal@venable.com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8819" y="1971547"/>
            <a:ext cx="6332220" cy="6828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September </a:t>
            </a:r>
            <a:r>
              <a:rPr sz="1200" dirty="0">
                <a:latin typeface="Times New Roman"/>
                <a:cs typeface="Times New Roman"/>
              </a:rPr>
              <a:t>17,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2019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marR="4014470">
              <a:lnSpc>
                <a:spcPct val="103299"/>
              </a:lnSpc>
            </a:pPr>
            <a:r>
              <a:rPr sz="1200" spc="-5" dirty="0">
                <a:latin typeface="Times New Roman"/>
                <a:cs typeface="Times New Roman"/>
              </a:rPr>
              <a:t>Mayor and </a:t>
            </a:r>
            <a:r>
              <a:rPr sz="1200" dirty="0">
                <a:latin typeface="Times New Roman"/>
                <a:cs typeface="Times New Roman"/>
              </a:rPr>
              <a:t>City </a:t>
            </a:r>
            <a:r>
              <a:rPr sz="1200" spc="-5" dirty="0">
                <a:latin typeface="Times New Roman"/>
                <a:cs typeface="Times New Roman"/>
              </a:rPr>
              <a:t>Council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Baltimore  Attn: Andre Davis, </a:t>
            </a:r>
            <a:r>
              <a:rPr sz="1200" dirty="0">
                <a:latin typeface="Times New Roman"/>
                <a:cs typeface="Times New Roman"/>
              </a:rPr>
              <a:t>City </a:t>
            </a:r>
            <a:r>
              <a:rPr sz="1200" spc="-5" dirty="0">
                <a:latin typeface="Times New Roman"/>
                <a:cs typeface="Times New Roman"/>
              </a:rPr>
              <a:t>Solicitor  </a:t>
            </a:r>
            <a:r>
              <a:rPr sz="1200" dirty="0">
                <a:latin typeface="Times New Roman"/>
                <a:cs typeface="Times New Roman"/>
              </a:rPr>
              <a:t>City </a:t>
            </a:r>
            <a:r>
              <a:rPr sz="1200" spc="-5" dirty="0">
                <a:latin typeface="Times New Roman"/>
                <a:cs typeface="Times New Roman"/>
              </a:rPr>
              <a:t>Hall, </a:t>
            </a:r>
            <a:r>
              <a:rPr sz="1200" dirty="0">
                <a:latin typeface="Times New Roman"/>
                <a:cs typeface="Times New Roman"/>
              </a:rPr>
              <a:t>Suite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101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200" dirty="0">
                <a:latin typeface="Times New Roman"/>
                <a:cs typeface="Times New Roman"/>
              </a:rPr>
              <a:t>100 Holliday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Street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200" spc="-5" dirty="0">
                <a:latin typeface="Times New Roman"/>
                <a:cs typeface="Times New Roman"/>
              </a:rPr>
              <a:t>Baltimore, MD 21202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Police Department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Baltimore </a:t>
            </a:r>
            <a:r>
              <a:rPr sz="1200" dirty="0">
                <a:latin typeface="Times New Roman"/>
                <a:cs typeface="Times New Roman"/>
              </a:rPr>
              <a:t>City</a:t>
            </a:r>
            <a:endParaRPr sz="1200">
              <a:latin typeface="Times New Roman"/>
              <a:cs typeface="Times New Roman"/>
            </a:endParaRPr>
          </a:p>
          <a:p>
            <a:pPr marL="12700" marR="3465829">
              <a:lnSpc>
                <a:spcPct val="103299"/>
              </a:lnSpc>
              <a:spcBef>
                <a:spcPts val="5"/>
              </a:spcBef>
            </a:pPr>
            <a:r>
              <a:rPr sz="1200" spc="-5" dirty="0">
                <a:latin typeface="Times New Roman"/>
                <a:cs typeface="Times New Roman"/>
              </a:rPr>
              <a:t>Attn: Michael Harrison, </a:t>
            </a:r>
            <a:r>
              <a:rPr sz="1200" dirty="0">
                <a:latin typeface="Times New Roman"/>
                <a:cs typeface="Times New Roman"/>
              </a:rPr>
              <a:t>Police </a:t>
            </a:r>
            <a:r>
              <a:rPr sz="1200" spc="-5" dirty="0">
                <a:latin typeface="Times New Roman"/>
                <a:cs typeface="Times New Roman"/>
              </a:rPr>
              <a:t>Commissioner  </a:t>
            </a:r>
            <a:r>
              <a:rPr sz="1200" dirty="0">
                <a:latin typeface="Times New Roman"/>
                <a:cs typeface="Times New Roman"/>
              </a:rPr>
              <a:t>242 W </a:t>
            </a:r>
            <a:r>
              <a:rPr sz="1200" spc="-5" dirty="0">
                <a:latin typeface="Times New Roman"/>
                <a:cs typeface="Times New Roman"/>
              </a:rPr>
              <a:t>29</a:t>
            </a:r>
            <a:r>
              <a:rPr sz="1200" spc="-7" baseline="31250" dirty="0">
                <a:latin typeface="Times New Roman"/>
                <a:cs typeface="Times New Roman"/>
              </a:rPr>
              <a:t>th</a:t>
            </a:r>
            <a:r>
              <a:rPr sz="1200" spc="157" baseline="312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Street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200" spc="-5" dirty="0">
                <a:latin typeface="Times New Roman"/>
                <a:cs typeface="Times New Roman"/>
              </a:rPr>
              <a:t>Baltimore, MD 21211-2908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 marR="5189855">
              <a:lnSpc>
                <a:spcPct val="103299"/>
              </a:lnSpc>
            </a:pPr>
            <a:r>
              <a:rPr sz="1200" dirty="0">
                <a:latin typeface="Times New Roman"/>
                <a:cs typeface="Times New Roman"/>
              </a:rPr>
              <a:t>Timothy Mygatt  </a:t>
            </a:r>
            <a:r>
              <a:rPr sz="1200" spc="-5" dirty="0">
                <a:latin typeface="Times New Roman"/>
                <a:cs typeface="Times New Roman"/>
              </a:rPr>
              <a:t>Stephen Ryals  Maureen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Johnston  Juan </a:t>
            </a:r>
            <a:r>
              <a:rPr sz="1200" spc="-5" dirty="0">
                <a:latin typeface="Times New Roman"/>
                <a:cs typeface="Times New Roman"/>
              </a:rPr>
              <a:t>Torres  KateLyn </a:t>
            </a:r>
            <a:r>
              <a:rPr sz="1200" dirty="0">
                <a:latin typeface="Times New Roman"/>
                <a:cs typeface="Times New Roman"/>
              </a:rPr>
              <a:t>Smith  </a:t>
            </a:r>
            <a:r>
              <a:rPr sz="1200" spc="-5" dirty="0">
                <a:latin typeface="Times New Roman"/>
                <a:cs typeface="Times New Roman"/>
              </a:rPr>
              <a:t>Delana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Brandon</a:t>
            </a:r>
            <a:endParaRPr sz="1200">
              <a:latin typeface="Times New Roman"/>
              <a:cs typeface="Times New Roman"/>
            </a:endParaRPr>
          </a:p>
          <a:p>
            <a:pPr marL="12700" marR="4665345">
              <a:lnSpc>
                <a:spcPts val="1490"/>
              </a:lnSpc>
              <a:spcBef>
                <a:spcPts val="55"/>
              </a:spcBef>
            </a:pPr>
            <a:r>
              <a:rPr sz="1200" spc="-5" dirty="0">
                <a:latin typeface="Times New Roman"/>
                <a:cs typeface="Times New Roman"/>
              </a:rPr>
              <a:t>U.S. Department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Justice  Civil </a:t>
            </a:r>
            <a:r>
              <a:rPr sz="1200" spc="-5" dirty="0">
                <a:latin typeface="Times New Roman"/>
                <a:cs typeface="Times New Roman"/>
              </a:rPr>
              <a:t>Rights </a:t>
            </a:r>
            <a:r>
              <a:rPr sz="1200" dirty="0">
                <a:latin typeface="Times New Roman"/>
                <a:cs typeface="Times New Roman"/>
              </a:rPr>
              <a:t>Division  </a:t>
            </a:r>
            <a:r>
              <a:rPr sz="1200" spc="-5" dirty="0">
                <a:latin typeface="Times New Roman"/>
                <a:cs typeface="Times New Roman"/>
              </a:rPr>
              <a:t>Special Litigation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Section</a:t>
            </a:r>
            <a:endParaRPr sz="1200">
              <a:latin typeface="Times New Roman"/>
              <a:cs typeface="Times New Roman"/>
            </a:endParaRPr>
          </a:p>
          <a:p>
            <a:pPr marL="12700" marR="4572000">
              <a:lnSpc>
                <a:spcPts val="1490"/>
              </a:lnSpc>
              <a:spcBef>
                <a:spcPts val="5"/>
              </a:spcBef>
            </a:pPr>
            <a:r>
              <a:rPr sz="1200" dirty="0">
                <a:latin typeface="Times New Roman"/>
                <a:cs typeface="Times New Roman"/>
              </a:rPr>
              <a:t>950 </a:t>
            </a:r>
            <a:r>
              <a:rPr sz="1200" spc="-5" dirty="0">
                <a:latin typeface="Times New Roman"/>
                <a:cs typeface="Times New Roman"/>
              </a:rPr>
              <a:t>Pennsylvania Ave., NW  Washington, DC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20530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5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tabLst>
                <a:tab pos="926465" algn="l"/>
              </a:tabLst>
            </a:pPr>
            <a:r>
              <a:rPr sz="1200" dirty="0">
                <a:latin typeface="Times New Roman"/>
                <a:cs typeface="Times New Roman"/>
              </a:rPr>
              <a:t>RE:	</a:t>
            </a:r>
            <a:r>
              <a:rPr sz="1200" i="1" spc="-5" dirty="0">
                <a:latin typeface="Times New Roman"/>
                <a:cs typeface="Times New Roman"/>
              </a:rPr>
              <a:t>Baltimore Police </a:t>
            </a:r>
            <a:r>
              <a:rPr sz="1200" i="1" dirty="0">
                <a:latin typeface="Times New Roman"/>
                <a:cs typeface="Times New Roman"/>
              </a:rPr>
              <a:t>Monitoring </a:t>
            </a:r>
            <a:r>
              <a:rPr sz="1200" i="1" spc="-5" dirty="0">
                <a:latin typeface="Times New Roman"/>
                <a:cs typeface="Times New Roman"/>
              </a:rPr>
              <a:t>Team </a:t>
            </a:r>
            <a:r>
              <a:rPr sz="1200" i="1" dirty="0">
                <a:latin typeface="Times New Roman"/>
                <a:cs typeface="Times New Roman"/>
              </a:rPr>
              <a:t>– </a:t>
            </a:r>
            <a:r>
              <a:rPr sz="1200" i="1" spc="-5" dirty="0">
                <a:latin typeface="Times New Roman"/>
                <a:cs typeface="Times New Roman"/>
              </a:rPr>
              <a:t>July </a:t>
            </a:r>
            <a:r>
              <a:rPr sz="1200" i="1" dirty="0">
                <a:latin typeface="Times New Roman"/>
                <a:cs typeface="Times New Roman"/>
              </a:rPr>
              <a:t>2019</a:t>
            </a:r>
            <a:r>
              <a:rPr sz="1200" i="1" spc="-5" dirty="0">
                <a:latin typeface="Times New Roman"/>
                <a:cs typeface="Times New Roman"/>
              </a:rPr>
              <a:t> Invoice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 marR="66675" indent="457200">
              <a:lnSpc>
                <a:spcPct val="103299"/>
              </a:lnSpc>
            </a:pPr>
            <a:r>
              <a:rPr sz="1200" spc="-5" dirty="0">
                <a:latin typeface="Times New Roman"/>
                <a:cs typeface="Times New Roman"/>
              </a:rPr>
              <a:t>This document, including attachments, is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invoice </a:t>
            </a:r>
            <a:r>
              <a:rPr sz="1200" dirty="0">
                <a:latin typeface="Times New Roman"/>
                <a:cs typeface="Times New Roman"/>
              </a:rPr>
              <a:t>of the </a:t>
            </a:r>
            <a:r>
              <a:rPr sz="1200" spc="-5" dirty="0">
                <a:latin typeface="Times New Roman"/>
                <a:cs typeface="Times New Roman"/>
              </a:rPr>
              <a:t>Baltimore </a:t>
            </a:r>
            <a:r>
              <a:rPr sz="1200" dirty="0">
                <a:latin typeface="Times New Roman"/>
                <a:cs typeface="Times New Roman"/>
              </a:rPr>
              <a:t>Police Monitoring </a:t>
            </a:r>
            <a:r>
              <a:rPr sz="1200" spc="-5" dirty="0">
                <a:latin typeface="Times New Roman"/>
                <a:cs typeface="Times New Roman"/>
              </a:rPr>
              <a:t>Team  (“Team”) </a:t>
            </a:r>
            <a:r>
              <a:rPr sz="1200" dirty="0">
                <a:latin typeface="Times New Roman"/>
                <a:cs typeface="Times New Roman"/>
              </a:rPr>
              <a:t>for </a:t>
            </a:r>
            <a:r>
              <a:rPr sz="1200" spc="-5" dirty="0">
                <a:latin typeface="Times New Roman"/>
                <a:cs typeface="Times New Roman"/>
              </a:rPr>
              <a:t>services performed and expenses incurred </a:t>
            </a:r>
            <a:r>
              <a:rPr sz="1200" dirty="0">
                <a:latin typeface="Times New Roman"/>
                <a:cs typeface="Times New Roman"/>
              </a:rPr>
              <a:t>in </a:t>
            </a:r>
            <a:r>
              <a:rPr sz="1200" spc="5" dirty="0">
                <a:latin typeface="Times New Roman"/>
                <a:cs typeface="Times New Roman"/>
              </a:rPr>
              <a:t>July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2019.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Narrative</a:t>
            </a:r>
            <a:r>
              <a:rPr sz="1200" b="1" u="heavy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Summary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marR="5080" indent="457200">
              <a:lnSpc>
                <a:spcPct val="103299"/>
              </a:lnSpc>
            </a:pPr>
            <a:r>
              <a:rPr sz="1200" spc="-5" dirty="0">
                <a:latin typeface="Times New Roman"/>
                <a:cs typeface="Times New Roman"/>
              </a:rPr>
              <a:t>This invoice accounts </a:t>
            </a:r>
            <a:r>
              <a:rPr sz="1200" dirty="0">
                <a:latin typeface="Times New Roman"/>
                <a:cs typeface="Times New Roman"/>
              </a:rPr>
              <a:t>for time </a:t>
            </a:r>
            <a:r>
              <a:rPr sz="1200" spc="-5" dirty="0">
                <a:latin typeface="Times New Roman"/>
                <a:cs typeface="Times New Roman"/>
              </a:rPr>
              <a:t>worked from </a:t>
            </a:r>
            <a:r>
              <a:rPr sz="1200" spc="5" dirty="0">
                <a:latin typeface="Times New Roman"/>
                <a:cs typeface="Times New Roman"/>
              </a:rPr>
              <a:t>July </a:t>
            </a:r>
            <a:r>
              <a:rPr sz="1200" dirty="0">
                <a:latin typeface="Times New Roman"/>
                <a:cs typeface="Times New Roman"/>
              </a:rPr>
              <a:t>1 – </a:t>
            </a:r>
            <a:r>
              <a:rPr sz="1200" spc="5" dirty="0">
                <a:latin typeface="Times New Roman"/>
                <a:cs typeface="Times New Roman"/>
              </a:rPr>
              <a:t>July </a:t>
            </a:r>
            <a:r>
              <a:rPr sz="1200" dirty="0">
                <a:latin typeface="Times New Roman"/>
                <a:cs typeface="Times New Roman"/>
              </a:rPr>
              <a:t>31, 2019 </a:t>
            </a:r>
            <a:r>
              <a:rPr sz="1200" spc="10" dirty="0">
                <a:latin typeface="Times New Roman"/>
                <a:cs typeface="Times New Roman"/>
              </a:rPr>
              <a:t>by </a:t>
            </a:r>
            <a:r>
              <a:rPr sz="1200" spc="-5" dirty="0">
                <a:latin typeface="Times New Roman"/>
                <a:cs typeface="Times New Roman"/>
              </a:rPr>
              <a:t>Team members </a:t>
            </a:r>
            <a:r>
              <a:rPr sz="1200" spc="-10" dirty="0">
                <a:latin typeface="Times New Roman"/>
                <a:cs typeface="Times New Roman"/>
              </a:rPr>
              <a:t>Ken  </a:t>
            </a:r>
            <a:r>
              <a:rPr sz="1200" spc="-5" dirty="0">
                <a:latin typeface="Times New Roman"/>
                <a:cs typeface="Times New Roman"/>
              </a:rPr>
              <a:t>Thompson, Seth Rosenthal, Charles Ramsey, </a:t>
            </a:r>
            <a:r>
              <a:rPr sz="1200" dirty="0">
                <a:latin typeface="Times New Roman"/>
                <a:cs typeface="Times New Roman"/>
              </a:rPr>
              <a:t>Theron </a:t>
            </a:r>
            <a:r>
              <a:rPr sz="1200" spc="-5" dirty="0">
                <a:latin typeface="Times New Roman"/>
                <a:cs typeface="Times New Roman"/>
              </a:rPr>
              <a:t>Bowman, </a:t>
            </a:r>
            <a:r>
              <a:rPr sz="1200" dirty="0">
                <a:latin typeface="Times New Roman"/>
                <a:cs typeface="Times New Roman"/>
              </a:rPr>
              <a:t>Randy Dupont, </a:t>
            </a:r>
            <a:r>
              <a:rPr sz="1200" spc="-5" dirty="0">
                <a:latin typeface="Times New Roman"/>
                <a:cs typeface="Times New Roman"/>
              </a:rPr>
              <a:t>Steve Parker, </a:t>
            </a:r>
            <a:r>
              <a:rPr sz="1200" dirty="0">
                <a:latin typeface="Times New Roman"/>
                <a:cs typeface="Times New Roman"/>
              </a:rPr>
              <a:t>Hassan  </a:t>
            </a:r>
            <a:r>
              <a:rPr sz="1200" spc="-5" dirty="0">
                <a:latin typeface="Times New Roman"/>
                <a:cs typeface="Times New Roman"/>
              </a:rPr>
              <a:t>Aden, Matthew Barge, </a:t>
            </a:r>
            <a:r>
              <a:rPr sz="1200" dirty="0">
                <a:latin typeface="Times New Roman"/>
                <a:cs typeface="Times New Roman"/>
              </a:rPr>
              <a:t>Kevin </a:t>
            </a:r>
            <a:r>
              <a:rPr sz="1200" spc="-5" dirty="0">
                <a:latin typeface="Times New Roman"/>
                <a:cs typeface="Times New Roman"/>
              </a:rPr>
              <a:t>Bethel, Jessica </a:t>
            </a:r>
            <a:r>
              <a:rPr sz="1200" dirty="0">
                <a:latin typeface="Times New Roman"/>
                <a:cs typeface="Times New Roman"/>
              </a:rPr>
              <a:t>Drake </a:t>
            </a:r>
            <a:r>
              <a:rPr sz="1200" spc="-10" dirty="0">
                <a:latin typeface="Times New Roman"/>
                <a:cs typeface="Times New Roman"/>
              </a:rPr>
              <a:t>(as </a:t>
            </a:r>
            <a:r>
              <a:rPr sz="1200" dirty="0">
                <a:latin typeface="Times New Roman"/>
                <a:cs typeface="Times New Roman"/>
              </a:rPr>
              <a:t>both community </a:t>
            </a:r>
            <a:r>
              <a:rPr sz="1200" spc="-5" dirty="0">
                <a:latin typeface="Times New Roman"/>
                <a:cs typeface="Times New Roman"/>
              </a:rPr>
              <a:t>engagement team member and  executive assistant), Nola Joyce, </a:t>
            </a:r>
            <a:r>
              <a:rPr sz="1200" dirty="0">
                <a:latin typeface="Times New Roman"/>
                <a:cs typeface="Times New Roman"/>
              </a:rPr>
              <a:t>Tracey </a:t>
            </a:r>
            <a:r>
              <a:rPr sz="1200" spc="-5" dirty="0">
                <a:latin typeface="Times New Roman"/>
                <a:cs typeface="Times New Roman"/>
              </a:rPr>
              <a:t>Meares, Kathleen O’Toole, Sean </a:t>
            </a:r>
            <a:r>
              <a:rPr sz="1200" dirty="0">
                <a:latin typeface="Times New Roman"/>
                <a:cs typeface="Times New Roman"/>
              </a:rPr>
              <a:t>Smoot, </a:t>
            </a:r>
            <a:r>
              <a:rPr sz="1200" spc="-5" dirty="0">
                <a:latin typeface="Times New Roman"/>
                <a:cs typeface="Times New Roman"/>
              </a:rPr>
              <a:t>Roberto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Villasenor,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5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9572" y="269253"/>
            <a:ext cx="849630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-10" dirty="0">
                <a:latin typeface="Arial"/>
                <a:cs typeface="Arial"/>
              </a:rPr>
              <a:t>9/17/2019 </a:t>
            </a:r>
            <a:r>
              <a:rPr sz="750" spc="80" dirty="0">
                <a:latin typeface="Arial"/>
                <a:cs typeface="Arial"/>
              </a:rPr>
              <a:t>/</a:t>
            </a:r>
            <a:r>
              <a:rPr sz="750" spc="-140" dirty="0">
                <a:latin typeface="Arial"/>
                <a:cs typeface="Arial"/>
              </a:rPr>
              <a:t> </a:t>
            </a:r>
            <a:r>
              <a:rPr sz="750" spc="-30" dirty="0">
                <a:latin typeface="Arial"/>
                <a:cs typeface="Arial"/>
              </a:rPr>
              <a:t>8:34 AM</a:t>
            </a:r>
            <a:endParaRPr sz="7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09005" y="247281"/>
            <a:ext cx="1384300" cy="275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685" marR="5080" indent="-515620">
              <a:lnSpc>
                <a:spcPct val="109300"/>
              </a:lnSpc>
              <a:spcBef>
                <a:spcPts val="100"/>
              </a:spcBef>
            </a:pPr>
            <a:r>
              <a:rPr sz="750" spc="-25" dirty="0">
                <a:latin typeface="Arial"/>
                <a:cs typeface="Arial"/>
              </a:rPr>
              <a:t>Baltimore </a:t>
            </a:r>
            <a:r>
              <a:rPr sz="750" spc="-45" dirty="0">
                <a:latin typeface="Arial"/>
                <a:cs typeface="Arial"/>
              </a:rPr>
              <a:t>Consent Decree </a:t>
            </a:r>
            <a:r>
              <a:rPr sz="750" dirty="0">
                <a:latin typeface="Arial"/>
                <a:cs typeface="Arial"/>
              </a:rPr>
              <a:t>Monitor  </a:t>
            </a:r>
            <a:r>
              <a:rPr sz="750" spc="-75" dirty="0">
                <a:latin typeface="Arial"/>
                <a:cs typeface="Arial"/>
              </a:rPr>
              <a:t>INVOICE</a:t>
            </a:r>
            <a:endParaRPr sz="75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38429" y="852169"/>
          <a:ext cx="11449049" cy="60940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1375"/>
                <a:gridCol w="755015"/>
                <a:gridCol w="977265"/>
                <a:gridCol w="2995930"/>
                <a:gridCol w="427989"/>
                <a:gridCol w="431800"/>
                <a:gridCol w="641350"/>
                <a:gridCol w="3736340"/>
                <a:gridCol w="377190"/>
                <a:gridCol w="264795"/>
              </a:tblGrid>
              <a:tr h="188595">
                <a:tc gridSpan="3">
                  <a:txBody>
                    <a:bodyPr/>
                    <a:lstStyle/>
                    <a:p>
                      <a:pPr marL="38100">
                        <a:lnSpc>
                          <a:spcPts val="1390"/>
                        </a:lnSpc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200" spc="-75" dirty="0">
                          <a:latin typeface="Arial"/>
                          <a:cs typeface="Arial"/>
                        </a:rPr>
                        <a:t>Consent </a:t>
                      </a:r>
                      <a:r>
                        <a:rPr sz="1200" spc="-65" dirty="0">
                          <a:latin typeface="Arial"/>
                          <a:cs typeface="Arial"/>
                        </a:rPr>
                        <a:t>Decree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Monitor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50" b="1" spc="-80" dirty="0">
                          <a:latin typeface="Arial"/>
                          <a:cs typeface="Arial"/>
                        </a:rPr>
                        <a:t>INSTRUCTIONS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</a:tr>
              <a:tr h="165735">
                <a:tc gridSpan="2">
                  <a:txBody>
                    <a:bodyPr/>
                    <a:lstStyle/>
                    <a:p>
                      <a:pPr marL="34925">
                        <a:lnSpc>
                          <a:spcPts val="1205"/>
                        </a:lnSpc>
                      </a:pPr>
                      <a:r>
                        <a:rPr sz="1100" spc="-65" dirty="0">
                          <a:latin typeface="Arial"/>
                          <a:cs typeface="Arial"/>
                        </a:rPr>
                        <a:t>750 </a:t>
                      </a:r>
                      <a:r>
                        <a:rPr sz="1100" spc="-110" dirty="0">
                          <a:latin typeface="Arial"/>
                          <a:cs typeface="Arial"/>
                        </a:rPr>
                        <a:t>E.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Pratt, </a:t>
                      </a:r>
                      <a:r>
                        <a:rPr sz="1100" spc="-85" dirty="0">
                          <a:latin typeface="Arial"/>
                          <a:cs typeface="Arial"/>
                        </a:rPr>
                        <a:t>Ste</a:t>
                      </a:r>
                      <a:r>
                        <a:rPr sz="1100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900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5400">
                        <a:lnSpc>
                          <a:spcPts val="900"/>
                        </a:lnSpc>
                      </a:pPr>
                      <a:r>
                        <a:rPr sz="750" spc="-30" dirty="0">
                          <a:latin typeface="Arial"/>
                          <a:cs typeface="Arial"/>
                        </a:rPr>
                        <a:t>1.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blue</a:t>
                      </a:r>
                      <a:r>
                        <a:rPr sz="7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dirty="0">
                          <a:latin typeface="Arial"/>
                          <a:cs typeface="Arial"/>
                        </a:rPr>
                        <a:t>left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first.</a:t>
                      </a:r>
                      <a:r>
                        <a:rPr sz="750" spc="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50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55" dirty="0">
                          <a:latin typeface="Arial"/>
                          <a:cs typeface="Arial"/>
                        </a:rPr>
                        <a:t>cause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rate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information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spreadsheet.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91770">
                <a:tc gridSpan="2">
                  <a:txBody>
                    <a:bodyPr/>
                    <a:lstStyle/>
                    <a:p>
                      <a:pPr marL="38100">
                        <a:lnSpc>
                          <a:spcPts val="1385"/>
                        </a:lnSpc>
                      </a:pPr>
                      <a:r>
                        <a:rPr sz="1200" spc="-15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2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5" dirty="0">
                          <a:latin typeface="Arial"/>
                          <a:cs typeface="Arial"/>
                        </a:rPr>
                        <a:t>21202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5400">
                        <a:lnSpc>
                          <a:spcPts val="875"/>
                        </a:lnSpc>
                      </a:pPr>
                      <a:r>
                        <a:rPr sz="750" spc="-30" dirty="0">
                          <a:latin typeface="Arial"/>
                          <a:cs typeface="Arial"/>
                        </a:rPr>
                        <a:t>2.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 Enter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 descriptions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"Sample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below.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37147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25400">
                        <a:lnSpc>
                          <a:spcPts val="835"/>
                        </a:lnSpc>
                      </a:pPr>
                      <a:r>
                        <a:rPr sz="750" spc="-30" dirty="0">
                          <a:latin typeface="Arial"/>
                          <a:cs typeface="Arial"/>
                        </a:rPr>
                        <a:t>3.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6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may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even </a:t>
                      </a:r>
                      <a:r>
                        <a:rPr sz="750" spc="5" dirty="0">
                          <a:latin typeface="Arial"/>
                          <a:cs typeface="Arial"/>
                        </a:rPr>
                        <a:t>if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which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inevitably</a:t>
                      </a:r>
                      <a:endParaRPr sz="750">
                        <a:latin typeface="Arial"/>
                        <a:cs typeface="Arial"/>
                      </a:endParaRPr>
                    </a:p>
                    <a:p>
                      <a:pPr marL="25400" marR="64135">
                        <a:lnSpc>
                          <a:spcPct val="109300"/>
                        </a:lnSpc>
                      </a:pPr>
                      <a:r>
                        <a:rPr sz="750" spc="-10" dirty="0">
                          <a:latin typeface="Arial"/>
                          <a:cs typeface="Arial"/>
                        </a:rPr>
                        <a:t>will. 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Leadership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must authorize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more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than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eight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billed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50" spc="-5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itemized, 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but will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750" spc="-50" dirty="0">
                          <a:latin typeface="Arial"/>
                          <a:cs typeface="Arial"/>
                        </a:rPr>
                        <a:t>so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sparingly.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above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8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hours 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50" spc="-5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day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should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reflected </a:t>
                      </a:r>
                      <a:r>
                        <a:rPr sz="750" spc="-70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75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"unbilled."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366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5400">
                        <a:lnSpc>
                          <a:spcPts val="800"/>
                        </a:lnSpc>
                      </a:pPr>
                      <a:r>
                        <a:rPr sz="750" spc="-30" dirty="0">
                          <a:latin typeface="Arial"/>
                          <a:cs typeface="Arial"/>
                        </a:rPr>
                        <a:t>4.</a:t>
                      </a:r>
                      <a:r>
                        <a:rPr sz="750" spc="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6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may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b="1" spc="-6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50" b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spent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traveling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Baltimore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anywhere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else.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is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non-reimbursable.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</a:tr>
              <a:tr h="1441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62585">
                        <a:lnSpc>
                          <a:spcPts val="1040"/>
                        </a:lnSpc>
                      </a:pPr>
                      <a:r>
                        <a:rPr sz="950" spc="-6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50" spc="-9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50" spc="-4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5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spc="-75" dirty="0">
                          <a:latin typeface="Arial"/>
                          <a:cs typeface="Arial"/>
                        </a:rPr>
                        <a:t>OF: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ts val="1040"/>
                        </a:lnSpc>
                      </a:pPr>
                      <a:r>
                        <a:rPr sz="950" b="1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July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50800">
                        <a:lnSpc>
                          <a:spcPts val="775"/>
                        </a:lnSpc>
                      </a:pPr>
                      <a:r>
                        <a:rPr sz="650" spc="-15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65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these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41910" marR="29845" algn="ctr">
                        <a:lnSpc>
                          <a:spcPts val="890"/>
                        </a:lnSpc>
                        <a:spcBef>
                          <a:spcPts val="45"/>
                        </a:spcBef>
                      </a:pPr>
                      <a:r>
                        <a:rPr sz="650" spc="5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65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before  starting 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spreadsheet.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50" spc="-30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60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make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7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55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Guidelines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Guidelines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tab.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504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435609">
                        <a:lnSpc>
                          <a:spcPts val="1025"/>
                        </a:lnSpc>
                      </a:pPr>
                      <a:r>
                        <a:rPr sz="950" spc="-6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50" spc="-85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9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spc="-75" dirty="0">
                          <a:latin typeface="Arial"/>
                          <a:cs typeface="Arial"/>
                        </a:rPr>
                        <a:t>BY: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015"/>
                        </a:lnSpc>
                      </a:pPr>
                      <a:r>
                        <a:rPr sz="1100" spc="-65" dirty="0">
                          <a:latin typeface="Arial"/>
                          <a:cs typeface="Arial"/>
                        </a:rPr>
                        <a:t>Rosenthal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50" spc="-30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5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attesting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 accuracy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statement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submit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5" dirty="0">
                          <a:latin typeface="Arial"/>
                          <a:cs typeface="Arial"/>
                        </a:rPr>
                        <a:t>it.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746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6327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950" spc="-7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95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spc="-85" dirty="0">
                          <a:latin typeface="Arial"/>
                          <a:cs typeface="Arial"/>
                        </a:rPr>
                        <a:t>SUBMITTED: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210"/>
                        </a:lnSpc>
                      </a:pPr>
                      <a:r>
                        <a:rPr sz="1100" spc="-25" dirty="0">
                          <a:latin typeface="Arial"/>
                          <a:cs typeface="Arial"/>
                        </a:rPr>
                        <a:t>9/17/2019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50" spc="-30" dirty="0">
                          <a:latin typeface="Arial"/>
                          <a:cs typeface="Arial"/>
                        </a:rPr>
                        <a:t>7.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5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7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Deputy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Monitors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65" dirty="0">
                          <a:latin typeface="Arial"/>
                          <a:cs typeface="Arial"/>
                        </a:rPr>
                        <a:t>Hassan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Aden 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Seth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Rosenthal</a:t>
                      </a:r>
                      <a:r>
                        <a:rPr sz="7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questions.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816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599440">
                        <a:lnSpc>
                          <a:spcPts val="1235"/>
                        </a:lnSpc>
                      </a:pPr>
                      <a:r>
                        <a:rPr sz="1100" spc="-105" dirty="0">
                          <a:latin typeface="Arial"/>
                          <a:cs typeface="Arial"/>
                        </a:rPr>
                        <a:t>YEAR: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140"/>
                        </a:lnSpc>
                      </a:pPr>
                      <a:r>
                        <a:rPr sz="1100" spc="-65" dirty="0">
                          <a:latin typeface="Arial"/>
                          <a:cs typeface="Arial"/>
                        </a:rPr>
                        <a:t>2019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</a:tr>
              <a:tr h="334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800" b="1" i="1" spc="-40" dirty="0">
                          <a:latin typeface="Trebuchet MS"/>
                          <a:cs typeface="Trebuchet MS"/>
                        </a:rPr>
                        <a:t>Sample</a:t>
                      </a:r>
                      <a:r>
                        <a:rPr sz="800" b="1" i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b="1" i="1" spc="-50" dirty="0">
                          <a:latin typeface="Trebuchet MS"/>
                          <a:cs typeface="Trebuchet MS"/>
                        </a:rPr>
                        <a:t>Description: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641350">
                <a:tc gridSpan="10">
                  <a:txBody>
                    <a:bodyPr/>
                    <a:lstStyle/>
                    <a:p>
                      <a:pPr marL="1619885">
                        <a:lnSpc>
                          <a:spcPts val="885"/>
                        </a:lnSpc>
                      </a:pPr>
                      <a:r>
                        <a:rPr sz="800" i="1" spc="-45" dirty="0">
                          <a:latin typeface="Arial"/>
                          <a:cs typeface="Arial"/>
                        </a:rPr>
                        <a:t>Prepare</a:t>
                      </a:r>
                      <a:r>
                        <a:rPr sz="800" i="1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i="1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800" i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i="1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00" i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i="1" spc="-10" dirty="0">
                          <a:latin typeface="Arial"/>
                          <a:cs typeface="Arial"/>
                        </a:rPr>
                        <a:t>attend</a:t>
                      </a:r>
                      <a:r>
                        <a:rPr sz="800" i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i="1" spc="-25" dirty="0">
                          <a:latin typeface="Arial"/>
                          <a:cs typeface="Arial"/>
                        </a:rPr>
                        <a:t>meeting</a:t>
                      </a:r>
                      <a:r>
                        <a:rPr sz="800" i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i="1" spc="1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00" i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i="1" spc="-95" dirty="0">
                          <a:latin typeface="Arial"/>
                          <a:cs typeface="Arial"/>
                        </a:rPr>
                        <a:t>BPD</a:t>
                      </a:r>
                      <a:r>
                        <a:rPr sz="800" i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i="1" spc="-10" dirty="0">
                          <a:latin typeface="Arial"/>
                          <a:cs typeface="Arial"/>
                        </a:rPr>
                        <a:t>North</a:t>
                      </a:r>
                      <a:r>
                        <a:rPr sz="800" i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i="1" spc="-30" dirty="0">
                          <a:latin typeface="Arial"/>
                          <a:cs typeface="Arial"/>
                        </a:rPr>
                        <a:t>Division</a:t>
                      </a:r>
                      <a:r>
                        <a:rPr sz="800" i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i="1" spc="-80" dirty="0">
                          <a:latin typeface="Arial"/>
                          <a:cs typeface="Arial"/>
                        </a:rPr>
                        <a:t>DC;</a:t>
                      </a:r>
                      <a:r>
                        <a:rPr sz="800" i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i="1" spc="-30" dirty="0">
                          <a:latin typeface="Arial"/>
                          <a:cs typeface="Arial"/>
                        </a:rPr>
                        <a:t>prepare</a:t>
                      </a:r>
                      <a:r>
                        <a:rPr sz="800" i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i="1" spc="-35" dirty="0">
                          <a:latin typeface="Arial"/>
                          <a:cs typeface="Arial"/>
                        </a:rPr>
                        <a:t>checklist</a:t>
                      </a:r>
                      <a:r>
                        <a:rPr sz="800" i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i="1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800" i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i="1" spc="-25" dirty="0">
                          <a:latin typeface="Arial"/>
                          <a:cs typeface="Arial"/>
                        </a:rPr>
                        <a:t>review</a:t>
                      </a:r>
                      <a:r>
                        <a:rPr sz="800" i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i="1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00" i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i="1" spc="-35" dirty="0">
                          <a:latin typeface="Arial"/>
                          <a:cs typeface="Arial"/>
                        </a:rPr>
                        <a:t>in-service</a:t>
                      </a:r>
                      <a:r>
                        <a:rPr sz="800" i="1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i="1" spc="-10" dirty="0">
                          <a:latin typeface="Arial"/>
                          <a:cs typeface="Arial"/>
                        </a:rPr>
                        <a:t>training;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1619885" marR="5270500">
                        <a:lnSpc>
                          <a:spcPct val="110000"/>
                        </a:lnSpc>
                      </a:pPr>
                      <a:r>
                        <a:rPr sz="800" i="1" spc="-30" dirty="0">
                          <a:latin typeface="Arial"/>
                          <a:cs typeface="Arial"/>
                        </a:rPr>
                        <a:t>meet </a:t>
                      </a:r>
                      <a:r>
                        <a:rPr sz="800" i="1" spc="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00" i="1" spc="-30" dirty="0">
                          <a:latin typeface="Arial"/>
                          <a:cs typeface="Arial"/>
                        </a:rPr>
                        <a:t>Ms. </a:t>
                      </a:r>
                      <a:r>
                        <a:rPr sz="800" i="1" spc="-20" dirty="0">
                          <a:latin typeface="Arial"/>
                          <a:cs typeface="Arial"/>
                        </a:rPr>
                        <a:t>Williams </a:t>
                      </a:r>
                      <a:r>
                        <a:rPr sz="800" i="1" spc="-25" dirty="0">
                          <a:latin typeface="Arial"/>
                          <a:cs typeface="Arial"/>
                        </a:rPr>
                        <a:t>re </a:t>
                      </a:r>
                      <a:r>
                        <a:rPr sz="800" i="1" spc="-50" dirty="0">
                          <a:latin typeface="Arial"/>
                          <a:cs typeface="Arial"/>
                        </a:rPr>
                        <a:t>changes </a:t>
                      </a:r>
                      <a:r>
                        <a:rPr sz="800" i="1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00" i="1" spc="-35" dirty="0">
                          <a:latin typeface="Arial"/>
                          <a:cs typeface="Arial"/>
                        </a:rPr>
                        <a:t>compliance </a:t>
                      </a:r>
                      <a:r>
                        <a:rPr sz="800" i="1" spc="-10" dirty="0">
                          <a:latin typeface="Arial"/>
                          <a:cs typeface="Arial"/>
                        </a:rPr>
                        <a:t>matrix; </a:t>
                      </a:r>
                      <a:r>
                        <a:rPr sz="800" i="1" spc="-35" dirty="0">
                          <a:latin typeface="Arial"/>
                          <a:cs typeface="Arial"/>
                        </a:rPr>
                        <a:t>copied </a:t>
                      </a:r>
                      <a:r>
                        <a:rPr sz="800" i="1" spc="-60" dirty="0">
                          <a:latin typeface="Arial"/>
                          <a:cs typeface="Arial"/>
                        </a:rPr>
                        <a:t>use </a:t>
                      </a:r>
                      <a:r>
                        <a:rPr sz="800" i="1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800" i="1" spc="-25" dirty="0">
                          <a:latin typeface="Arial"/>
                          <a:cs typeface="Arial"/>
                        </a:rPr>
                        <a:t>force </a:t>
                      </a:r>
                      <a:r>
                        <a:rPr sz="800" i="1" spc="-20" dirty="0">
                          <a:latin typeface="Arial"/>
                          <a:cs typeface="Arial"/>
                        </a:rPr>
                        <a:t>reports; </a:t>
                      </a:r>
                      <a:r>
                        <a:rPr sz="800" i="1" spc="-30" dirty="0">
                          <a:latin typeface="Arial"/>
                          <a:cs typeface="Arial"/>
                        </a:rPr>
                        <a:t>reviewed </a:t>
                      </a:r>
                      <a:r>
                        <a:rPr sz="800" i="1" spc="-75" dirty="0">
                          <a:latin typeface="Arial"/>
                          <a:cs typeface="Arial"/>
                        </a:rPr>
                        <a:t>UNDF </a:t>
                      </a:r>
                      <a:r>
                        <a:rPr sz="800" i="1" spc="-25" dirty="0">
                          <a:latin typeface="Arial"/>
                          <a:cs typeface="Arial"/>
                        </a:rPr>
                        <a:t>reports  </a:t>
                      </a:r>
                      <a:r>
                        <a:rPr sz="800" i="1" spc="-40" dirty="0">
                          <a:latin typeface="Arial"/>
                          <a:cs typeface="Arial"/>
                        </a:rPr>
                        <a:t>1123454 </a:t>
                      </a:r>
                      <a:r>
                        <a:rPr sz="800" i="1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00" i="1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i="1" spc="-40" dirty="0">
                          <a:latin typeface="Arial"/>
                          <a:cs typeface="Arial"/>
                        </a:rPr>
                        <a:t>1123455.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25425">
                <a:tc gridSpan="10">
                  <a:txBody>
                    <a:bodyPr/>
                    <a:lstStyle/>
                    <a:p>
                      <a:pPr marL="36195">
                        <a:lnSpc>
                          <a:spcPts val="1585"/>
                        </a:lnSpc>
                      </a:pPr>
                      <a:r>
                        <a:rPr sz="1350" spc="-10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9240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950" b="1" spc="-4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5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b="1" spc="-50" dirty="0">
                          <a:latin typeface="Arial"/>
                          <a:cs typeface="Arial"/>
                        </a:rPr>
                        <a:t>of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5524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950" b="1" spc="-85" dirty="0">
                          <a:latin typeface="Arial"/>
                          <a:cs typeface="Arial"/>
                        </a:rPr>
                        <a:t>Day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5524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950" b="1" spc="-70" dirty="0">
                          <a:latin typeface="Arial"/>
                          <a:cs typeface="Arial"/>
                        </a:rPr>
                        <a:t>Description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488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950" b="1" spc="-90" dirty="0">
                          <a:latin typeface="Arial"/>
                          <a:cs typeface="Arial"/>
                        </a:rPr>
                        <a:t>Hours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5524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180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950" b="1" spc="-70" dirty="0">
                          <a:latin typeface="Arial"/>
                          <a:cs typeface="Arial"/>
                        </a:rPr>
                        <a:t>Rate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5524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669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750" b="1" spc="-45" dirty="0">
                          <a:latin typeface="Arial"/>
                          <a:cs typeface="Arial"/>
                        </a:rPr>
                        <a:t>Total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750" b="1" spc="-65" dirty="0">
                          <a:latin typeface="Arial"/>
                          <a:cs typeface="Arial"/>
                        </a:rPr>
                        <a:t>Comments </a:t>
                      </a:r>
                      <a:r>
                        <a:rPr sz="750" b="1" spc="-40" dirty="0">
                          <a:latin typeface="Arial"/>
                          <a:cs typeface="Arial"/>
                        </a:rPr>
                        <a:t>(Unbilled</a:t>
                      </a:r>
                      <a:r>
                        <a:rPr sz="75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b="1" spc="-50" dirty="0">
                          <a:latin typeface="Arial"/>
                          <a:cs typeface="Arial"/>
                        </a:rPr>
                        <a:t>Time)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666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835" marR="7620" indent="-50800">
                        <a:lnSpc>
                          <a:spcPct val="109300"/>
                        </a:lnSpc>
                      </a:pPr>
                      <a:r>
                        <a:rPr sz="750" b="1" dirty="0">
                          <a:latin typeface="Arial"/>
                          <a:cs typeface="Arial"/>
                        </a:rPr>
                        <a:t>Unb</a:t>
                      </a:r>
                      <a:r>
                        <a:rPr sz="750" b="1" spc="-10" dirty="0">
                          <a:latin typeface="Arial"/>
                          <a:cs typeface="Arial"/>
                        </a:rPr>
                        <a:t>ill</a:t>
                      </a:r>
                      <a:r>
                        <a:rPr sz="750" b="1" dirty="0">
                          <a:latin typeface="Arial"/>
                          <a:cs typeface="Arial"/>
                        </a:rPr>
                        <a:t>ed  </a:t>
                      </a:r>
                      <a:r>
                        <a:rPr sz="750" b="1" spc="-65" dirty="0">
                          <a:latin typeface="Arial"/>
                          <a:cs typeface="Arial"/>
                        </a:rPr>
                        <a:t>Hours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08585"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500" spc="15" dirty="0">
                          <a:latin typeface="Arial"/>
                          <a:cs typeface="Arial"/>
                        </a:rPr>
                        <a:t>July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1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2" gridSpan="2"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Review updated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draft of officer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focus groups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report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and share </a:t>
                      </a:r>
                      <a:r>
                        <a:rPr sz="500" spc="25" dirty="0">
                          <a:latin typeface="Arial"/>
                          <a:cs typeface="Arial"/>
                        </a:rPr>
                        <a:t>same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with DOJ and BPD; review updated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data set for</a:t>
                      </a:r>
                      <a:r>
                        <a:rPr sz="5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community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 marL="2032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survey and emails with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IUR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7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0.8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$</a:t>
                      </a:r>
                      <a:r>
                        <a:rPr sz="500" spc="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475.00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397510" algn="l"/>
                        </a:tabLst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$	380.00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Emails with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Kelly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and Wharton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re office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hours and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distribution of materials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follow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up with </a:t>
                      </a:r>
                      <a:r>
                        <a:rPr sz="500" spc="25" dirty="0">
                          <a:latin typeface="Arial"/>
                          <a:cs typeface="Arial"/>
                        </a:rPr>
                        <a:t>Thompson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re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same;</a:t>
                      </a:r>
                      <a:r>
                        <a:rPr sz="5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emails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 marL="2286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Kelly re youth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ambassadors; emails with LDF and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parties re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BSP/BPD </a:t>
                      </a:r>
                      <a:r>
                        <a:rPr sz="500" spc="25" dirty="0">
                          <a:latin typeface="Arial"/>
                          <a:cs typeface="Arial"/>
                        </a:rPr>
                        <a:t>MOU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assessment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methodology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187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1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0.8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36525"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500" spc="15" dirty="0">
                          <a:latin typeface="Arial"/>
                          <a:cs typeface="Arial"/>
                        </a:rPr>
                        <a:t>July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2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2" gridSpan="2"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15" dirty="0">
                          <a:latin typeface="Arial"/>
                          <a:cs typeface="Arial"/>
                        </a:rPr>
                        <a:t>Prepare for meeting and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meet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Kelly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Wharton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re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engagement operations; meeting with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Court,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DOJ</a:t>
                      </a:r>
                      <a:r>
                        <a:rPr sz="500" spc="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(Mygatt),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 marL="2032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Commissioner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Harrison, Deputy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Commissioner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Sullivan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D.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Beck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7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4.4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$</a:t>
                      </a:r>
                      <a:r>
                        <a:rPr sz="500" spc="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475.00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339090" algn="l"/>
                        </a:tabLst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2,090.00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Emails with LDF and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Bethel re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BSP/BPD </a:t>
                      </a:r>
                      <a:r>
                        <a:rPr sz="500" spc="25" dirty="0">
                          <a:latin typeface="Arial"/>
                          <a:cs typeface="Arial"/>
                        </a:rPr>
                        <a:t>MOU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assessment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methodology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4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0.2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00965"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500" spc="15" dirty="0">
                          <a:latin typeface="Arial"/>
                          <a:cs typeface="Arial"/>
                        </a:rPr>
                        <a:t>July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3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2" gridSpan="2"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Telephone conference with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IUR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and Barge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re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community survey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report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and review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working draft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and emails with Barge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re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same;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 marL="2032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emails with DOJ and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City re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comments on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draft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FY20 budget and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follow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up eamils with Aden and Smooth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re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5" dirty="0">
                          <a:latin typeface="Arial"/>
                          <a:cs typeface="Arial"/>
                        </a:rPr>
                        <a:t>same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7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1.6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$</a:t>
                      </a:r>
                      <a:r>
                        <a:rPr sz="500" spc="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475.00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397510" algn="l"/>
                        </a:tabLst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$	760.00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/>
                </a:tc>
                <a:tc row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article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on squeegee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kids;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500" spc="35" dirty="0">
                          <a:latin typeface="Arial"/>
                          <a:cs typeface="Arial"/>
                        </a:rPr>
                        <a:t>BWC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Cherry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Hill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incident;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emails with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Foglesong re launching</a:t>
                      </a:r>
                      <a:r>
                        <a:rPr sz="5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arrestee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 marL="2286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survey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104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0.8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67005"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500" spc="15" dirty="0">
                          <a:latin typeface="Arial"/>
                          <a:cs typeface="Arial"/>
                        </a:rPr>
                        <a:t>July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4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$</a:t>
                      </a:r>
                      <a:r>
                        <a:rPr sz="500" spc="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475.00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508634" algn="l"/>
                        </a:tabLst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Revise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draft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FY20 budget and emails with Aden and Smoot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re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same; emails with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Foglesong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Deputy </a:t>
                      </a:r>
                      <a:r>
                        <a:rPr sz="500" spc="25" dirty="0">
                          <a:latin typeface="Arial"/>
                          <a:cs typeface="Arial"/>
                        </a:rPr>
                        <a:t>Comm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Wilson</a:t>
                      </a:r>
                      <a:r>
                        <a:rPr sz="5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re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 marL="22860">
                        <a:lnSpc>
                          <a:spcPts val="475"/>
                        </a:lnSpc>
                        <a:spcBef>
                          <a:spcPts val="95"/>
                        </a:spcBef>
                      </a:pPr>
                      <a:r>
                        <a:rPr sz="500" spc="15" dirty="0">
                          <a:latin typeface="Arial"/>
                          <a:cs typeface="Arial"/>
                        </a:rPr>
                        <a:t>arrestee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survey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901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ts val="575"/>
                        </a:lnSpc>
                      </a:pPr>
                      <a:r>
                        <a:rPr sz="500" dirty="0">
                          <a:latin typeface="Arial"/>
                          <a:cs typeface="Arial"/>
                        </a:rPr>
                        <a:t>0.7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99720"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500" spc="15" dirty="0">
                          <a:latin typeface="Arial"/>
                          <a:cs typeface="Arial"/>
                        </a:rPr>
                        <a:t>July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5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500" spc="15" dirty="0">
                          <a:latin typeface="Arial"/>
                          <a:cs typeface="Arial"/>
                        </a:rPr>
                        <a:t>Draft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circulate </a:t>
                      </a:r>
                      <a:r>
                        <a:rPr sz="500" spc="30" dirty="0">
                          <a:latin typeface="Arial"/>
                          <a:cs typeface="Arial"/>
                        </a:rPr>
                        <a:t>memo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to Kelly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and Wharton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re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community engagement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operations;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work cover </a:t>
                      </a:r>
                      <a:r>
                        <a:rPr sz="500" spc="25" dirty="0">
                          <a:latin typeface="Arial"/>
                          <a:cs typeface="Arial"/>
                        </a:rPr>
                        <a:t>memorandum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5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proposed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 marL="2032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FY20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budget, revise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budget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response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DOJ and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City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comments, and emails with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Drake re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same; work semiannual</a:t>
                      </a:r>
                      <a:r>
                        <a:rPr sz="500" spc="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report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7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7.1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$</a:t>
                      </a:r>
                      <a:r>
                        <a:rPr sz="500" spc="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475.00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339090" algn="l"/>
                        </a:tabLst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3,372.50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50495"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500" spc="15" dirty="0">
                          <a:latin typeface="Arial"/>
                          <a:cs typeface="Arial"/>
                        </a:rPr>
                        <a:t>July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6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$</a:t>
                      </a:r>
                      <a:r>
                        <a:rPr sz="500" spc="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475.00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508634" algn="l"/>
                        </a:tabLst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12420"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500" spc="15" dirty="0">
                          <a:latin typeface="Arial"/>
                          <a:cs typeface="Arial"/>
                        </a:rPr>
                        <a:t>July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7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$</a:t>
                      </a:r>
                      <a:r>
                        <a:rPr sz="500" spc="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475.00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508634" algn="l"/>
                        </a:tabLst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Review resumes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of CJI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500" spc="25" dirty="0">
                          <a:latin typeface="Arial"/>
                          <a:cs typeface="Arial"/>
                        </a:rPr>
                        <a:t>members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outcome assessments and emails with Barge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re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same; emails with</a:t>
                      </a:r>
                      <a:r>
                        <a:rPr sz="500" spc="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Foglesong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 marL="22860" marR="97790">
                        <a:lnSpc>
                          <a:spcPct val="115999"/>
                        </a:lnSpc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Chief King re arrestee surveys;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emails with Barge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re status of draft of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community survey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report;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review and emails  with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Drake re draft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FY20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budget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35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1.4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16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09220"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500" spc="15" dirty="0">
                          <a:latin typeface="Arial"/>
                          <a:cs typeface="Arial"/>
                        </a:rPr>
                        <a:t>July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8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$</a:t>
                      </a:r>
                      <a:r>
                        <a:rPr sz="500" spc="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475.00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508634" algn="l"/>
                        </a:tabLst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/>
                </a:tc>
                <a:tc row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Emails with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Foglesong,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Commissioner Lewis and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Chief King re arrestee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survey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logistics;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emails with Barge and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IUR</a:t>
                      </a:r>
                      <a:r>
                        <a:rPr sz="5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re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 marL="2286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update on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draft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community survey</a:t>
                      </a:r>
                      <a:r>
                        <a:rPr sz="5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report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95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 marR="127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0.7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2540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500" spc="15" dirty="0">
                          <a:latin typeface="Arial"/>
                          <a:cs typeface="Arial"/>
                        </a:rPr>
                        <a:t>July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9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2" gridSpan="2"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500" spc="10" dirty="0">
                          <a:latin typeface="Arial"/>
                          <a:cs typeface="Arial"/>
                        </a:rPr>
                        <a:t>Finalize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proposed FY20 budget and emails with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parties re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same; emails with commissioner Lewis and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Chief King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an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confer</a:t>
                      </a:r>
                      <a:r>
                        <a:rPr sz="5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with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 marL="20320" marR="112395">
                        <a:lnSpc>
                          <a:spcPct val="115999"/>
                        </a:lnSpc>
                      </a:pPr>
                      <a:r>
                        <a:rPr sz="500" spc="15" dirty="0">
                          <a:latin typeface="Arial"/>
                          <a:cs typeface="Arial"/>
                        </a:rPr>
                        <a:t>Foglesong re arrestee survey;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telephone conference with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parties re </a:t>
                      </a:r>
                      <a:r>
                        <a:rPr sz="500" spc="25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stops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reporting;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review raw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data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cross tabs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for 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survey;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emails with MT </a:t>
                      </a:r>
                      <a:r>
                        <a:rPr sz="500" spc="25" dirty="0">
                          <a:latin typeface="Arial"/>
                          <a:cs typeface="Arial"/>
                        </a:rPr>
                        <a:t>members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re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suggested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edits to draft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semiannual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report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confer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Villasenor re</a:t>
                      </a:r>
                      <a:r>
                        <a:rPr sz="5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5" dirty="0">
                          <a:latin typeface="Arial"/>
                          <a:cs typeface="Arial"/>
                        </a:rPr>
                        <a:t>same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7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1.8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$</a:t>
                      </a:r>
                      <a:r>
                        <a:rPr sz="500" spc="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475.00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397510" algn="l"/>
                        </a:tabLst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$	855.00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Community engagement team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meeting;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emails with Barge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re training evaluations; attention to social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media posts</a:t>
                      </a:r>
                      <a:r>
                        <a:rPr sz="5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re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 marL="22860" marR="232410">
                        <a:lnSpc>
                          <a:spcPct val="115999"/>
                        </a:lnSpc>
                      </a:pPr>
                      <a:r>
                        <a:rPr sz="500" spc="15" dirty="0">
                          <a:latin typeface="Arial"/>
                          <a:cs typeface="Arial"/>
                        </a:rPr>
                        <a:t>recent </a:t>
                      </a:r>
                      <a:r>
                        <a:rPr sz="500" spc="25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matters;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emails with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Bethel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500" spc="25" dirty="0">
                          <a:latin typeface="Arial"/>
                          <a:cs typeface="Arial"/>
                        </a:rPr>
                        <a:t>Thompson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re </a:t>
                      </a:r>
                      <a:r>
                        <a:rPr sz="500" spc="25" dirty="0">
                          <a:latin typeface="Arial"/>
                          <a:cs typeface="Arial"/>
                        </a:rPr>
                        <a:t>BSP-BPD MOU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assessment methodology development  process; review </a:t>
                      </a:r>
                      <a:r>
                        <a:rPr sz="500" spc="25" dirty="0">
                          <a:latin typeface="Arial"/>
                          <a:cs typeface="Arial"/>
                        </a:rPr>
                        <a:t>OPD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comments on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exculpatory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evidence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disclosure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policy;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read Monthly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Monitor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041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1.4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48285"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500" spc="15" dirty="0">
                          <a:latin typeface="Arial"/>
                          <a:cs typeface="Arial"/>
                        </a:rPr>
                        <a:t>July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500" spc="15" dirty="0">
                          <a:latin typeface="Arial"/>
                          <a:cs typeface="Arial"/>
                        </a:rPr>
                        <a:t>10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2" gridSpan="2"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Emails with DOJ and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CJI re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DOJ comments on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draft officer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focus groups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report;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emails with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court re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budget and</a:t>
                      </a:r>
                      <a:r>
                        <a:rPr sz="5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monthly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 marL="2032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500" spc="15" dirty="0">
                          <a:latin typeface="Arial"/>
                          <a:cs typeface="Arial"/>
                        </a:rPr>
                        <a:t>meeting;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review Aden, Barge and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Bethel additions to revised draft of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semiannual</a:t>
                      </a:r>
                      <a:r>
                        <a:rPr sz="5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report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7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0.6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$</a:t>
                      </a:r>
                      <a:r>
                        <a:rPr sz="500" spc="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475.00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397510" algn="l"/>
                        </a:tabLst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$	285.00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500" spc="15" dirty="0">
                          <a:latin typeface="Arial"/>
                          <a:cs typeface="Arial"/>
                        </a:rPr>
                        <a:t>Draft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response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tweet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re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dismissal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12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PIB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cases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for untimeliness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confer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500" spc="25" dirty="0">
                          <a:latin typeface="Arial"/>
                          <a:cs typeface="Arial"/>
                        </a:rPr>
                        <a:t>Thompson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and Aden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re</a:t>
                      </a:r>
                      <a:r>
                        <a:rPr sz="5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same;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 marL="22860" marR="177165">
                        <a:lnSpc>
                          <a:spcPts val="700"/>
                        </a:lnSpc>
                        <a:spcBef>
                          <a:spcPts val="35"/>
                        </a:spcBef>
                      </a:pPr>
                      <a:r>
                        <a:rPr sz="500" spc="15" dirty="0">
                          <a:latin typeface="Arial"/>
                          <a:cs typeface="Arial"/>
                        </a:rPr>
                        <a:t>confer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with Venable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practice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management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re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budget and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invoicing;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emails with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University of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Toronto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re invoicing for  arrestee survey;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emails with Barge and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IUR re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update on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draft report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on community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survey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722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ts val="434"/>
                        </a:lnSpc>
                      </a:pPr>
                      <a:r>
                        <a:rPr sz="500" dirty="0">
                          <a:latin typeface="Arial"/>
                          <a:cs typeface="Arial"/>
                        </a:rPr>
                        <a:t>1.3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1241811" y="309892"/>
            <a:ext cx="92138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5 </a:t>
            </a:r>
            <a:r>
              <a:rPr sz="800" spc="-5" dirty="0">
                <a:latin typeface="Arial"/>
                <a:cs typeface="Arial"/>
              </a:rPr>
              <a:t>of </a:t>
            </a:r>
            <a:r>
              <a:rPr sz="800" spc="-40" dirty="0">
                <a:latin typeface="Arial"/>
                <a:cs typeface="Arial"/>
              </a:rPr>
              <a:t>196</a:t>
            </a:r>
            <a:r>
              <a:rPr sz="1125" spc="-60" baseline="25925" dirty="0">
                <a:latin typeface="Arial"/>
                <a:cs typeface="Arial"/>
              </a:rPr>
              <a:t>Page</a:t>
            </a:r>
            <a:r>
              <a:rPr sz="1125" spc="-157" baseline="25925" dirty="0">
                <a:latin typeface="Arial"/>
                <a:cs typeface="Arial"/>
              </a:rPr>
              <a:t> </a:t>
            </a:r>
            <a:r>
              <a:rPr sz="1125" spc="-52" baseline="25925" dirty="0">
                <a:latin typeface="Arial"/>
                <a:cs typeface="Arial"/>
              </a:rPr>
              <a:t>1</a:t>
            </a:r>
            <a:endParaRPr sz="1125" baseline="25925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95</a:t>
            </a: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30242" y="687247"/>
          <a:ext cx="12195175" cy="2807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2850"/>
                <a:gridCol w="929639"/>
                <a:gridCol w="792480"/>
                <a:gridCol w="3347084"/>
                <a:gridCol w="929640"/>
                <a:gridCol w="808354"/>
                <a:gridCol w="817245"/>
                <a:gridCol w="848995"/>
                <a:gridCol w="962659"/>
                <a:gridCol w="1534795"/>
              </a:tblGrid>
              <a:tr h="254635">
                <a:tc gridSpan="10">
                  <a:txBody>
                    <a:bodyPr/>
                    <a:lstStyle/>
                    <a:p>
                      <a:pPr marL="36195">
                        <a:lnSpc>
                          <a:spcPts val="1845"/>
                        </a:lnSpc>
                      </a:pPr>
                      <a:r>
                        <a:rPr sz="1550" spc="-25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6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5433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50" b="1" spc="-95" dirty="0">
                          <a:latin typeface="Arial"/>
                          <a:cs typeface="Arial"/>
                        </a:rPr>
                        <a:t>MEALS </a:t>
                      </a:r>
                      <a:r>
                        <a:rPr sz="850" b="1" spc="-65" dirty="0">
                          <a:latin typeface="Arial"/>
                          <a:cs typeface="Arial"/>
                        </a:rPr>
                        <a:t>+</a:t>
                      </a:r>
                      <a:r>
                        <a:rPr sz="850" b="1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90" dirty="0">
                          <a:latin typeface="Arial"/>
                          <a:cs typeface="Arial"/>
                        </a:rPr>
                        <a:t>INCIDENTALS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5054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50" b="1" spc="-75" dirty="0">
                          <a:latin typeface="Arial"/>
                          <a:cs typeface="Arial"/>
                        </a:rPr>
                        <a:t>NON-MEALS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728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0795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100" b="1" spc="-55" dirty="0">
                          <a:latin typeface="Arial"/>
                          <a:cs typeface="Arial"/>
                        </a:rPr>
                        <a:t>Date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1018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100" b="1" spc="-90" dirty="0">
                          <a:latin typeface="Arial"/>
                          <a:cs typeface="Arial"/>
                        </a:rPr>
                        <a:t>Category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885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100" b="1" spc="-75" dirty="0">
                          <a:latin typeface="Arial"/>
                          <a:cs typeface="Arial"/>
                        </a:rPr>
                        <a:t>Vendor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638175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100" b="1" spc="-65" dirty="0">
                          <a:latin typeface="Arial"/>
                          <a:cs typeface="Arial"/>
                        </a:rPr>
                        <a:t>Description/Justification </a:t>
                      </a:r>
                      <a:r>
                        <a:rPr sz="1100" b="1" spc="-5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10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10" dirty="0">
                          <a:latin typeface="Arial"/>
                          <a:cs typeface="Arial"/>
                        </a:rPr>
                        <a:t>Expense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6065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100" b="1" spc="-70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110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90" dirty="0">
                          <a:latin typeface="Arial"/>
                          <a:cs typeface="Arial"/>
                        </a:rPr>
                        <a:t>Day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90170" marR="74295" indent="635" algn="ctr">
                        <a:lnSpc>
                          <a:spcPct val="108100"/>
                        </a:lnSpc>
                        <a:spcBef>
                          <a:spcPts val="615"/>
                        </a:spcBef>
                      </a:pPr>
                      <a:r>
                        <a:rPr sz="1100" b="1" spc="-65" dirty="0">
                          <a:latin typeface="Arial"/>
                          <a:cs typeface="Arial"/>
                        </a:rPr>
                        <a:t>Total </a:t>
                      </a:r>
                      <a:r>
                        <a:rPr sz="1100" b="1" spc="-85" dirty="0">
                          <a:latin typeface="Arial"/>
                          <a:cs typeface="Arial"/>
                        </a:rPr>
                        <a:t>Per  </a:t>
                      </a:r>
                      <a:r>
                        <a:rPr sz="1100" b="1" spc="-70" dirty="0">
                          <a:latin typeface="Arial"/>
                          <a:cs typeface="Arial"/>
                        </a:rPr>
                        <a:t>Diem </a:t>
                      </a:r>
                      <a:r>
                        <a:rPr sz="1100" b="1" spc="-95" dirty="0">
                          <a:latin typeface="Arial"/>
                          <a:cs typeface="Arial"/>
                        </a:rPr>
                        <a:t>+  </a:t>
                      </a:r>
                      <a:r>
                        <a:rPr sz="1100" b="1" spc="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100" b="1" spc="5" dirty="0">
                          <a:latin typeface="Arial"/>
                          <a:cs typeface="Arial"/>
                        </a:rPr>
                        <a:t>ci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den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100" b="1" spc="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79375" marR="61594" indent="43815">
                        <a:lnSpc>
                          <a:spcPct val="108100"/>
                        </a:lnSpc>
                        <a:spcBef>
                          <a:spcPts val="5"/>
                        </a:spcBef>
                      </a:pPr>
                      <a:r>
                        <a:rPr sz="1100" b="1" spc="-50" dirty="0">
                          <a:latin typeface="Arial"/>
                          <a:cs typeface="Arial"/>
                        </a:rPr>
                        <a:t>Non-Meal  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100" b="1" spc="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ri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ti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89865" marR="122555" indent="-52069">
                        <a:lnSpc>
                          <a:spcPct val="108100"/>
                        </a:lnSpc>
                        <a:spcBef>
                          <a:spcPts val="5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n-Mea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l  </a:t>
                      </a:r>
                      <a:r>
                        <a:rPr sz="1100" b="1" spc="-110" dirty="0">
                          <a:latin typeface="Arial"/>
                          <a:cs typeface="Arial"/>
                        </a:rPr>
                        <a:t>Expense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100" b="1" spc="-65" dirty="0">
                          <a:latin typeface="Arial"/>
                          <a:cs typeface="Arial"/>
                        </a:rPr>
                        <a:t>Total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17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695"/>
                        </a:spcBef>
                        <a:tabLst>
                          <a:tab pos="76327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17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695"/>
                        </a:spcBef>
                        <a:tabLst>
                          <a:tab pos="76327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76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50" b="1" spc="-90" dirty="0">
                          <a:latin typeface="Arial"/>
                          <a:cs typeface="Arial"/>
                        </a:rPr>
                        <a:t>TOTAL: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762000" algn="l"/>
                        </a:tabLst>
                      </a:pPr>
                      <a:r>
                        <a:rPr sz="850" b="1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b="1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 grid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6050"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b="1" spc="-45" dirty="0">
                          <a:latin typeface="Arial"/>
                          <a:cs typeface="Arial"/>
                        </a:rPr>
                        <a:t>Subtotal</a:t>
                      </a:r>
                      <a:r>
                        <a:rPr sz="850" b="1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50" dirty="0">
                          <a:latin typeface="Arial"/>
                          <a:cs typeface="Arial"/>
                        </a:rPr>
                        <a:t>Time: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80059" algn="l"/>
                        </a:tabLst>
                      </a:pPr>
                      <a:r>
                        <a:rPr sz="850" b="1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b="1" spc="-25" dirty="0">
                          <a:latin typeface="Arial"/>
                          <a:cs typeface="Arial"/>
                        </a:rPr>
                        <a:t>1,692.00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6050"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50" b="1" spc="-45" dirty="0">
                          <a:latin typeface="Arial"/>
                          <a:cs typeface="Arial"/>
                        </a:rPr>
                        <a:t>Subtotal</a:t>
                      </a:r>
                      <a:r>
                        <a:rPr sz="850" b="1" spc="-80" dirty="0">
                          <a:latin typeface="Arial"/>
                          <a:cs typeface="Arial"/>
                        </a:rPr>
                        <a:t> Expenses: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731520" algn="l"/>
                        </a:tabLst>
                      </a:pPr>
                      <a:r>
                        <a:rPr sz="850" b="1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b="1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6050"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b="1" spc="-5" dirty="0">
                          <a:latin typeface="Arial"/>
                          <a:cs typeface="Arial"/>
                        </a:rPr>
                        <a:t>TOTA</a:t>
                      </a:r>
                      <a:r>
                        <a:rPr sz="850" b="1" dirty="0">
                          <a:latin typeface="Arial"/>
                          <a:cs typeface="Arial"/>
                        </a:rPr>
                        <a:t>L: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80059" algn="l"/>
                        </a:tabLst>
                      </a:pPr>
                      <a:r>
                        <a:rPr sz="850" b="1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b="1" spc="-25" dirty="0">
                          <a:latin typeface="Arial"/>
                          <a:cs typeface="Arial"/>
                        </a:rPr>
                        <a:t>1,692.00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6050"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b="1" spc="-40" dirty="0">
                          <a:latin typeface="Arial"/>
                          <a:cs typeface="Arial"/>
                        </a:rPr>
                        <a:t>Unbilled</a:t>
                      </a:r>
                      <a:r>
                        <a:rPr sz="850" b="1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65" dirty="0">
                          <a:latin typeface="Arial"/>
                          <a:cs typeface="Arial"/>
                        </a:rPr>
                        <a:t>Hours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13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93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b="1" spc="-70" dirty="0">
                          <a:latin typeface="Arial"/>
                          <a:cs typeface="Arial"/>
                        </a:rPr>
                        <a:t>INITIALS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rowSpan="2"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7640">
                <a:tc gridSpan="4">
                  <a:txBody>
                    <a:bodyPr/>
                    <a:lstStyle/>
                    <a:p>
                      <a:pPr marL="28575">
                        <a:lnSpc>
                          <a:spcPts val="1210"/>
                        </a:lnSpc>
                      </a:pPr>
                      <a:r>
                        <a:rPr sz="1100" spc="-6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spc="-7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are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accurate: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850" spc="-125" dirty="0">
                          <a:latin typeface="Arial"/>
                          <a:cs typeface="Arial"/>
                        </a:rPr>
                        <a:t>JRD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1185325" y="309892"/>
            <a:ext cx="7150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95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30242" y="687247"/>
          <a:ext cx="12195175" cy="6296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2850"/>
                <a:gridCol w="929639"/>
                <a:gridCol w="792480"/>
                <a:gridCol w="3350895"/>
                <a:gridCol w="925195"/>
                <a:gridCol w="807720"/>
                <a:gridCol w="816609"/>
                <a:gridCol w="2674620"/>
                <a:gridCol w="669925"/>
              </a:tblGrid>
              <a:tr h="204470">
                <a:tc rowSpan="3" gridSpan="2"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b="1" spc="-5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000" b="1" spc="-80" dirty="0">
                          <a:latin typeface="Arial"/>
                          <a:cs typeface="Arial"/>
                        </a:rPr>
                        <a:t>Consent </a:t>
                      </a:r>
                      <a:r>
                        <a:rPr sz="1000" b="1" spc="-60" dirty="0">
                          <a:latin typeface="Arial"/>
                          <a:cs typeface="Arial"/>
                        </a:rPr>
                        <a:t>Decree</a:t>
                      </a:r>
                      <a:r>
                        <a:rPr sz="10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30" dirty="0">
                          <a:latin typeface="Arial"/>
                          <a:cs typeface="Arial"/>
                        </a:rPr>
                        <a:t>Monitor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2730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000" b="1" spc="-45" dirty="0">
                          <a:latin typeface="Arial"/>
                          <a:cs typeface="Arial"/>
                        </a:rPr>
                        <a:t>750 </a:t>
                      </a:r>
                      <a:r>
                        <a:rPr sz="1000" b="1" spc="-95" dirty="0">
                          <a:latin typeface="Arial"/>
                          <a:cs typeface="Arial"/>
                        </a:rPr>
                        <a:t>E. </a:t>
                      </a:r>
                      <a:r>
                        <a:rPr sz="1000" b="1" spc="-35" dirty="0">
                          <a:latin typeface="Arial"/>
                          <a:cs typeface="Arial"/>
                        </a:rPr>
                        <a:t>Pratt, </a:t>
                      </a:r>
                      <a:r>
                        <a:rPr sz="1000" b="1" spc="-65" dirty="0">
                          <a:latin typeface="Arial"/>
                          <a:cs typeface="Arial"/>
                        </a:rPr>
                        <a:t>Suite</a:t>
                      </a:r>
                      <a:r>
                        <a:rPr sz="1000" b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45" dirty="0">
                          <a:latin typeface="Arial"/>
                          <a:cs typeface="Arial"/>
                        </a:rPr>
                        <a:t>900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27305">
                        <a:lnSpc>
                          <a:spcPts val="1160"/>
                        </a:lnSpc>
                        <a:spcBef>
                          <a:spcPts val="130"/>
                        </a:spcBef>
                      </a:pPr>
                      <a:r>
                        <a:rPr sz="1000" b="1" spc="-50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000" b="1" spc="-15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000" b="1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45" dirty="0">
                          <a:latin typeface="Arial"/>
                          <a:cs typeface="Arial"/>
                        </a:rPr>
                        <a:t>21202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1750">
                        <a:lnSpc>
                          <a:spcPts val="1500"/>
                        </a:lnSpc>
                      </a:pPr>
                      <a:r>
                        <a:rPr sz="1250" b="1" spc="-135" dirty="0">
                          <a:latin typeface="Arial"/>
                          <a:cs typeface="Arial"/>
                        </a:rPr>
                        <a:t>INSTRUCTIONS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</a:tr>
              <a:tr h="134620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26034">
                        <a:lnSpc>
                          <a:spcPts val="875"/>
                        </a:lnSpc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1.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blue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below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spreadsheet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appropriate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hourly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and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M&amp;IE rates.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62560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26034">
                        <a:lnSpc>
                          <a:spcPts val="965"/>
                        </a:lnSpc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2.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"Sample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below.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27495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7">
                  <a:txBody>
                    <a:bodyPr/>
                    <a:lstStyle/>
                    <a:p>
                      <a:pPr marL="26034">
                        <a:lnSpc>
                          <a:spcPts val="835"/>
                        </a:lnSpc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3.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Under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most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state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federal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guidelines,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consultant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may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day.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additional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tasks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should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recorded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columns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labeled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35" dirty="0">
                          <a:latin typeface="Arial"/>
                          <a:cs typeface="Arial"/>
                        </a:rPr>
                        <a:t>Unbilled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. Should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consultant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able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provide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valid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justification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under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project's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established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guidelines,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leadership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must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authorize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their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approval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fulfilling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invoice.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541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6">
                  <a:txBody>
                    <a:bodyPr/>
                    <a:lstStyle/>
                    <a:p>
                      <a:pPr marL="26034">
                        <a:lnSpc>
                          <a:spcPts val="960"/>
                        </a:lnSpc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4.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some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projects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provide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an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hourly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pay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rate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(along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reimbursable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expenses),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consultants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should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aware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any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project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guidelines governing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time.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4541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26034">
                        <a:lnSpc>
                          <a:spcPts val="965"/>
                        </a:lnSpc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Consultants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should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ensure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justifying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documents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requirements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outlined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Guidelines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tab.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4541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6">
                  <a:txBody>
                    <a:bodyPr/>
                    <a:lstStyle/>
                    <a:p>
                      <a:pPr marL="26034">
                        <a:lnSpc>
                          <a:spcPts val="960"/>
                        </a:lnSpc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forget: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30" dirty="0">
                          <a:latin typeface="Arial"/>
                          <a:cs typeface="Arial"/>
                        </a:rPr>
                        <a:t>a)</a:t>
                      </a:r>
                      <a:r>
                        <a:rPr sz="85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bottom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approve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invoice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b="1" spc="-35" dirty="0">
                          <a:latin typeface="Arial"/>
                          <a:cs typeface="Arial"/>
                        </a:rPr>
                        <a:t>b)</a:t>
                      </a:r>
                      <a:r>
                        <a:rPr sz="85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save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using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following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file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name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format: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[last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name],[first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name]_[project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name]_[month]_[year].xlsx.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60" dirty="0">
                          <a:latin typeface="Arial"/>
                          <a:cs typeface="Arial"/>
                        </a:rPr>
                        <a:t>Example:</a:t>
                      </a:r>
                      <a:r>
                        <a:rPr sz="85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Doe,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3589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ts val="965"/>
                        </a:lnSpc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7.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call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Monitors,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Deputy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Monitors,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Principals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questions.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67005">
                <a:tc gridSpan="3">
                  <a:txBody>
                    <a:bodyPr/>
                    <a:lstStyle/>
                    <a:p>
                      <a:pPr marR="11430" algn="r">
                        <a:lnSpc>
                          <a:spcPts val="1205"/>
                        </a:lnSpc>
                      </a:pPr>
                      <a:r>
                        <a:rPr sz="1100" b="1" spc="-175" dirty="0">
                          <a:latin typeface="Arial"/>
                          <a:cs typeface="Arial"/>
                        </a:rPr>
                        <a:t>PROJECT</a:t>
                      </a:r>
                      <a:r>
                        <a:rPr sz="1100" b="1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65" dirty="0">
                          <a:latin typeface="Arial"/>
                          <a:cs typeface="Arial"/>
                        </a:rPr>
                        <a:t>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ts val="1220"/>
                        </a:lnSpc>
                      </a:pPr>
                      <a:r>
                        <a:rPr sz="1100" spc="-30" dirty="0">
                          <a:latin typeface="Arial"/>
                          <a:cs typeface="Arial"/>
                        </a:rPr>
                        <a:t>Baltimore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44450" marR="34925" indent="1905" algn="ctr">
                        <a:lnSpc>
                          <a:spcPct val="112900"/>
                        </a:lnSpc>
                        <a:spcBef>
                          <a:spcPts val="66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Complete  these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four 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cells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 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85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rate 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columns.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445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5260">
                <a:tc gridSpan="3">
                  <a:txBody>
                    <a:bodyPr/>
                    <a:lstStyle/>
                    <a:p>
                      <a:pPr marL="1477645">
                        <a:lnSpc>
                          <a:spcPts val="1265"/>
                        </a:lnSpc>
                      </a:pPr>
                      <a:r>
                        <a:rPr sz="1100" b="1" spc="-10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100" b="1" spc="-11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11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35" dirty="0">
                          <a:latin typeface="Arial"/>
                          <a:cs typeface="Arial"/>
                        </a:rPr>
                        <a:t>BY: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ts val="1280"/>
                        </a:lnSpc>
                      </a:pPr>
                      <a:r>
                        <a:rPr sz="1100" spc="-65" dirty="0">
                          <a:latin typeface="Arial"/>
                          <a:cs typeface="Arial"/>
                        </a:rPr>
                        <a:t>Drake </a:t>
                      </a:r>
                      <a:r>
                        <a:rPr sz="1100" spc="-80" dirty="0">
                          <a:latin typeface="Arial"/>
                          <a:cs typeface="Arial"/>
                        </a:rPr>
                        <a:t>(Exec.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Ass't)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445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5260">
                <a:tc gridSpan="3">
                  <a:txBody>
                    <a:bodyPr/>
                    <a:lstStyle/>
                    <a:p>
                      <a:pPr marL="1427480">
                        <a:lnSpc>
                          <a:spcPts val="1265"/>
                        </a:lnSpc>
                      </a:pPr>
                      <a:r>
                        <a:rPr sz="1100" b="1" spc="-10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100" b="1" spc="-15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1100" b="1" spc="-7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1100" b="1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20" dirty="0">
                          <a:latin typeface="Arial"/>
                          <a:cs typeface="Arial"/>
                        </a:rPr>
                        <a:t>OF: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ts val="1280"/>
                        </a:lnSpc>
                      </a:pPr>
                      <a:r>
                        <a:rPr sz="1100" spc="-75" dirty="0">
                          <a:latin typeface="Arial"/>
                          <a:cs typeface="Arial"/>
                        </a:rPr>
                        <a:t>July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445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0975">
                <a:tc gridSpan="3">
                  <a:txBody>
                    <a:bodyPr/>
                    <a:lstStyle/>
                    <a:p>
                      <a:pPr marL="1838960">
                        <a:lnSpc>
                          <a:spcPts val="1310"/>
                        </a:lnSpc>
                      </a:pPr>
                      <a:r>
                        <a:rPr sz="1100" b="1" spc="-135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1100" b="1" spc="-105" dirty="0">
                          <a:latin typeface="Arial"/>
                          <a:cs typeface="Arial"/>
                        </a:rPr>
                        <a:t> SUBMITTED: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310"/>
                        </a:lnSpc>
                      </a:pPr>
                      <a:r>
                        <a:rPr sz="1100" spc="-60" dirty="0">
                          <a:latin typeface="Arial"/>
                          <a:cs typeface="Arial"/>
                        </a:rPr>
                        <a:t>Thursday,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August 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01,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2019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445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930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2397125">
                        <a:lnSpc>
                          <a:spcPts val="1235"/>
                        </a:lnSpc>
                      </a:pPr>
                      <a:r>
                        <a:rPr sz="1100" b="1" spc="-95" dirty="0">
                          <a:latin typeface="Arial"/>
                          <a:cs typeface="Arial"/>
                        </a:rPr>
                        <a:t>Sample</a:t>
                      </a:r>
                      <a:r>
                        <a:rPr sz="110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75" dirty="0">
                          <a:latin typeface="Arial"/>
                          <a:cs typeface="Arial"/>
                        </a:rPr>
                        <a:t>Description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7702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60"/>
                        </a:lnSpc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332 </a:t>
                      </a:r>
                      <a:r>
                        <a:rPr sz="850" spc="-90" dirty="0">
                          <a:latin typeface="Arial"/>
                          <a:cs typeface="Arial"/>
                        </a:rPr>
                        <a:t>MICHIGAN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80" dirty="0">
                          <a:latin typeface="Arial"/>
                          <a:cs typeface="Arial"/>
                        </a:rPr>
                        <a:t>AVE.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7305">
                        <a:lnSpc>
                          <a:spcPct val="105900"/>
                        </a:lnSpc>
                      </a:pPr>
                      <a:r>
                        <a:rPr sz="850" spc="-105" dirty="0">
                          <a:latin typeface="Arial"/>
                          <a:cs typeface="Arial"/>
                        </a:rPr>
                        <a:t>SUITE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1032-T615  </a:t>
                      </a:r>
                      <a:r>
                        <a:rPr sz="850" spc="-100" dirty="0">
                          <a:latin typeface="Arial"/>
                          <a:cs typeface="Arial"/>
                        </a:rPr>
                        <a:t>CHICAGO, </a:t>
                      </a:r>
                      <a:r>
                        <a:rPr sz="850" spc="-85" dirty="0">
                          <a:latin typeface="Arial"/>
                          <a:cs typeface="Arial"/>
                        </a:rPr>
                        <a:t>ILL</a:t>
                      </a:r>
                      <a:r>
                        <a:rPr sz="85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60604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marL="26034" marR="153035">
                        <a:lnSpc>
                          <a:spcPct val="108400"/>
                        </a:lnSpc>
                        <a:spcBef>
                          <a:spcPts val="5"/>
                        </a:spcBef>
                      </a:pPr>
                      <a:r>
                        <a:rPr sz="950" i="1" spc="-50" dirty="0">
                          <a:latin typeface="Trebuchet MS"/>
                          <a:cs typeface="Trebuchet MS"/>
                        </a:rPr>
                        <a:t>Prepare 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for </a:t>
                      </a:r>
                      <a:r>
                        <a:rPr sz="950" i="1" spc="-30" dirty="0">
                          <a:latin typeface="Trebuchet MS"/>
                          <a:cs typeface="Trebuchet MS"/>
                        </a:rPr>
                        <a:t>and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attend meeting 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with </a:t>
                      </a:r>
                      <a:r>
                        <a:rPr sz="950" i="1" spc="-20" dirty="0">
                          <a:latin typeface="Trebuchet MS"/>
                          <a:cs typeface="Trebuchet MS"/>
                        </a:rPr>
                        <a:t>BPD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North Division 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DC;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prepare 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checklist 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for 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review of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in-service training; 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meet  with </a:t>
                      </a:r>
                      <a:r>
                        <a:rPr sz="950" i="1" spc="-15" dirty="0">
                          <a:latin typeface="Trebuchet MS"/>
                          <a:cs typeface="Trebuchet MS"/>
                        </a:rPr>
                        <a:t>Ms.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Williams 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re </a:t>
                      </a:r>
                      <a:r>
                        <a:rPr sz="950" i="1" spc="-30" dirty="0">
                          <a:latin typeface="Trebuchet MS"/>
                          <a:cs typeface="Trebuchet MS"/>
                        </a:rPr>
                        <a:t>changes 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to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compliance 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matrix;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copied </a:t>
                      </a:r>
                      <a:r>
                        <a:rPr sz="950" i="1" spc="-40" dirty="0">
                          <a:latin typeface="Trebuchet MS"/>
                          <a:cs typeface="Trebuchet MS"/>
                        </a:rPr>
                        <a:t>use 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of force reports; reviewed </a:t>
                      </a:r>
                      <a:r>
                        <a:rPr sz="950" i="1" spc="-20" dirty="0">
                          <a:latin typeface="Trebuchet MS"/>
                          <a:cs typeface="Trebuchet MS"/>
                        </a:rPr>
                        <a:t>UNDF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reports </a:t>
                      </a:r>
                      <a:r>
                        <a:rPr sz="950" i="1" spc="-25" dirty="0">
                          <a:latin typeface="Trebuchet MS"/>
                          <a:cs typeface="Trebuchet MS"/>
                        </a:rPr>
                        <a:t>1123454 </a:t>
                      </a:r>
                      <a:r>
                        <a:rPr sz="950" i="1" spc="-30" dirty="0">
                          <a:latin typeface="Trebuchet MS"/>
                          <a:cs typeface="Trebuchet MS"/>
                        </a:rPr>
                        <a:t>and  </a:t>
                      </a:r>
                      <a:r>
                        <a:rPr sz="950" i="1" spc="-35" dirty="0">
                          <a:latin typeface="Trebuchet MS"/>
                          <a:cs typeface="Trebuchet MS"/>
                        </a:rPr>
                        <a:t>1123455.</a:t>
                      </a:r>
                      <a:endParaRPr sz="95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4635">
                <a:tc gridSpan="7">
                  <a:txBody>
                    <a:bodyPr/>
                    <a:lstStyle/>
                    <a:p>
                      <a:pPr marL="531495" algn="ctr">
                        <a:lnSpc>
                          <a:spcPts val="1845"/>
                        </a:lnSpc>
                      </a:pPr>
                      <a:r>
                        <a:rPr sz="1550" spc="-10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045844">
                        <a:lnSpc>
                          <a:spcPts val="1845"/>
                        </a:lnSpc>
                      </a:pPr>
                      <a:r>
                        <a:rPr sz="1550" spc="-15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UNBILLED</a:t>
                      </a:r>
                      <a:r>
                        <a:rPr sz="1550" spc="-8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50" spc="-10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11785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100" b="1" spc="-4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1100" b="1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55" dirty="0">
                          <a:latin typeface="Arial"/>
                          <a:cs typeface="Arial"/>
                        </a:rPr>
                        <a:t>of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100" b="1" spc="-90" dirty="0">
                          <a:latin typeface="Arial"/>
                          <a:cs typeface="Arial"/>
                        </a:rPr>
                        <a:t>Day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100" b="1" spc="-75" dirty="0">
                          <a:latin typeface="Arial"/>
                          <a:cs typeface="Arial"/>
                        </a:rPr>
                        <a:t>Description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96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400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100" b="1" spc="-100" dirty="0">
                          <a:latin typeface="Arial"/>
                          <a:cs typeface="Arial"/>
                        </a:rPr>
                        <a:t>Hours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100" b="1" spc="-75" dirty="0">
                          <a:latin typeface="Arial"/>
                          <a:cs typeface="Arial"/>
                        </a:rPr>
                        <a:t>Rate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100" b="1" spc="-65" dirty="0">
                          <a:latin typeface="Arial"/>
                          <a:cs typeface="Arial"/>
                        </a:rPr>
                        <a:t>Total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100" b="1" spc="-75" dirty="0">
                          <a:latin typeface="Arial"/>
                          <a:cs typeface="Arial"/>
                        </a:rPr>
                        <a:t>Description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96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100" b="1" spc="-100" dirty="0">
                          <a:latin typeface="Arial"/>
                          <a:cs typeface="Arial"/>
                        </a:rPr>
                        <a:t>Hours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 marR="258445">
                        <a:lnSpc>
                          <a:spcPct val="112900"/>
                        </a:lnSpc>
                        <a:spcBef>
                          <a:spcPts val="265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Call: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Negotiated Settlement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Agreement-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Notes and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follow-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up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SMEs. 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Material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document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organization.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5339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37.50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0640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112.50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145" dirty="0">
                          <a:latin typeface="Arial"/>
                          <a:cs typeface="Arial"/>
                        </a:rPr>
                        <a:t>CE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Support-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T-Shirt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Order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Coordination, website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updates,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calendar</a:t>
                      </a:r>
                      <a:r>
                        <a:rPr sz="850" spc="-1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review.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Call: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Bi-Weekly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Plans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Call.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Notes,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Material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follow-up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with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.2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5339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37.50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0640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120.00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0515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Call: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Negotiated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Settlement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Update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Call-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Notes and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follow-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up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SMEs.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tasks-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emails, </a:t>
                      </a:r>
                      <a:r>
                        <a:rPr sz="850" spc="-90" dirty="0">
                          <a:latin typeface="Arial"/>
                          <a:cs typeface="Arial"/>
                        </a:rPr>
                        <a:t>SME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support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 calendar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updates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5339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37.50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6228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56.25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8615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90" dirty="0">
                          <a:latin typeface="Arial"/>
                          <a:cs typeface="Arial"/>
                        </a:rPr>
                        <a:t>SME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support on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call.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Document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review. Administrative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tasks-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emails,</a:t>
                      </a:r>
                      <a:r>
                        <a:rPr sz="85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95" dirty="0">
                          <a:latin typeface="Arial"/>
                          <a:cs typeface="Arial"/>
                        </a:rPr>
                        <a:t>SME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support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 calendar</a:t>
                      </a:r>
                      <a:r>
                        <a:rPr sz="8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updates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79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.3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5339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37.50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6228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86.25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36880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Call: </a:t>
                      </a:r>
                      <a:r>
                        <a:rPr sz="850" spc="-114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Assessment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Planning.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Notes and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follow-ups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SMEs.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 marR="556260">
                        <a:lnSpc>
                          <a:spcPct val="112900"/>
                        </a:lnSpc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Tasks-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emails, </a:t>
                      </a:r>
                      <a:r>
                        <a:rPr sz="850" spc="-90" dirty="0">
                          <a:latin typeface="Arial"/>
                          <a:cs typeface="Arial"/>
                        </a:rPr>
                        <a:t>SME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support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 calendar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updates.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850" spc="-145" dirty="0">
                          <a:latin typeface="Arial"/>
                          <a:cs typeface="Arial"/>
                        </a:rPr>
                        <a:t>CE 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communications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via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social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media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feedback and</a:t>
                      </a:r>
                      <a:r>
                        <a:rPr sz="85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review.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.7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5275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37.50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0576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101.25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0515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10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coordination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hotel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contracts.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Task-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email, </a:t>
                      </a:r>
                      <a:r>
                        <a:rPr sz="850" spc="-90" dirty="0">
                          <a:latin typeface="Arial"/>
                          <a:cs typeface="Arial"/>
                        </a:rPr>
                        <a:t>SME</a:t>
                      </a:r>
                      <a:r>
                        <a:rPr sz="85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support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vender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analysis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contracting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850" spc="-145" dirty="0">
                          <a:latin typeface="Arial"/>
                          <a:cs typeface="Arial"/>
                        </a:rPr>
                        <a:t>CE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Quarterly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forum.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.1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5275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37.50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0576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116.25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8279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11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tasks-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emails, </a:t>
                      </a:r>
                      <a:r>
                        <a:rPr sz="850" spc="-90" dirty="0">
                          <a:latin typeface="Arial"/>
                          <a:cs typeface="Arial"/>
                        </a:rPr>
                        <a:t>SME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support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 calendar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updates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40"/>
                        </a:spcBef>
                        <a:tabLst>
                          <a:tab pos="45275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37.50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6228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75.00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8279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12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tasks-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emails, </a:t>
                      </a:r>
                      <a:r>
                        <a:rPr sz="850" spc="-90" dirty="0">
                          <a:latin typeface="Arial"/>
                          <a:cs typeface="Arial"/>
                        </a:rPr>
                        <a:t>SME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support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 calendar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updates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.8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5275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37.50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6164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67.50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316729" y="2757220"/>
            <a:ext cx="1124204" cy="11228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185325" y="309892"/>
            <a:ext cx="7150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96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96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97</a:t>
            </a: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30242" y="687247"/>
          <a:ext cx="12195175" cy="2199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2850"/>
                <a:gridCol w="929639"/>
                <a:gridCol w="4138929"/>
                <a:gridCol w="929005"/>
                <a:gridCol w="807720"/>
                <a:gridCol w="816609"/>
                <a:gridCol w="2674620"/>
                <a:gridCol w="669925"/>
              </a:tblGrid>
              <a:tr h="339725">
                <a:tc>
                  <a:txBody>
                    <a:bodyPr/>
                    <a:lstStyle/>
                    <a:p>
                      <a:pPr marR="50482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Ju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15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Call;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Recruitment, Hiring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Retention.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Notes and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follow-up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SMEs.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tasks-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emails, </a:t>
                      </a:r>
                      <a:r>
                        <a:rPr sz="850" spc="-90" dirty="0">
                          <a:latin typeface="Arial"/>
                          <a:cs typeface="Arial"/>
                        </a:rPr>
                        <a:t>SME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support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website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update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50482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37.50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0830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112.50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0830">
                <a:tc>
                  <a:txBody>
                    <a:bodyPr/>
                    <a:lstStyle/>
                    <a:p>
                      <a:pPr marR="50419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Ju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16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Coordination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t-shirt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pick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up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45" dirty="0">
                          <a:latin typeface="Arial"/>
                          <a:cs typeface="Arial"/>
                        </a:rPr>
                        <a:t>CE</a:t>
                      </a:r>
                      <a:r>
                        <a:rPr sz="85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Team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subsequent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return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due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printing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error.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ts val="1000"/>
                        </a:lnSpc>
                        <a:spcBef>
                          <a:spcPts val="13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tasks-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emails, </a:t>
                      </a:r>
                      <a:r>
                        <a:rPr sz="850" spc="-145" dirty="0">
                          <a:latin typeface="Arial"/>
                          <a:cs typeface="Arial"/>
                        </a:rPr>
                        <a:t>CE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Forum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set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up, </a:t>
                      </a:r>
                      <a:r>
                        <a:rPr sz="850" spc="-90" dirty="0">
                          <a:latin typeface="Arial"/>
                          <a:cs typeface="Arial"/>
                        </a:rPr>
                        <a:t>SME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support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phone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calls.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.9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50419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37.50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0767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108.75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8615">
                <a:tc>
                  <a:txBody>
                    <a:bodyPr/>
                    <a:lstStyle/>
                    <a:p>
                      <a:pPr marR="50419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Ju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17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Call: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Staffing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Study Call.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Notes and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follow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up.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tasks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including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Commissioners Crime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Prevention</a:t>
                      </a:r>
                      <a:r>
                        <a:rPr sz="85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Plan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50419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37.50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6355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75.00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8279">
                <a:tc>
                  <a:txBody>
                    <a:bodyPr/>
                    <a:lstStyle/>
                    <a:p>
                      <a:pPr marR="50419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Ju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18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tasks-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emails, </a:t>
                      </a:r>
                      <a:r>
                        <a:rPr sz="850" spc="-90" dirty="0">
                          <a:latin typeface="Arial"/>
                          <a:cs typeface="Arial"/>
                        </a:rPr>
                        <a:t>SME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support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 calendar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updates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.1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50419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37.50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6355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41.25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8279">
                <a:tc>
                  <a:txBody>
                    <a:bodyPr/>
                    <a:lstStyle/>
                    <a:p>
                      <a:pPr marR="50419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Ju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tasks-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emails, </a:t>
                      </a:r>
                      <a:r>
                        <a:rPr sz="850" spc="-90" dirty="0">
                          <a:latin typeface="Arial"/>
                          <a:cs typeface="Arial"/>
                        </a:rPr>
                        <a:t>SME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support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 calendar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updates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.9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50419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37.50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6291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33.75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36880">
                <a:tc>
                  <a:txBody>
                    <a:bodyPr/>
                    <a:lstStyle/>
                    <a:p>
                      <a:pPr marR="50419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Ju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25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tasks-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emails, </a:t>
                      </a:r>
                      <a:r>
                        <a:rPr sz="850" spc="-90" dirty="0">
                          <a:latin typeface="Arial"/>
                          <a:cs typeface="Arial"/>
                        </a:rPr>
                        <a:t>SME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support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 calendar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updates. Coordinated</a:t>
                      </a:r>
                      <a:r>
                        <a:rPr sz="850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materials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 marR="10795">
                        <a:lnSpc>
                          <a:spcPct val="112900"/>
                        </a:lnSpc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Judge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Bredar,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supported </a:t>
                      </a:r>
                      <a:r>
                        <a:rPr sz="850" spc="-80" dirty="0">
                          <a:latin typeface="Arial"/>
                          <a:cs typeface="Arial"/>
                        </a:rPr>
                        <a:t>NL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assessment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documentation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gathering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tracking data 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collection.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50419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37.50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6291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93.75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8279">
                <a:tc>
                  <a:txBody>
                    <a:bodyPr/>
                    <a:lstStyle/>
                    <a:p>
                      <a:pPr marR="50419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Ju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31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Administrative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tasks-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Website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update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pending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policy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review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public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feedback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50419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37.50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6291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56.25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08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b="1" spc="-100" dirty="0">
                          <a:latin typeface="Arial"/>
                          <a:cs typeface="Arial"/>
                        </a:rPr>
                        <a:t>TOTAL</a:t>
                      </a:r>
                      <a:r>
                        <a:rPr sz="850" b="1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85" dirty="0">
                          <a:latin typeface="Arial"/>
                          <a:cs typeface="Arial"/>
                        </a:rPr>
                        <a:t>HOURS: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2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b="1" dirty="0">
                          <a:latin typeface="Arial"/>
                          <a:cs typeface="Arial"/>
                        </a:rPr>
                        <a:t>33</a:t>
                      </a:r>
                      <a:r>
                        <a:rPr sz="850" b="1" spc="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b="1" dirty="0">
                          <a:latin typeface="Arial"/>
                          <a:cs typeface="Arial"/>
                        </a:rPr>
                        <a:t>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b="1" spc="-90" dirty="0">
                          <a:latin typeface="Arial"/>
                          <a:cs typeface="Arial"/>
                        </a:rPr>
                        <a:t>TOTAL: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17500" algn="l"/>
                        </a:tabLst>
                      </a:pPr>
                      <a:r>
                        <a:rPr sz="850" b="1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b="1" spc="-25" dirty="0">
                          <a:latin typeface="Arial"/>
                          <a:cs typeface="Arial"/>
                        </a:rPr>
                        <a:t>1,256.25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48717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b="1" spc="-100" dirty="0">
                          <a:latin typeface="Arial"/>
                          <a:cs typeface="Arial"/>
                        </a:rPr>
                        <a:t>TOTAL </a:t>
                      </a:r>
                      <a:r>
                        <a:rPr sz="850" b="1" spc="-90" dirty="0">
                          <a:latin typeface="Arial"/>
                          <a:cs typeface="Arial"/>
                        </a:rPr>
                        <a:t>UNBILLED</a:t>
                      </a:r>
                      <a:r>
                        <a:rPr sz="85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85" dirty="0">
                          <a:latin typeface="Arial"/>
                          <a:cs typeface="Arial"/>
                        </a:rPr>
                        <a:t>HOURS: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2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b="1" dirty="0">
                          <a:latin typeface="Arial"/>
                          <a:cs typeface="Arial"/>
                        </a:rPr>
                        <a:t>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1185325" y="309892"/>
            <a:ext cx="7150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97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98</a:t>
            </a: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30242" y="687247"/>
          <a:ext cx="12195175" cy="30391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2850"/>
                <a:gridCol w="929639"/>
                <a:gridCol w="792480"/>
                <a:gridCol w="3347084"/>
                <a:gridCol w="929640"/>
                <a:gridCol w="808354"/>
                <a:gridCol w="817245"/>
                <a:gridCol w="848995"/>
                <a:gridCol w="962659"/>
                <a:gridCol w="1534795"/>
              </a:tblGrid>
              <a:tr h="254635">
                <a:tc gridSpan="10">
                  <a:txBody>
                    <a:bodyPr/>
                    <a:lstStyle/>
                    <a:p>
                      <a:pPr marL="36195">
                        <a:lnSpc>
                          <a:spcPts val="1845"/>
                        </a:lnSpc>
                      </a:pPr>
                      <a:r>
                        <a:rPr sz="1550" spc="-25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6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5433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50" b="1" spc="-95" dirty="0">
                          <a:latin typeface="Arial"/>
                          <a:cs typeface="Arial"/>
                        </a:rPr>
                        <a:t>MEALS </a:t>
                      </a:r>
                      <a:r>
                        <a:rPr sz="850" b="1" spc="-65" dirty="0">
                          <a:latin typeface="Arial"/>
                          <a:cs typeface="Arial"/>
                        </a:rPr>
                        <a:t>+</a:t>
                      </a:r>
                      <a:r>
                        <a:rPr sz="850" b="1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90" dirty="0">
                          <a:latin typeface="Arial"/>
                          <a:cs typeface="Arial"/>
                        </a:rPr>
                        <a:t>INCIDENTALS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5054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50" b="1" spc="-75" dirty="0">
                          <a:latin typeface="Arial"/>
                          <a:cs typeface="Arial"/>
                        </a:rPr>
                        <a:t>NON-MEALS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728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0795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100" b="1" spc="-55" dirty="0">
                          <a:latin typeface="Arial"/>
                          <a:cs typeface="Arial"/>
                        </a:rPr>
                        <a:t>Date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1018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100" b="1" spc="-90" dirty="0">
                          <a:latin typeface="Arial"/>
                          <a:cs typeface="Arial"/>
                        </a:rPr>
                        <a:t>Category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885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100" b="1" spc="-75" dirty="0">
                          <a:latin typeface="Arial"/>
                          <a:cs typeface="Arial"/>
                        </a:rPr>
                        <a:t>Vendor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638175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100" b="1" spc="-65" dirty="0">
                          <a:latin typeface="Arial"/>
                          <a:cs typeface="Arial"/>
                        </a:rPr>
                        <a:t>Description/Justification </a:t>
                      </a:r>
                      <a:r>
                        <a:rPr sz="1100" b="1" spc="-5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10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10" dirty="0">
                          <a:latin typeface="Arial"/>
                          <a:cs typeface="Arial"/>
                        </a:rPr>
                        <a:t>Expense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6065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100" b="1" spc="-70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110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90" dirty="0">
                          <a:latin typeface="Arial"/>
                          <a:cs typeface="Arial"/>
                        </a:rPr>
                        <a:t>Day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90170" marR="74295" indent="635" algn="ctr">
                        <a:lnSpc>
                          <a:spcPct val="108100"/>
                        </a:lnSpc>
                        <a:spcBef>
                          <a:spcPts val="615"/>
                        </a:spcBef>
                      </a:pPr>
                      <a:r>
                        <a:rPr sz="1100" b="1" spc="-65" dirty="0">
                          <a:latin typeface="Arial"/>
                          <a:cs typeface="Arial"/>
                        </a:rPr>
                        <a:t>Total </a:t>
                      </a:r>
                      <a:r>
                        <a:rPr sz="1100" b="1" spc="-85" dirty="0">
                          <a:latin typeface="Arial"/>
                          <a:cs typeface="Arial"/>
                        </a:rPr>
                        <a:t>Per  </a:t>
                      </a:r>
                      <a:r>
                        <a:rPr sz="1100" b="1" spc="-70" dirty="0">
                          <a:latin typeface="Arial"/>
                          <a:cs typeface="Arial"/>
                        </a:rPr>
                        <a:t>Diem </a:t>
                      </a:r>
                      <a:r>
                        <a:rPr sz="1100" b="1" spc="-95" dirty="0">
                          <a:latin typeface="Arial"/>
                          <a:cs typeface="Arial"/>
                        </a:rPr>
                        <a:t>+  </a:t>
                      </a:r>
                      <a:r>
                        <a:rPr sz="1100" b="1" spc="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100" b="1" spc="5" dirty="0">
                          <a:latin typeface="Arial"/>
                          <a:cs typeface="Arial"/>
                        </a:rPr>
                        <a:t>ci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den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100" b="1" spc="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79375" marR="61594" indent="43815">
                        <a:lnSpc>
                          <a:spcPct val="108100"/>
                        </a:lnSpc>
                        <a:spcBef>
                          <a:spcPts val="5"/>
                        </a:spcBef>
                      </a:pPr>
                      <a:r>
                        <a:rPr sz="1100" b="1" spc="-50" dirty="0">
                          <a:latin typeface="Arial"/>
                          <a:cs typeface="Arial"/>
                        </a:rPr>
                        <a:t>Non-Meal  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100" b="1" spc="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ri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ti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89865" marR="122555" indent="-52069">
                        <a:lnSpc>
                          <a:spcPct val="108100"/>
                        </a:lnSpc>
                        <a:spcBef>
                          <a:spcPts val="5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n-Mea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l  </a:t>
                      </a:r>
                      <a:r>
                        <a:rPr sz="1100" b="1" spc="-110" dirty="0">
                          <a:latin typeface="Arial"/>
                          <a:cs typeface="Arial"/>
                        </a:rPr>
                        <a:t>Expense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100" b="1" spc="-65" dirty="0">
                          <a:latin typeface="Arial"/>
                          <a:cs typeface="Arial"/>
                        </a:rPr>
                        <a:t>Total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1775">
                <a:tc>
                  <a:txBody>
                    <a:bodyPr/>
                    <a:lstStyle/>
                    <a:p>
                      <a:pPr marL="37592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6/25/2019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Equipment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spc="-70" dirty="0">
                          <a:latin typeface="Arial"/>
                          <a:cs typeface="Arial"/>
                        </a:rPr>
                        <a:t>Swag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Dog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T-Shirts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850" spc="-95" dirty="0">
                          <a:latin typeface="Arial"/>
                          <a:cs typeface="Arial"/>
                        </a:rPr>
                        <a:t>Ce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Neighborhood</a:t>
                      </a:r>
                      <a:r>
                        <a:rPr sz="850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Liaisons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T-Shirts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95"/>
                        </a:spcBef>
                        <a:tabLst>
                          <a:tab pos="48704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372.17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95"/>
                        </a:spcBef>
                        <a:tabLst>
                          <a:tab pos="59944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372.17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17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695"/>
                        </a:spcBef>
                        <a:tabLst>
                          <a:tab pos="76327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11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695"/>
                        </a:spcBef>
                        <a:tabLst>
                          <a:tab pos="76327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76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b="1" spc="-90" dirty="0">
                          <a:latin typeface="Arial"/>
                          <a:cs typeface="Arial"/>
                        </a:rPr>
                        <a:t>TOTAL: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595630" algn="l"/>
                        </a:tabLst>
                      </a:pPr>
                      <a:r>
                        <a:rPr sz="850" b="1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b="1" spc="-25" dirty="0">
                          <a:latin typeface="Arial"/>
                          <a:cs typeface="Arial"/>
                        </a:rPr>
                        <a:t>372.17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 grid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6050"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50" b="1" spc="-45" dirty="0">
                          <a:latin typeface="Arial"/>
                          <a:cs typeface="Arial"/>
                        </a:rPr>
                        <a:t>Subtotal</a:t>
                      </a:r>
                      <a:r>
                        <a:rPr sz="850" b="1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50" dirty="0">
                          <a:latin typeface="Arial"/>
                          <a:cs typeface="Arial"/>
                        </a:rPr>
                        <a:t>Time: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480059" algn="l"/>
                        </a:tabLst>
                      </a:pPr>
                      <a:r>
                        <a:rPr sz="850" b="1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b="1" spc="-25" dirty="0">
                          <a:latin typeface="Arial"/>
                          <a:cs typeface="Arial"/>
                        </a:rPr>
                        <a:t>1,256.25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6050"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b="1" spc="-45" dirty="0">
                          <a:latin typeface="Arial"/>
                          <a:cs typeface="Arial"/>
                        </a:rPr>
                        <a:t>Subtotal</a:t>
                      </a:r>
                      <a:r>
                        <a:rPr sz="850" b="1" spc="-80" dirty="0">
                          <a:latin typeface="Arial"/>
                          <a:cs typeface="Arial"/>
                        </a:rPr>
                        <a:t> Expenses: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565150" algn="l"/>
                        </a:tabLst>
                      </a:pPr>
                      <a:r>
                        <a:rPr sz="850" b="1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b="1" spc="-25" dirty="0">
                          <a:latin typeface="Arial"/>
                          <a:cs typeface="Arial"/>
                        </a:rPr>
                        <a:t>372.17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6050"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b="1" spc="-5" dirty="0">
                          <a:latin typeface="Arial"/>
                          <a:cs typeface="Arial"/>
                        </a:rPr>
                        <a:t>TOTA</a:t>
                      </a:r>
                      <a:r>
                        <a:rPr sz="850" b="1" dirty="0">
                          <a:latin typeface="Arial"/>
                          <a:cs typeface="Arial"/>
                        </a:rPr>
                        <a:t>L: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80059" algn="l"/>
                        </a:tabLst>
                      </a:pPr>
                      <a:r>
                        <a:rPr sz="850" b="1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b="1" spc="-25" dirty="0">
                          <a:latin typeface="Arial"/>
                          <a:cs typeface="Arial"/>
                        </a:rPr>
                        <a:t>1,628.42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6050"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50" b="1" spc="-40" dirty="0">
                          <a:latin typeface="Arial"/>
                          <a:cs typeface="Arial"/>
                        </a:rPr>
                        <a:t>Unbilled</a:t>
                      </a:r>
                      <a:r>
                        <a:rPr sz="850" b="1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65" dirty="0">
                          <a:latin typeface="Arial"/>
                          <a:cs typeface="Arial"/>
                        </a:rPr>
                        <a:t>Hours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93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b="1" spc="-70" dirty="0">
                          <a:latin typeface="Arial"/>
                          <a:cs typeface="Arial"/>
                        </a:rPr>
                        <a:t>INITIALS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rowSpan="2"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8275">
                <a:tc gridSpan="4">
                  <a:txBody>
                    <a:bodyPr/>
                    <a:lstStyle/>
                    <a:p>
                      <a:pPr marL="28575">
                        <a:lnSpc>
                          <a:spcPts val="1210"/>
                        </a:lnSpc>
                      </a:pPr>
                      <a:r>
                        <a:rPr sz="1100" spc="-6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spc="-7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are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accurate: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850" spc="-125" dirty="0">
                          <a:latin typeface="Arial"/>
                          <a:cs typeface="Arial"/>
                        </a:rPr>
                        <a:t>JRD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1185325" y="309892"/>
            <a:ext cx="7150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98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5594603" y="851788"/>
          <a:ext cx="1732914" cy="58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100"/>
                <a:gridCol w="914400"/>
              </a:tblGrid>
              <a:tr h="285115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900" spc="-10" dirty="0">
                          <a:latin typeface="Arial"/>
                          <a:cs typeface="Arial"/>
                        </a:rPr>
                        <a:t>Date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900" spc="-5" dirty="0">
                          <a:latin typeface="Arial"/>
                          <a:cs typeface="Arial"/>
                        </a:rPr>
                        <a:t>Order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#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900" dirty="0">
                          <a:latin typeface="Times New Roman"/>
                          <a:cs typeface="Times New Roman"/>
                        </a:rPr>
                        <a:t>6/25/2019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900" dirty="0">
                          <a:latin typeface="Times New Roman"/>
                          <a:cs typeface="Times New Roman"/>
                        </a:rPr>
                        <a:t>40646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4172572" y="1543685"/>
            <a:ext cx="3143250" cy="285115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66675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525"/>
              </a:spcBef>
            </a:pPr>
            <a:r>
              <a:rPr sz="900" spc="-5" dirty="0">
                <a:latin typeface="Arial"/>
                <a:cs typeface="Arial"/>
              </a:rPr>
              <a:t>Ship</a:t>
            </a:r>
            <a:r>
              <a:rPr sz="900" spc="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To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72572" y="1543685"/>
            <a:ext cx="0" cy="285115"/>
          </a:xfrm>
          <a:custGeom>
            <a:avLst/>
            <a:gdLst/>
            <a:ahLst/>
            <a:cxnLst/>
            <a:rect l="l" t="t" r="r" b="b"/>
            <a:pathLst>
              <a:path h="285114">
                <a:moveTo>
                  <a:pt x="0" y="0"/>
                </a:moveTo>
                <a:lnTo>
                  <a:pt x="0" y="284988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15200" y="1543685"/>
            <a:ext cx="0" cy="285115"/>
          </a:xfrm>
          <a:custGeom>
            <a:avLst/>
            <a:gdLst/>
            <a:ahLst/>
            <a:cxnLst/>
            <a:rect l="l" t="t" r="r" b="b"/>
            <a:pathLst>
              <a:path h="285114">
                <a:moveTo>
                  <a:pt x="0" y="0"/>
                </a:moveTo>
                <a:lnTo>
                  <a:pt x="0" y="284988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72572" y="1822704"/>
            <a:ext cx="3142615" cy="12700"/>
          </a:xfrm>
          <a:custGeom>
            <a:avLst/>
            <a:gdLst/>
            <a:ahLst/>
            <a:cxnLst/>
            <a:rect l="l" t="t" r="r" b="b"/>
            <a:pathLst>
              <a:path w="3142615" h="12700">
                <a:moveTo>
                  <a:pt x="0" y="12192"/>
                </a:moveTo>
                <a:lnTo>
                  <a:pt x="3142488" y="12192"/>
                </a:lnTo>
                <a:lnTo>
                  <a:pt x="3142488" y="0"/>
                </a:lnTo>
                <a:lnTo>
                  <a:pt x="0" y="0"/>
                </a:lnTo>
                <a:lnTo>
                  <a:pt x="0" y="121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72572" y="1828800"/>
            <a:ext cx="0" cy="1086485"/>
          </a:xfrm>
          <a:custGeom>
            <a:avLst/>
            <a:gdLst/>
            <a:ahLst/>
            <a:cxnLst/>
            <a:rect l="l" t="t" r="r" b="b"/>
            <a:pathLst>
              <a:path h="1086485">
                <a:moveTo>
                  <a:pt x="0" y="0"/>
                </a:moveTo>
                <a:lnTo>
                  <a:pt x="0" y="1086485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15200" y="1828800"/>
            <a:ext cx="0" cy="1086485"/>
          </a:xfrm>
          <a:custGeom>
            <a:avLst/>
            <a:gdLst/>
            <a:ahLst/>
            <a:cxnLst/>
            <a:rect l="l" t="t" r="r" b="b"/>
            <a:pathLst>
              <a:path h="1086485">
                <a:moveTo>
                  <a:pt x="0" y="0"/>
                </a:moveTo>
                <a:lnTo>
                  <a:pt x="0" y="1086485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72572" y="1822704"/>
            <a:ext cx="3142615" cy="12700"/>
          </a:xfrm>
          <a:custGeom>
            <a:avLst/>
            <a:gdLst/>
            <a:ahLst/>
            <a:cxnLst/>
            <a:rect l="l" t="t" r="r" b="b"/>
            <a:pathLst>
              <a:path w="3142615" h="12700">
                <a:moveTo>
                  <a:pt x="0" y="12192"/>
                </a:moveTo>
                <a:lnTo>
                  <a:pt x="3142488" y="12192"/>
                </a:lnTo>
                <a:lnTo>
                  <a:pt x="3142488" y="0"/>
                </a:lnTo>
                <a:lnTo>
                  <a:pt x="0" y="0"/>
                </a:lnTo>
                <a:lnTo>
                  <a:pt x="0" y="121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72572" y="2915285"/>
            <a:ext cx="3142615" cy="0"/>
          </a:xfrm>
          <a:custGeom>
            <a:avLst/>
            <a:gdLst/>
            <a:ahLst/>
            <a:cxnLst/>
            <a:rect l="l" t="t" r="r" b="b"/>
            <a:pathLst>
              <a:path w="3142615">
                <a:moveTo>
                  <a:pt x="0" y="0"/>
                </a:moveTo>
                <a:lnTo>
                  <a:pt x="3142488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10684" y="1829650"/>
            <a:ext cx="65405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900" spc="-5" dirty="0">
                <a:latin typeface="Times New Roman"/>
                <a:cs typeface="Times New Roman"/>
              </a:rPr>
              <a:t>Tom</a:t>
            </a:r>
            <a:r>
              <a:rPr sz="900" spc="-55" dirty="0">
                <a:latin typeface="Times New Roman"/>
                <a:cs typeface="Times New Roman"/>
              </a:rPr>
              <a:t> </a:t>
            </a:r>
            <a:r>
              <a:rPr sz="900" spc="-10" dirty="0">
                <a:latin typeface="Times New Roman"/>
                <a:cs typeface="Times New Roman"/>
              </a:rPr>
              <a:t>Delivery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2600" y="454317"/>
            <a:ext cx="1372870" cy="558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395"/>
              </a:lnSpc>
              <a:spcBef>
                <a:spcPts val="95"/>
              </a:spcBef>
            </a:pPr>
            <a:r>
              <a:rPr sz="1200" spc="-10" dirty="0">
                <a:latin typeface="Times New Roman"/>
                <a:cs typeface="Times New Roman"/>
              </a:rPr>
              <a:t>Swagdog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380"/>
              </a:lnSpc>
            </a:pPr>
            <a:r>
              <a:rPr sz="1200" spc="-5" dirty="0">
                <a:latin typeface="Times New Roman"/>
                <a:cs typeface="Times New Roman"/>
              </a:rPr>
              <a:t>PO Box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43956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425"/>
              </a:lnSpc>
            </a:pPr>
            <a:r>
              <a:rPr sz="1200" spc="-5" dirty="0">
                <a:latin typeface="Times New Roman"/>
                <a:cs typeface="Times New Roman"/>
              </a:rPr>
              <a:t>Baltimore, MD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21236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2600" y="1214348"/>
            <a:ext cx="881380" cy="2965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065"/>
              </a:lnSpc>
              <a:spcBef>
                <a:spcPts val="95"/>
              </a:spcBef>
            </a:pPr>
            <a:r>
              <a:rPr sz="900" dirty="0">
                <a:latin typeface="Times New Roman"/>
                <a:cs typeface="Times New Roman"/>
              </a:rPr>
              <a:t>410-325-9494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ts val="1065"/>
              </a:lnSpc>
            </a:pPr>
            <a:r>
              <a:rPr sz="900" dirty="0">
                <a:latin typeface="Times New Roman"/>
                <a:cs typeface="Times New Roman"/>
              </a:rPr>
              <a:t>410-325-9566</a:t>
            </a:r>
            <a:r>
              <a:rPr sz="900" spc="-35" dirty="0">
                <a:latin typeface="Times New Roman"/>
                <a:cs typeface="Times New Roman"/>
              </a:rPr>
              <a:t> </a:t>
            </a:r>
            <a:r>
              <a:rPr sz="900" spc="-5" dirty="0">
                <a:latin typeface="Times New Roman"/>
                <a:cs typeface="Times New Roman"/>
              </a:rPr>
              <a:t>Fax</a:t>
            </a:r>
            <a:endParaRPr sz="900">
              <a:latin typeface="Times New Roman"/>
              <a:cs typeface="Times New Roman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394588" y="3366389"/>
          <a:ext cx="6932930" cy="5898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515"/>
                <a:gridCol w="836294"/>
                <a:gridCol w="78105"/>
                <a:gridCol w="914399"/>
                <a:gridCol w="1086485"/>
                <a:gridCol w="307975"/>
                <a:gridCol w="777239"/>
                <a:gridCol w="116839"/>
                <a:gridCol w="226060"/>
                <a:gridCol w="571500"/>
                <a:gridCol w="97154"/>
                <a:gridCol w="702945"/>
                <a:gridCol w="191770"/>
                <a:gridCol w="894714"/>
                <a:gridCol w="56515"/>
              </a:tblGrid>
              <a:tr h="285115">
                <a:tc rowSpan="2"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900" spc="-5" dirty="0">
                          <a:latin typeface="Arial"/>
                          <a:cs typeface="Arial"/>
                        </a:rPr>
                        <a:t>In Hands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Date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829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900" spc="-5" dirty="0">
                          <a:latin typeface="Arial"/>
                          <a:cs typeface="Arial"/>
                        </a:rPr>
                        <a:t>P.O.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No.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900" spc="-5" dirty="0">
                          <a:latin typeface="Arial"/>
                          <a:cs typeface="Arial"/>
                        </a:rPr>
                        <a:t>Terms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20637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900" spc="-5" dirty="0">
                          <a:latin typeface="Arial"/>
                          <a:cs typeface="Arial"/>
                        </a:rPr>
                        <a:t>Pmt</a:t>
                      </a:r>
                      <a:r>
                        <a:rPr sz="900" spc="2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Date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900" spc="-10" dirty="0">
                          <a:latin typeface="Arial"/>
                          <a:cs typeface="Arial"/>
                        </a:rPr>
                        <a:t>Rep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900" spc="-5" dirty="0">
                          <a:latin typeface="Arial"/>
                          <a:cs typeface="Arial"/>
                        </a:rPr>
                        <a:t>Project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8638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900" dirty="0">
                          <a:latin typeface="Times New Roman"/>
                          <a:cs typeface="Times New Roman"/>
                        </a:rPr>
                        <a:t>7/2/2019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654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7813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900" spc="-5" dirty="0">
                          <a:latin typeface="Times New Roman"/>
                          <a:cs typeface="Times New Roman"/>
                        </a:rPr>
                        <a:t>Credit</a:t>
                      </a:r>
                      <a:r>
                        <a:rPr sz="9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900" spc="-10" dirty="0">
                          <a:latin typeface="Times New Roman"/>
                          <a:cs typeface="Times New Roman"/>
                        </a:rPr>
                        <a:t>Card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654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25717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900" dirty="0">
                          <a:latin typeface="Times New Roman"/>
                          <a:cs typeface="Times New Roman"/>
                        </a:rPr>
                        <a:t>7/9/2019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654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900" spc="-10" dirty="0">
                          <a:latin typeface="Times New Roman"/>
                          <a:cs typeface="Times New Roman"/>
                        </a:rPr>
                        <a:t>TJ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654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900" spc="-5" dirty="0">
                          <a:latin typeface="Times New Roman"/>
                          <a:cs typeface="Times New Roman"/>
                        </a:rPr>
                        <a:t>CD </a:t>
                      </a:r>
                      <a:r>
                        <a:rPr sz="900" dirty="0">
                          <a:latin typeface="Times New Roman"/>
                          <a:cs typeface="Times New Roman"/>
                        </a:rPr>
                        <a:t>Monitoring</a:t>
                      </a:r>
                      <a:r>
                        <a:rPr sz="9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900" spc="-5" dirty="0">
                          <a:latin typeface="Times New Roman"/>
                          <a:cs typeface="Times New Roman"/>
                        </a:rPr>
                        <a:t>Tea...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654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85115">
                <a:tc gridSpan="2"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900" spc="-5" dirty="0">
                          <a:latin typeface="Arial"/>
                          <a:cs typeface="Arial"/>
                        </a:rPr>
                        <a:t>Item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900" spc="-5" dirty="0">
                          <a:latin typeface="Arial"/>
                          <a:cs typeface="Arial"/>
                        </a:rPr>
                        <a:t>Description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900" spc="-5" dirty="0">
                          <a:latin typeface="Arial"/>
                          <a:cs typeface="Arial"/>
                        </a:rPr>
                        <a:t>Color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900" spc="-5" dirty="0">
                          <a:latin typeface="Arial"/>
                          <a:cs typeface="Arial"/>
                        </a:rPr>
                        <a:t>Qty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900" spc="-5" dirty="0">
                          <a:latin typeface="Arial"/>
                          <a:cs typeface="Arial"/>
                        </a:rPr>
                        <a:t>Cost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900" spc="-5" dirty="0">
                          <a:latin typeface="Arial"/>
                          <a:cs typeface="Arial"/>
                        </a:rPr>
                        <a:t>Total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E5E5E5"/>
                    </a:solidFill>
                  </a:tcPr>
                </a:tc>
              </a:tr>
              <a:tr h="695960">
                <a:tc gridSpan="2"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900" spc="-5" dirty="0">
                          <a:latin typeface="Times New Roman"/>
                          <a:cs typeface="Times New Roman"/>
                        </a:rPr>
                        <a:t>G500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900" spc="-5" dirty="0">
                          <a:latin typeface="Times New Roman"/>
                          <a:cs typeface="Times New Roman"/>
                        </a:rPr>
                        <a:t>Gildan </a:t>
                      </a:r>
                      <a:r>
                        <a:rPr sz="900" dirty="0">
                          <a:latin typeface="Times New Roman"/>
                          <a:cs typeface="Times New Roman"/>
                        </a:rPr>
                        <a:t>5.3 </a:t>
                      </a:r>
                      <a:r>
                        <a:rPr sz="900" spc="-5" dirty="0">
                          <a:latin typeface="Times New Roman"/>
                          <a:cs typeface="Times New Roman"/>
                        </a:rPr>
                        <a:t>oz. </a:t>
                      </a:r>
                      <a:r>
                        <a:rPr sz="900" spc="-10" dirty="0">
                          <a:latin typeface="Times New Roman"/>
                          <a:cs typeface="Times New Roman"/>
                        </a:rPr>
                        <a:t>Heavy </a:t>
                      </a:r>
                      <a:r>
                        <a:rPr sz="900" spc="-5" dirty="0">
                          <a:latin typeface="Times New Roman"/>
                          <a:cs typeface="Times New Roman"/>
                        </a:rPr>
                        <a:t>Cotton</a:t>
                      </a:r>
                      <a:r>
                        <a:rPr sz="9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900" spc="-5" dirty="0">
                          <a:latin typeface="Times New Roman"/>
                          <a:cs typeface="Times New Roman"/>
                        </a:rPr>
                        <a:t>T-Shirt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43815">
                        <a:lnSpc>
                          <a:spcPts val="1070"/>
                        </a:lnSpc>
                      </a:pPr>
                      <a:r>
                        <a:rPr sz="900" spc="-5" dirty="0">
                          <a:latin typeface="Times New Roman"/>
                          <a:cs typeface="Times New Roman"/>
                        </a:rPr>
                        <a:t>Sizes: S-3, M-6, L-5, XL-5, </a:t>
                      </a:r>
                      <a:r>
                        <a:rPr sz="900" dirty="0">
                          <a:latin typeface="Times New Roman"/>
                          <a:cs typeface="Times New Roman"/>
                        </a:rPr>
                        <a:t>2XL-3,</a:t>
                      </a:r>
                      <a:r>
                        <a:rPr sz="90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900" dirty="0">
                          <a:latin typeface="Times New Roman"/>
                          <a:cs typeface="Times New Roman"/>
                        </a:rPr>
                        <a:t>3XL-2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43815">
                        <a:lnSpc>
                          <a:spcPts val="1070"/>
                        </a:lnSpc>
                      </a:pPr>
                      <a:r>
                        <a:rPr sz="900" spc="-5" dirty="0">
                          <a:latin typeface="Times New Roman"/>
                          <a:cs typeface="Times New Roman"/>
                        </a:rPr>
                        <a:t>Color: </a:t>
                      </a:r>
                      <a:r>
                        <a:rPr sz="900" dirty="0">
                          <a:latin typeface="Times New Roman"/>
                          <a:cs typeface="Times New Roman"/>
                        </a:rPr>
                        <a:t>Irish </a:t>
                      </a:r>
                      <a:r>
                        <a:rPr sz="900" spc="-10" dirty="0">
                          <a:latin typeface="Times New Roman"/>
                          <a:cs typeface="Times New Roman"/>
                        </a:rPr>
                        <a:t>Green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900" spc="5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900" dirty="0">
                          <a:latin typeface="Times New Roman"/>
                          <a:cs typeface="Times New Roman"/>
                        </a:rPr>
                        <a:t>4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R="24765" algn="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900" spc="5" dirty="0">
                          <a:latin typeface="Times New Roman"/>
                          <a:cs typeface="Times New Roman"/>
                        </a:rPr>
                        <a:t>11</a:t>
                      </a:r>
                      <a:r>
                        <a:rPr sz="900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900" spc="5" dirty="0">
                          <a:latin typeface="Times New Roman"/>
                          <a:cs typeface="Times New Roman"/>
                        </a:rPr>
                        <a:t>7</a:t>
                      </a:r>
                      <a:r>
                        <a:rPr sz="900" dirty="0">
                          <a:latin typeface="Times New Roman"/>
                          <a:cs typeface="Times New Roman"/>
                        </a:rPr>
                        <a:t>5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2860" algn="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900" spc="5" dirty="0">
                          <a:latin typeface="Times New Roman"/>
                          <a:cs typeface="Times New Roman"/>
                        </a:rPr>
                        <a:t>282</a:t>
                      </a:r>
                      <a:r>
                        <a:rPr sz="900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900" spc="5" dirty="0">
                          <a:latin typeface="Times New Roman"/>
                          <a:cs typeface="Times New Roman"/>
                        </a:rPr>
                        <a:t>00</a:t>
                      </a:r>
                      <a:r>
                        <a:rPr sz="900" dirty="0">
                          <a:latin typeface="Times New Roman"/>
                          <a:cs typeface="Times New Roman"/>
                        </a:rPr>
                        <a:t>T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804545">
                <a:tc gridSpan="2">
                  <a:txBody>
                    <a:bodyPr/>
                    <a:lstStyle/>
                    <a:p>
                      <a:pPr marL="43815">
                        <a:lnSpc>
                          <a:spcPts val="985"/>
                        </a:lnSpc>
                      </a:pPr>
                      <a:r>
                        <a:rPr sz="900" dirty="0">
                          <a:latin typeface="Times New Roman"/>
                          <a:cs typeface="Times New Roman"/>
                        </a:rPr>
                        <a:t>Printing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3815">
                        <a:lnSpc>
                          <a:spcPts val="969"/>
                        </a:lnSpc>
                      </a:pPr>
                      <a:r>
                        <a:rPr sz="900" spc="-5" dirty="0">
                          <a:latin typeface="Times New Roman"/>
                          <a:cs typeface="Times New Roman"/>
                        </a:rPr>
                        <a:t>CD </a:t>
                      </a:r>
                      <a:r>
                        <a:rPr sz="900" dirty="0">
                          <a:latin typeface="Times New Roman"/>
                          <a:cs typeface="Times New Roman"/>
                        </a:rPr>
                        <a:t>Monitoring</a:t>
                      </a:r>
                      <a:r>
                        <a:rPr sz="9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900" spc="-5" dirty="0">
                          <a:latin typeface="Times New Roman"/>
                          <a:cs typeface="Times New Roman"/>
                        </a:rPr>
                        <a:t>Team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43815" marR="1264285">
                        <a:lnSpc>
                          <a:spcPts val="1060"/>
                        </a:lnSpc>
                        <a:spcBef>
                          <a:spcPts val="40"/>
                        </a:spcBef>
                      </a:pPr>
                      <a:r>
                        <a:rPr sz="900" spc="-5" dirty="0">
                          <a:latin typeface="Times New Roman"/>
                          <a:cs typeface="Times New Roman"/>
                        </a:rPr>
                        <a:t>Screenprint- </a:t>
                      </a:r>
                      <a:r>
                        <a:rPr sz="900" spc="-10" dirty="0">
                          <a:latin typeface="Times New Roman"/>
                          <a:cs typeface="Times New Roman"/>
                        </a:rPr>
                        <a:t>Left </a:t>
                      </a:r>
                      <a:r>
                        <a:rPr sz="900" spc="-5" dirty="0">
                          <a:latin typeface="Times New Roman"/>
                          <a:cs typeface="Times New Roman"/>
                        </a:rPr>
                        <a:t>Chest  Davinci #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43815">
                        <a:lnSpc>
                          <a:spcPts val="1010"/>
                        </a:lnSpc>
                      </a:pPr>
                      <a:r>
                        <a:rPr sz="900" spc="-5" dirty="0">
                          <a:latin typeface="Times New Roman"/>
                          <a:cs typeface="Times New Roman"/>
                        </a:rPr>
                        <a:t># Imprint Colors:</a:t>
                      </a:r>
                      <a:r>
                        <a:rPr sz="90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900" spc="-5" dirty="0">
                          <a:latin typeface="Times New Roman"/>
                          <a:cs typeface="Times New Roman"/>
                        </a:rPr>
                        <a:t>1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43815">
                        <a:lnSpc>
                          <a:spcPts val="1065"/>
                        </a:lnSpc>
                      </a:pPr>
                      <a:r>
                        <a:rPr sz="900" spc="-5" dirty="0">
                          <a:latin typeface="Times New Roman"/>
                          <a:cs typeface="Times New Roman"/>
                        </a:rPr>
                        <a:t>Imprint Color: White(Hit </a:t>
                      </a:r>
                      <a:r>
                        <a:rPr sz="900" spc="-10" dirty="0">
                          <a:latin typeface="Times New Roman"/>
                          <a:cs typeface="Times New Roman"/>
                        </a:rPr>
                        <a:t>flash</a:t>
                      </a:r>
                      <a:r>
                        <a:rPr sz="900" spc="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900" dirty="0">
                          <a:latin typeface="Times New Roman"/>
                          <a:cs typeface="Times New Roman"/>
                        </a:rPr>
                        <a:t>hit)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3815">
                        <a:lnSpc>
                          <a:spcPts val="985"/>
                        </a:lnSpc>
                      </a:pPr>
                      <a:r>
                        <a:rPr sz="900" dirty="0">
                          <a:latin typeface="Times New Roman"/>
                          <a:cs typeface="Times New Roman"/>
                        </a:rPr>
                        <a:t>2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R="24130" algn="r">
                        <a:lnSpc>
                          <a:spcPts val="985"/>
                        </a:lnSpc>
                      </a:pPr>
                      <a:r>
                        <a:rPr sz="900" spc="5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900" dirty="0">
                          <a:latin typeface="Times New Roman"/>
                          <a:cs typeface="Times New Roman"/>
                        </a:rPr>
                        <a:t>4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R="24765" algn="r">
                        <a:lnSpc>
                          <a:spcPts val="985"/>
                        </a:lnSpc>
                      </a:pPr>
                      <a:r>
                        <a:rPr sz="900" spc="5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900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900" spc="5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900" dirty="0">
                          <a:latin typeface="Times New Roman"/>
                          <a:cs typeface="Times New Roman"/>
                        </a:rPr>
                        <a:t>0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3345" algn="r">
                        <a:lnSpc>
                          <a:spcPts val="985"/>
                        </a:lnSpc>
                      </a:pPr>
                      <a:r>
                        <a:rPr sz="900" spc="5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900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900" spc="5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900" dirty="0">
                          <a:latin typeface="Times New Roman"/>
                          <a:cs typeface="Times New Roman"/>
                        </a:rPr>
                        <a:t>0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804545">
                <a:tc gridSpan="2">
                  <a:txBody>
                    <a:bodyPr/>
                    <a:lstStyle/>
                    <a:p>
                      <a:pPr marL="43815">
                        <a:lnSpc>
                          <a:spcPts val="980"/>
                        </a:lnSpc>
                      </a:pPr>
                      <a:r>
                        <a:rPr sz="900" dirty="0">
                          <a:latin typeface="Times New Roman"/>
                          <a:cs typeface="Times New Roman"/>
                        </a:rPr>
                        <a:t>Printing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3180">
                        <a:lnSpc>
                          <a:spcPts val="969"/>
                        </a:lnSpc>
                      </a:pPr>
                      <a:r>
                        <a:rPr sz="900" spc="-5" dirty="0">
                          <a:latin typeface="Times New Roman"/>
                          <a:cs typeface="Times New Roman"/>
                        </a:rPr>
                        <a:t>CD </a:t>
                      </a:r>
                      <a:r>
                        <a:rPr sz="900" dirty="0">
                          <a:latin typeface="Times New Roman"/>
                          <a:cs typeface="Times New Roman"/>
                        </a:rPr>
                        <a:t>Monitoring</a:t>
                      </a:r>
                      <a:r>
                        <a:rPr sz="9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900" spc="-10" dirty="0">
                          <a:latin typeface="Times New Roman"/>
                          <a:cs typeface="Times New Roman"/>
                        </a:rPr>
                        <a:t>Team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43815" marR="1292225">
                        <a:lnSpc>
                          <a:spcPts val="1050"/>
                        </a:lnSpc>
                        <a:spcBef>
                          <a:spcPts val="50"/>
                        </a:spcBef>
                      </a:pPr>
                      <a:r>
                        <a:rPr sz="900" spc="-5" dirty="0">
                          <a:latin typeface="Times New Roman"/>
                          <a:cs typeface="Times New Roman"/>
                        </a:rPr>
                        <a:t>Screenprint- Full </a:t>
                      </a:r>
                      <a:r>
                        <a:rPr sz="900" spc="-10" dirty="0">
                          <a:latin typeface="Times New Roman"/>
                          <a:cs typeface="Times New Roman"/>
                        </a:rPr>
                        <a:t>Back  </a:t>
                      </a:r>
                      <a:r>
                        <a:rPr sz="900" spc="-5" dirty="0">
                          <a:latin typeface="Times New Roman"/>
                          <a:cs typeface="Times New Roman"/>
                        </a:rPr>
                        <a:t>Davinci #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43815">
                        <a:lnSpc>
                          <a:spcPts val="1015"/>
                        </a:lnSpc>
                      </a:pPr>
                      <a:r>
                        <a:rPr sz="900" spc="-5" dirty="0">
                          <a:latin typeface="Times New Roman"/>
                          <a:cs typeface="Times New Roman"/>
                        </a:rPr>
                        <a:t># Imprint Colors:</a:t>
                      </a:r>
                      <a:r>
                        <a:rPr sz="90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900" spc="-5" dirty="0">
                          <a:latin typeface="Times New Roman"/>
                          <a:cs typeface="Times New Roman"/>
                        </a:rPr>
                        <a:t>1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43815">
                        <a:lnSpc>
                          <a:spcPts val="1065"/>
                        </a:lnSpc>
                      </a:pPr>
                      <a:r>
                        <a:rPr sz="900" spc="-5" dirty="0">
                          <a:latin typeface="Times New Roman"/>
                          <a:cs typeface="Times New Roman"/>
                        </a:rPr>
                        <a:t>Imprint Color: White(Hit </a:t>
                      </a:r>
                      <a:r>
                        <a:rPr sz="900" spc="-10" dirty="0">
                          <a:latin typeface="Times New Roman"/>
                          <a:cs typeface="Times New Roman"/>
                        </a:rPr>
                        <a:t>flash</a:t>
                      </a:r>
                      <a:r>
                        <a:rPr sz="900" spc="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900" dirty="0">
                          <a:latin typeface="Times New Roman"/>
                          <a:cs typeface="Times New Roman"/>
                        </a:rPr>
                        <a:t>hit)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3815">
                        <a:lnSpc>
                          <a:spcPts val="980"/>
                        </a:lnSpc>
                      </a:pPr>
                      <a:r>
                        <a:rPr sz="900" dirty="0">
                          <a:latin typeface="Times New Roman"/>
                          <a:cs typeface="Times New Roman"/>
                        </a:rPr>
                        <a:t>2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R="24130" algn="r">
                        <a:lnSpc>
                          <a:spcPts val="980"/>
                        </a:lnSpc>
                      </a:pPr>
                      <a:r>
                        <a:rPr sz="900" spc="5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900" dirty="0">
                          <a:latin typeface="Times New Roman"/>
                          <a:cs typeface="Times New Roman"/>
                        </a:rPr>
                        <a:t>4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R="24765" algn="r">
                        <a:lnSpc>
                          <a:spcPts val="980"/>
                        </a:lnSpc>
                      </a:pPr>
                      <a:r>
                        <a:rPr sz="900" spc="5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900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900" spc="5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900" dirty="0">
                          <a:latin typeface="Times New Roman"/>
                          <a:cs typeface="Times New Roman"/>
                        </a:rPr>
                        <a:t>0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3345" algn="r">
                        <a:lnSpc>
                          <a:spcPts val="980"/>
                        </a:lnSpc>
                      </a:pPr>
                      <a:r>
                        <a:rPr sz="900" spc="5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900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900" spc="5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900" dirty="0">
                          <a:latin typeface="Times New Roman"/>
                          <a:cs typeface="Times New Roman"/>
                        </a:rPr>
                        <a:t>0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33350">
                <a:tc gridSpan="2">
                  <a:txBody>
                    <a:bodyPr/>
                    <a:lstStyle/>
                    <a:p>
                      <a:pPr marL="43815">
                        <a:lnSpc>
                          <a:spcPts val="955"/>
                        </a:lnSpc>
                      </a:pPr>
                      <a:r>
                        <a:rPr sz="900" spc="-10" dirty="0">
                          <a:latin typeface="Times New Roman"/>
                          <a:cs typeface="Times New Roman"/>
                        </a:rPr>
                        <a:t>Screen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3815">
                        <a:lnSpc>
                          <a:spcPts val="955"/>
                        </a:lnSpc>
                      </a:pPr>
                      <a:r>
                        <a:rPr sz="900" spc="-5" dirty="0">
                          <a:latin typeface="Times New Roman"/>
                          <a:cs typeface="Times New Roman"/>
                        </a:rPr>
                        <a:t>Screen</a:t>
                      </a:r>
                      <a:r>
                        <a:rPr sz="9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900" spc="-5" dirty="0">
                          <a:latin typeface="Times New Roman"/>
                          <a:cs typeface="Times New Roman"/>
                        </a:rPr>
                        <a:t>Charge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R="24765" algn="r">
                        <a:lnSpc>
                          <a:spcPts val="955"/>
                        </a:lnSpc>
                      </a:pPr>
                      <a:r>
                        <a:rPr sz="900" dirty="0">
                          <a:latin typeface="Times New Roman"/>
                          <a:cs typeface="Times New Roman"/>
                        </a:rPr>
                        <a:t>2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R="24130" algn="r">
                        <a:lnSpc>
                          <a:spcPts val="955"/>
                        </a:lnSpc>
                      </a:pPr>
                      <a:r>
                        <a:rPr sz="900" spc="5" dirty="0">
                          <a:latin typeface="Times New Roman"/>
                          <a:cs typeface="Times New Roman"/>
                        </a:rPr>
                        <a:t>25</a:t>
                      </a:r>
                      <a:r>
                        <a:rPr sz="900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900" spc="5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900" dirty="0">
                          <a:latin typeface="Times New Roman"/>
                          <a:cs typeface="Times New Roman"/>
                        </a:rPr>
                        <a:t>0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3345" algn="r">
                        <a:lnSpc>
                          <a:spcPts val="955"/>
                        </a:lnSpc>
                      </a:pPr>
                      <a:r>
                        <a:rPr sz="900" spc="5" dirty="0">
                          <a:latin typeface="Times New Roman"/>
                          <a:cs typeface="Times New Roman"/>
                        </a:rPr>
                        <a:t>50</a:t>
                      </a:r>
                      <a:r>
                        <a:rPr sz="900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900" spc="5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900" dirty="0">
                          <a:latin typeface="Times New Roman"/>
                          <a:cs typeface="Times New Roman"/>
                        </a:rPr>
                        <a:t>0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33985">
                <a:tc gridSpan="2">
                  <a:txBody>
                    <a:bodyPr/>
                    <a:lstStyle/>
                    <a:p>
                      <a:pPr marL="43815">
                        <a:lnSpc>
                          <a:spcPts val="955"/>
                        </a:lnSpc>
                      </a:pPr>
                      <a:r>
                        <a:rPr sz="900" spc="-10" dirty="0">
                          <a:latin typeface="Times New Roman"/>
                          <a:cs typeface="Times New Roman"/>
                        </a:rPr>
                        <a:t>Art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3815">
                        <a:lnSpc>
                          <a:spcPts val="955"/>
                        </a:lnSpc>
                      </a:pPr>
                      <a:r>
                        <a:rPr sz="900" spc="-5" dirty="0">
                          <a:latin typeface="Times New Roman"/>
                          <a:cs typeface="Times New Roman"/>
                        </a:rPr>
                        <a:t>Art Film Output</a:t>
                      </a:r>
                      <a:r>
                        <a:rPr sz="9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900" spc="-5" dirty="0">
                          <a:latin typeface="Times New Roman"/>
                          <a:cs typeface="Times New Roman"/>
                        </a:rPr>
                        <a:t>Charge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R="26034" algn="r">
                        <a:lnSpc>
                          <a:spcPts val="955"/>
                        </a:lnSpc>
                      </a:pPr>
                      <a:r>
                        <a:rPr sz="900" spc="5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900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900" spc="5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900" dirty="0">
                          <a:latin typeface="Times New Roman"/>
                          <a:cs typeface="Times New Roman"/>
                        </a:rPr>
                        <a:t>5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R="26670" algn="r">
                        <a:lnSpc>
                          <a:spcPts val="955"/>
                        </a:lnSpc>
                      </a:pPr>
                      <a:r>
                        <a:rPr sz="900" spc="5" dirty="0">
                          <a:latin typeface="Times New Roman"/>
                          <a:cs typeface="Times New Roman"/>
                        </a:rPr>
                        <a:t>50</a:t>
                      </a:r>
                      <a:r>
                        <a:rPr sz="900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900" spc="5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900" dirty="0">
                          <a:latin typeface="Times New Roman"/>
                          <a:cs typeface="Times New Roman"/>
                        </a:rPr>
                        <a:t>0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955"/>
                        </a:lnSpc>
                      </a:pPr>
                      <a:r>
                        <a:rPr sz="900" spc="5" dirty="0">
                          <a:latin typeface="Times New Roman"/>
                          <a:cs typeface="Times New Roman"/>
                        </a:rPr>
                        <a:t>12</a:t>
                      </a:r>
                      <a:r>
                        <a:rPr sz="900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900" spc="5" dirty="0">
                          <a:latin typeface="Times New Roman"/>
                          <a:cs typeface="Times New Roman"/>
                        </a:rPr>
                        <a:t>50</a:t>
                      </a:r>
                      <a:r>
                        <a:rPr sz="900" dirty="0">
                          <a:latin typeface="Times New Roman"/>
                          <a:cs typeface="Times New Roman"/>
                        </a:rPr>
                        <a:t>T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33985">
                <a:tc gridSpan="2">
                  <a:txBody>
                    <a:bodyPr/>
                    <a:lstStyle/>
                    <a:p>
                      <a:pPr marL="43815">
                        <a:lnSpc>
                          <a:spcPts val="955"/>
                        </a:lnSpc>
                      </a:pPr>
                      <a:r>
                        <a:rPr sz="900" dirty="0">
                          <a:latin typeface="Times New Roman"/>
                          <a:cs typeface="Times New Roman"/>
                        </a:rPr>
                        <a:t>2XL </a:t>
                      </a:r>
                      <a:r>
                        <a:rPr sz="900" spc="-5" dirty="0">
                          <a:latin typeface="Times New Roman"/>
                          <a:cs typeface="Times New Roman"/>
                        </a:rPr>
                        <a:t>up</a:t>
                      </a:r>
                      <a:r>
                        <a:rPr sz="900" spc="-10" dirty="0">
                          <a:latin typeface="Times New Roman"/>
                          <a:cs typeface="Times New Roman"/>
                        </a:rPr>
                        <a:t> charge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3815">
                        <a:lnSpc>
                          <a:spcPts val="955"/>
                        </a:lnSpc>
                      </a:pPr>
                      <a:r>
                        <a:rPr sz="900" dirty="0">
                          <a:latin typeface="Times New Roman"/>
                          <a:cs typeface="Times New Roman"/>
                        </a:rPr>
                        <a:t>2XL -3XL up</a:t>
                      </a:r>
                      <a:r>
                        <a:rPr sz="9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900" spc="-5" dirty="0">
                          <a:latin typeface="Times New Roman"/>
                          <a:cs typeface="Times New Roman"/>
                        </a:rPr>
                        <a:t>charge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R="24765" algn="r">
                        <a:lnSpc>
                          <a:spcPts val="955"/>
                        </a:lnSpc>
                      </a:pPr>
                      <a:r>
                        <a:rPr sz="900" dirty="0">
                          <a:latin typeface="Times New Roman"/>
                          <a:cs typeface="Times New Roman"/>
                        </a:rPr>
                        <a:t>5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R="24765" algn="r">
                        <a:lnSpc>
                          <a:spcPts val="955"/>
                        </a:lnSpc>
                      </a:pPr>
                      <a:r>
                        <a:rPr sz="900" spc="5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900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900" spc="5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900" dirty="0">
                          <a:latin typeface="Times New Roman"/>
                          <a:cs typeface="Times New Roman"/>
                        </a:rPr>
                        <a:t>0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3345" algn="r">
                        <a:lnSpc>
                          <a:spcPts val="955"/>
                        </a:lnSpc>
                      </a:pPr>
                      <a:r>
                        <a:rPr sz="900" spc="5" dirty="0">
                          <a:latin typeface="Times New Roman"/>
                          <a:cs typeface="Times New Roman"/>
                        </a:rPr>
                        <a:t>10</a:t>
                      </a:r>
                      <a:r>
                        <a:rPr sz="900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900" spc="5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900" dirty="0">
                          <a:latin typeface="Times New Roman"/>
                          <a:cs typeface="Times New Roman"/>
                        </a:rPr>
                        <a:t>0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92151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3815">
                        <a:lnSpc>
                          <a:spcPts val="985"/>
                        </a:lnSpc>
                      </a:pPr>
                      <a:r>
                        <a:rPr sz="900" spc="-10" dirty="0">
                          <a:latin typeface="Times New Roman"/>
                          <a:cs typeface="Times New Roman"/>
                        </a:rPr>
                        <a:t>Maryland </a:t>
                      </a:r>
                      <a:r>
                        <a:rPr sz="900" spc="-5" dirty="0">
                          <a:latin typeface="Times New Roman"/>
                          <a:cs typeface="Times New Roman"/>
                        </a:rPr>
                        <a:t>Sales</a:t>
                      </a:r>
                      <a:r>
                        <a:rPr sz="9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900" spc="-10" dirty="0">
                          <a:latin typeface="Times New Roman"/>
                          <a:cs typeface="Times New Roman"/>
                        </a:rPr>
                        <a:t>Tax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13715">
                        <a:lnSpc>
                          <a:spcPts val="985"/>
                        </a:lnSpc>
                      </a:pPr>
                      <a:r>
                        <a:rPr sz="900" dirty="0">
                          <a:latin typeface="Times New Roman"/>
                          <a:cs typeface="Times New Roman"/>
                        </a:rPr>
                        <a:t>6.00%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885" algn="r">
                        <a:lnSpc>
                          <a:spcPts val="985"/>
                        </a:lnSpc>
                      </a:pPr>
                      <a:r>
                        <a:rPr sz="900" spc="5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900" dirty="0">
                          <a:latin typeface="Times New Roman"/>
                          <a:cs typeface="Times New Roman"/>
                        </a:rPr>
                        <a:t>7</a:t>
                      </a:r>
                      <a:r>
                        <a:rPr sz="900" spc="5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900" dirty="0">
                          <a:latin typeface="Times New Roman"/>
                          <a:cs typeface="Times New Roman"/>
                        </a:rPr>
                        <a:t>67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94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6">
                  <a:txBody>
                    <a:bodyPr/>
                    <a:lstStyle/>
                    <a:p>
                      <a:pPr marL="158115">
                        <a:lnSpc>
                          <a:spcPct val="100000"/>
                        </a:lnSpc>
                        <a:spcBef>
                          <a:spcPts val="715"/>
                        </a:spcBef>
                        <a:tabLst>
                          <a:tab pos="2037080" algn="l"/>
                        </a:tabLst>
                      </a:pPr>
                      <a:r>
                        <a:rPr sz="2400" b="1" spc="-15" baseline="6944" dirty="0">
                          <a:latin typeface="Arial"/>
                          <a:cs typeface="Arial"/>
                        </a:rPr>
                        <a:t>Total	</a:t>
                      </a:r>
                      <a:r>
                        <a:rPr sz="900" dirty="0">
                          <a:latin typeface="Times New Roman"/>
                          <a:cs typeface="Times New Roman"/>
                        </a:rPr>
                        <a:t>$372.17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748283" y="1548409"/>
          <a:ext cx="3162300" cy="1384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4860"/>
                <a:gridCol w="254000"/>
                <a:gridCol w="574675"/>
                <a:gridCol w="1530350"/>
              </a:tblGrid>
              <a:tr h="285750">
                <a:tc gridSpan="4">
                  <a:txBody>
                    <a:bodyPr/>
                    <a:lstStyle/>
                    <a:p>
                      <a:pPr marL="15811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900" spc="-5" dirty="0">
                          <a:latin typeface="Arial"/>
                          <a:cs typeface="Arial"/>
                        </a:rPr>
                        <a:t>Name /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Address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399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13664">
                <a:tc gridSpan="4">
                  <a:txBody>
                    <a:bodyPr/>
                    <a:lstStyle/>
                    <a:p>
                      <a:pPr marL="43815">
                        <a:lnSpc>
                          <a:spcPts val="800"/>
                        </a:lnSpc>
                      </a:pPr>
                      <a:r>
                        <a:rPr sz="900" spc="-10" dirty="0">
                          <a:latin typeface="Times New Roman"/>
                          <a:cs typeface="Times New Roman"/>
                        </a:rPr>
                        <a:t>Jessica Drake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39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303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50800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5410834" y="301705"/>
            <a:ext cx="1872614" cy="49657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757555">
              <a:lnSpc>
                <a:spcPct val="100000"/>
              </a:lnSpc>
              <a:spcBef>
                <a:spcPts val="165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99 of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2100" b="1" spc="-5" dirty="0">
                <a:latin typeface="Arial"/>
                <a:cs typeface="Arial"/>
              </a:rPr>
              <a:t>Pending</a:t>
            </a:r>
            <a:r>
              <a:rPr sz="2100" b="1" spc="-80" dirty="0">
                <a:latin typeface="Arial"/>
                <a:cs typeface="Arial"/>
              </a:rPr>
              <a:t> </a:t>
            </a:r>
            <a:r>
              <a:rPr sz="2100" b="1" spc="-10" dirty="0">
                <a:latin typeface="Arial"/>
                <a:cs typeface="Arial"/>
              </a:rPr>
              <a:t>Order</a:t>
            </a:r>
            <a:endParaRPr sz="21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17010" y="9592564"/>
            <a:ext cx="13843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99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30242" y="687247"/>
          <a:ext cx="12212955" cy="62033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2665"/>
                <a:gridCol w="894080"/>
                <a:gridCol w="812164"/>
                <a:gridCol w="3435985"/>
                <a:gridCol w="957579"/>
                <a:gridCol w="828675"/>
                <a:gridCol w="836929"/>
                <a:gridCol w="2743200"/>
                <a:gridCol w="687070"/>
              </a:tblGrid>
              <a:tr h="209550">
                <a:tc gridSpan="9">
                  <a:txBody>
                    <a:bodyPr/>
                    <a:lstStyle/>
                    <a:p>
                      <a:pPr marL="31750">
                        <a:lnSpc>
                          <a:spcPts val="1545"/>
                        </a:lnSpc>
                      </a:pPr>
                      <a:r>
                        <a:rPr sz="1300" b="1" spc="-150" dirty="0">
                          <a:latin typeface="Arial"/>
                          <a:cs typeface="Arial"/>
                        </a:rPr>
                        <a:t>INSTRUCTIONS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6525">
                <a:tc gridSpan="9">
                  <a:txBody>
                    <a:bodyPr/>
                    <a:lstStyle/>
                    <a:p>
                      <a:pPr marL="25400">
                        <a:lnSpc>
                          <a:spcPts val="880"/>
                        </a:lnSpc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1.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blue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below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spreadsheet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appropriate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hourly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M&amp;IE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rates.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9225">
                <a:tc gridSpan="9">
                  <a:txBody>
                    <a:bodyPr/>
                    <a:lstStyle/>
                    <a:p>
                      <a:pPr marL="25400">
                        <a:lnSpc>
                          <a:spcPts val="980"/>
                        </a:lnSpc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2.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"Sample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below.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98450">
                <a:tc gridSpan="9">
                  <a:txBody>
                    <a:bodyPr/>
                    <a:lstStyle/>
                    <a:p>
                      <a:pPr marL="25400">
                        <a:lnSpc>
                          <a:spcPts val="980"/>
                        </a:lnSpc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3.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Under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most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state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and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federal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guidelines,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consultant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may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day.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additional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tasks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and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should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recorded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columns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labeled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35" dirty="0">
                          <a:latin typeface="Arial"/>
                          <a:cs typeface="Arial"/>
                        </a:rPr>
                        <a:t>Unbilled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Should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consultant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be able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provide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valid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justification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540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under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project's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established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guidelines,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leadership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must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authorize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their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approval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fulfilling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invoice.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9225">
                <a:tc gridSpan="9">
                  <a:txBody>
                    <a:bodyPr/>
                    <a:lstStyle/>
                    <a:p>
                      <a:pPr marL="25400">
                        <a:lnSpc>
                          <a:spcPts val="980"/>
                        </a:lnSpc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4.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some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projects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provide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an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hourly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pay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rate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(along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reimbursable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expenses),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consultants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should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aware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any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project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governing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time.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8590">
                <a:tc gridSpan="9">
                  <a:txBody>
                    <a:bodyPr/>
                    <a:lstStyle/>
                    <a:p>
                      <a:pPr marL="25400">
                        <a:lnSpc>
                          <a:spcPts val="980"/>
                        </a:lnSpc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Consultants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should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ensure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justifying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documents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requirements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outlined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tab.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8590">
                <a:tc gridSpan="9">
                  <a:txBody>
                    <a:bodyPr/>
                    <a:lstStyle/>
                    <a:p>
                      <a:pPr marL="25400">
                        <a:lnSpc>
                          <a:spcPts val="975"/>
                        </a:lnSpc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forget: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20" dirty="0">
                          <a:latin typeface="Arial"/>
                          <a:cs typeface="Arial"/>
                        </a:rPr>
                        <a:t>a)</a:t>
                      </a:r>
                      <a:r>
                        <a:rPr sz="85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bottom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approve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and </a:t>
                      </a:r>
                      <a:r>
                        <a:rPr sz="850" b="1" spc="-25" dirty="0">
                          <a:latin typeface="Arial"/>
                          <a:cs typeface="Arial"/>
                        </a:rPr>
                        <a:t>b)</a:t>
                      </a:r>
                      <a:r>
                        <a:rPr sz="85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save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using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following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file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name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format: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[last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name],[first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name]_[project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name]_[month]_[year].xlsx. </a:t>
                      </a:r>
                      <a:r>
                        <a:rPr sz="850" b="1" spc="-55" dirty="0">
                          <a:latin typeface="Arial"/>
                          <a:cs typeface="Arial"/>
                        </a:rPr>
                        <a:t>Example:</a:t>
                      </a:r>
                      <a:r>
                        <a:rPr sz="85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Doe,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John_Baltimore_June_2020.xlsx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9065">
                <a:tc gridSpan="9">
                  <a:txBody>
                    <a:bodyPr/>
                    <a:lstStyle/>
                    <a:p>
                      <a:pPr marL="25400">
                        <a:lnSpc>
                          <a:spcPts val="980"/>
                        </a:lnSpc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7.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Monitors,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Deputy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Monitors,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Principals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any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questions.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2085">
                <a:tc gridSpan="3">
                  <a:txBody>
                    <a:bodyPr/>
                    <a:lstStyle/>
                    <a:p>
                      <a:pPr marR="10795" algn="r">
                        <a:lnSpc>
                          <a:spcPts val="1225"/>
                        </a:lnSpc>
                      </a:pPr>
                      <a:r>
                        <a:rPr sz="1100" b="1" spc="-160" dirty="0">
                          <a:latin typeface="Arial"/>
                          <a:cs typeface="Arial"/>
                        </a:rPr>
                        <a:t>PROJECT</a:t>
                      </a:r>
                      <a:r>
                        <a:rPr sz="1100" b="1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55" dirty="0">
                          <a:latin typeface="Arial"/>
                          <a:cs typeface="Arial"/>
                        </a:rPr>
                        <a:t>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ts val="1255"/>
                        </a:lnSpc>
                      </a:pPr>
                      <a:r>
                        <a:rPr sz="1100" spc="-15" dirty="0">
                          <a:latin typeface="Arial"/>
                          <a:cs typeface="Arial"/>
                        </a:rPr>
                        <a:t>Baltimore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45720" marR="36830" algn="ctr">
                        <a:lnSpc>
                          <a:spcPct val="116500"/>
                        </a:lnSpc>
                        <a:spcBef>
                          <a:spcPts val="720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Complete  these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four 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cells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 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rate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columns.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144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7800">
                <a:tc gridSpan="3">
                  <a:txBody>
                    <a:bodyPr/>
                    <a:lstStyle/>
                    <a:p>
                      <a:pPr marL="1216025">
                        <a:lnSpc>
                          <a:spcPts val="1275"/>
                        </a:lnSpc>
                      </a:pPr>
                      <a:r>
                        <a:rPr sz="1100" b="1" spc="-8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100" b="1" spc="-95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1100" b="1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20" dirty="0">
                          <a:latin typeface="Arial"/>
                          <a:cs typeface="Arial"/>
                        </a:rPr>
                        <a:t>BY: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ts val="1300"/>
                        </a:lnSpc>
                      </a:pPr>
                      <a:r>
                        <a:rPr sz="1100" spc="-75" dirty="0">
                          <a:latin typeface="Arial"/>
                          <a:cs typeface="Arial"/>
                        </a:rPr>
                        <a:t>Joyce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9144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7800">
                <a:tc gridSpan="3">
                  <a:txBody>
                    <a:bodyPr/>
                    <a:lstStyle/>
                    <a:p>
                      <a:pPr marL="1159510">
                        <a:lnSpc>
                          <a:spcPts val="1275"/>
                        </a:lnSpc>
                      </a:pPr>
                      <a:r>
                        <a:rPr sz="1100" b="1" spc="-8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100" b="1" spc="-13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1100" b="1" spc="-5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1100" b="1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00" dirty="0">
                          <a:latin typeface="Arial"/>
                          <a:cs typeface="Arial"/>
                        </a:rPr>
                        <a:t>OF: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ts val="1300"/>
                        </a:lnSpc>
                      </a:pPr>
                      <a:r>
                        <a:rPr sz="1100" spc="-60" dirty="0">
                          <a:latin typeface="Arial"/>
                          <a:cs typeface="Arial"/>
                        </a:rPr>
                        <a:t>July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9144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6055">
                <a:tc gridSpan="3">
                  <a:txBody>
                    <a:bodyPr/>
                    <a:lstStyle/>
                    <a:p>
                      <a:pPr marL="15830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100" b="1" spc="-12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1100" b="1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90" dirty="0">
                          <a:latin typeface="Arial"/>
                          <a:cs typeface="Arial"/>
                        </a:rPr>
                        <a:t>SUBMITTED: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100" spc="-40" dirty="0">
                          <a:latin typeface="Arial"/>
                          <a:cs typeface="Arial"/>
                        </a:rPr>
                        <a:t>Thursday, 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August 01,</a:t>
                      </a:r>
                      <a:r>
                        <a:rPr sz="11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2019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9144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994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950" b="1" i="1" spc="-70" dirty="0">
                          <a:latin typeface="Arial"/>
                          <a:cs typeface="Arial"/>
                        </a:rPr>
                        <a:t>Sample</a:t>
                      </a:r>
                      <a:r>
                        <a:rPr sz="950" b="1" i="1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b="1" i="1" spc="-60" dirty="0">
                          <a:latin typeface="Arial"/>
                          <a:cs typeface="Arial"/>
                        </a:rPr>
                        <a:t>Description: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762635">
                <a:tc gridSpan="9">
                  <a:txBody>
                    <a:bodyPr/>
                    <a:lstStyle/>
                    <a:p>
                      <a:pPr marL="1924685">
                        <a:lnSpc>
                          <a:spcPts val="1065"/>
                        </a:lnSpc>
                      </a:pPr>
                      <a:r>
                        <a:rPr sz="950" i="1" spc="-40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20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attend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40" dirty="0">
                          <a:latin typeface="Trebuchet MS"/>
                          <a:cs typeface="Trebuchet MS"/>
                        </a:rPr>
                        <a:t>meeting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" dirty="0">
                          <a:latin typeface="Trebuchet MS"/>
                          <a:cs typeface="Trebuchet MS"/>
                        </a:rPr>
                        <a:t>BPD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35" dirty="0">
                          <a:latin typeface="Trebuchet MS"/>
                          <a:cs typeface="Trebuchet MS"/>
                        </a:rPr>
                        <a:t>North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35" dirty="0">
                          <a:latin typeface="Trebuchet MS"/>
                          <a:cs typeface="Trebuchet MS"/>
                        </a:rPr>
                        <a:t>Division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DC;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40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checklist</a:t>
                      </a:r>
                      <a:r>
                        <a:rPr sz="950" i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review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in-service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training;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meet</a:t>
                      </a:r>
                      <a:endParaRPr sz="950">
                        <a:latin typeface="Trebuchet MS"/>
                        <a:cs typeface="Trebuchet MS"/>
                      </a:endParaRPr>
                    </a:p>
                    <a:p>
                      <a:pPr marL="1924685" marR="4400550">
                        <a:lnSpc>
                          <a:spcPct val="110500"/>
                        </a:lnSpc>
                      </a:pPr>
                      <a:r>
                        <a:rPr sz="950" i="1" spc="-50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" dirty="0">
                          <a:latin typeface="Trebuchet MS"/>
                          <a:cs typeface="Trebuchet MS"/>
                        </a:rPr>
                        <a:t>Ms.</a:t>
                      </a:r>
                      <a:r>
                        <a:rPr sz="950" i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35" dirty="0">
                          <a:latin typeface="Trebuchet MS"/>
                          <a:cs typeface="Trebuchet MS"/>
                        </a:rPr>
                        <a:t>Williams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re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20" dirty="0">
                          <a:latin typeface="Trebuchet MS"/>
                          <a:cs typeface="Trebuchet MS"/>
                        </a:rPr>
                        <a:t>changes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35" dirty="0">
                          <a:latin typeface="Trebuchet MS"/>
                          <a:cs typeface="Trebuchet MS"/>
                        </a:rPr>
                        <a:t>compliance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matrix;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35" dirty="0">
                          <a:latin typeface="Trebuchet MS"/>
                          <a:cs typeface="Trebuchet MS"/>
                        </a:rPr>
                        <a:t>copied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30" dirty="0"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force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reports;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reviewed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" dirty="0">
                          <a:latin typeface="Trebuchet MS"/>
                          <a:cs typeface="Trebuchet MS"/>
                        </a:rPr>
                        <a:t>UNDF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reports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10" dirty="0">
                          <a:latin typeface="Trebuchet MS"/>
                          <a:cs typeface="Trebuchet MS"/>
                        </a:rPr>
                        <a:t>1123454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20" dirty="0">
                          <a:latin typeface="Trebuchet MS"/>
                          <a:cs typeface="Trebuchet MS"/>
                        </a:rPr>
                        <a:t>and  </a:t>
                      </a:r>
                      <a:r>
                        <a:rPr sz="950" i="1" spc="-25" dirty="0">
                          <a:latin typeface="Trebuchet MS"/>
                          <a:cs typeface="Trebuchet MS"/>
                        </a:rPr>
                        <a:t>1123455.</a:t>
                      </a:r>
                      <a:endParaRPr sz="9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0350">
                <a:tc gridSpan="7">
                  <a:txBody>
                    <a:bodyPr/>
                    <a:lstStyle/>
                    <a:p>
                      <a:pPr marL="242570" algn="ctr">
                        <a:lnSpc>
                          <a:spcPts val="1889"/>
                        </a:lnSpc>
                      </a:pPr>
                      <a:r>
                        <a:rPr sz="1600" spc="-12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073785">
                        <a:lnSpc>
                          <a:spcPts val="1889"/>
                        </a:lnSpc>
                      </a:pPr>
                      <a:r>
                        <a:rPr sz="1600" spc="-16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UNBILLED</a:t>
                      </a:r>
                      <a:r>
                        <a:rPr sz="1600" spc="-8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14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2131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b="1" spc="-2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110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35" dirty="0">
                          <a:latin typeface="Arial"/>
                          <a:cs typeface="Arial"/>
                        </a:rPr>
                        <a:t>of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b="1" spc="-70" dirty="0">
                          <a:latin typeface="Arial"/>
                          <a:cs typeface="Arial"/>
                        </a:rPr>
                        <a:t>Day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100" b="1" spc="-60" dirty="0">
                          <a:latin typeface="Arial"/>
                          <a:cs typeface="Arial"/>
                        </a:rPr>
                        <a:t>Description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41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353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b="1" spc="-80" dirty="0">
                          <a:latin typeface="Arial"/>
                          <a:cs typeface="Arial"/>
                        </a:rPr>
                        <a:t>Hours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0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b="1" spc="-60" dirty="0">
                          <a:latin typeface="Arial"/>
                          <a:cs typeface="Arial"/>
                        </a:rPr>
                        <a:t>Rate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178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b="1" spc="-45" dirty="0">
                          <a:latin typeface="Arial"/>
                          <a:cs typeface="Arial"/>
                        </a:rPr>
                        <a:t>Total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100" b="1" spc="-60" dirty="0">
                          <a:latin typeface="Arial"/>
                          <a:cs typeface="Arial"/>
                        </a:rPr>
                        <a:t>Description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41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18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b="1" spc="-80" dirty="0">
                          <a:latin typeface="Arial"/>
                          <a:cs typeface="Arial"/>
                        </a:rPr>
                        <a:t>Hours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4629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test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misconduct</a:t>
                      </a:r>
                      <a:r>
                        <a:rPr sz="85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cases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084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6863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705.00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4629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test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misconduct</a:t>
                      </a:r>
                      <a:r>
                        <a:rPr sz="85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cases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084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8354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1,057.50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Prepared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memo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Court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Staffing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Supervision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(3.5)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Phone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BPD,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DOJ,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policing</a:t>
                      </a:r>
                      <a:r>
                        <a:rPr sz="85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(1)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084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8354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1,057.50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Unbilled Administrative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Tasks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Filing,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Billing,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etc.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R="825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Phone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Assessment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instruments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(1);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Finalized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Court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Memo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Staffing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Supervision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(1)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084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6863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470.00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Unbilled Administrative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Tasks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Filing,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Billing,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etc.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R="825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11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Site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Visit -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Court</a:t>
                      </a:r>
                      <a:r>
                        <a:rPr sz="85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Meeting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0209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8290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1,410.00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Unbilled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time from</a:t>
                      </a:r>
                      <a:r>
                        <a:rPr sz="85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Rehoboth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Beach, </a:t>
                      </a:r>
                      <a:r>
                        <a:rPr sz="850" spc="-105" dirty="0">
                          <a:latin typeface="Arial"/>
                          <a:cs typeface="Arial"/>
                        </a:rPr>
                        <a:t>DE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67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850" spc="2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Baltimore,</a:t>
                      </a:r>
                      <a:r>
                        <a:rPr sz="85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MD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R="825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12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0209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63627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Unbilled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Baltimore,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67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Rehoboth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Beach,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DE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R="8255" algn="r">
                        <a:lnSpc>
                          <a:spcPct val="100000"/>
                        </a:lnSpc>
                      </a:pPr>
                      <a:r>
                        <a:rPr sz="850" dirty="0">
                          <a:latin typeface="Arial"/>
                          <a:cs typeface="Arial"/>
                        </a:rPr>
                        <a:t>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4629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16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Assessment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misconduct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investigations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0209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6863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17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Assessment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misconduct investigations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(3.75);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Researched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information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8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performance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evaluations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(1)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410209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38290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1,128.00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4629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18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Phone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performance evaluation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process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0209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6863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320043" y="2833293"/>
            <a:ext cx="1080368" cy="10243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128836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100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90656" y="7316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100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290656" y="7316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101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30242" y="687247"/>
          <a:ext cx="12212955" cy="13354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2665"/>
                <a:gridCol w="894080"/>
                <a:gridCol w="4243705"/>
                <a:gridCol w="961390"/>
                <a:gridCol w="828040"/>
                <a:gridCol w="836295"/>
                <a:gridCol w="2742564"/>
                <a:gridCol w="686434"/>
              </a:tblGrid>
              <a:tr h="448309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22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Assessment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misconduct investigations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(1);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Phone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95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850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community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 marR="37465">
                        <a:lnSpc>
                          <a:spcPct val="115300"/>
                        </a:lnSpc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policing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(.5); Gathering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information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emails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regarding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outside review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open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SA 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cases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(1)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6164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2227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587.50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995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23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Assessment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misconduct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investigations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6164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3655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1,175.00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Unbilled Administrative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Tasks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Filing,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Billing,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etc.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080" algn="r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4629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24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Assessment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misconduct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investigations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61009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3655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1,292.50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Unbilled Administrative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Tasks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Filing,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Billing,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etc.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25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Site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visit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Quarterly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Public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Meeting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Court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61009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3591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1,880.00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Unbilled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round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trip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Rehoboth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Beach,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85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spc="-105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Baltimore,</a:t>
                      </a:r>
                      <a:r>
                        <a:rPr sz="850" spc="-1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MD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R="571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92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-90" dirty="0">
                          <a:latin typeface="Arial"/>
                          <a:cs typeface="Arial"/>
                        </a:rPr>
                        <a:t>TOTAL</a:t>
                      </a:r>
                      <a:r>
                        <a:rPr sz="850" b="1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80" dirty="0">
                          <a:latin typeface="Arial"/>
                          <a:cs typeface="Arial"/>
                        </a:rPr>
                        <a:t>HOURS: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5" dirty="0">
                          <a:latin typeface="Arial"/>
                          <a:cs typeface="Arial"/>
                        </a:rPr>
                        <a:t>47</a:t>
                      </a:r>
                      <a:r>
                        <a:rPr sz="850" b="1" dirty="0">
                          <a:latin typeface="Arial"/>
                          <a:cs typeface="Arial"/>
                        </a:rPr>
                        <a:t>.8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-85" dirty="0">
                          <a:latin typeface="Arial"/>
                          <a:cs typeface="Arial"/>
                        </a:rPr>
                        <a:t>TOTAL: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272415" algn="l"/>
                        </a:tabLst>
                      </a:pPr>
                      <a:r>
                        <a:rPr sz="850" b="1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b="1" spc="-20" dirty="0">
                          <a:latin typeface="Arial"/>
                          <a:cs typeface="Arial"/>
                        </a:rPr>
                        <a:t>11,233.00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4178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-90" dirty="0">
                          <a:latin typeface="Arial"/>
                          <a:cs typeface="Arial"/>
                        </a:rPr>
                        <a:t>TOTAL UNBILLED</a:t>
                      </a:r>
                      <a:r>
                        <a:rPr sz="85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80" dirty="0">
                          <a:latin typeface="Arial"/>
                          <a:cs typeface="Arial"/>
                        </a:rPr>
                        <a:t>HOURS: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08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50" b="1" dirty="0">
                          <a:latin typeface="Arial"/>
                          <a:cs typeface="Arial"/>
                        </a:rPr>
                        <a:t>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1128836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101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290656" y="7316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102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30242" y="687247"/>
          <a:ext cx="12212955" cy="4189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2665"/>
                <a:gridCol w="894080"/>
                <a:gridCol w="812164"/>
                <a:gridCol w="3431540"/>
                <a:gridCol w="961390"/>
                <a:gridCol w="828040"/>
                <a:gridCol w="836295"/>
                <a:gridCol w="869315"/>
                <a:gridCol w="984884"/>
                <a:gridCol w="1572895"/>
              </a:tblGrid>
              <a:tr h="260350">
                <a:tc gridSpan="10">
                  <a:txBody>
                    <a:bodyPr/>
                    <a:lstStyle/>
                    <a:p>
                      <a:pPr marL="36195">
                        <a:lnSpc>
                          <a:spcPts val="1889"/>
                        </a:lnSpc>
                      </a:pPr>
                      <a:r>
                        <a:rPr sz="1600" spc="-26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92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759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-90" dirty="0">
                          <a:latin typeface="Arial"/>
                          <a:cs typeface="Arial"/>
                        </a:rPr>
                        <a:t>MEALS </a:t>
                      </a:r>
                      <a:r>
                        <a:rPr sz="850" b="1" spc="-55" dirty="0">
                          <a:latin typeface="Arial"/>
                          <a:cs typeface="Arial"/>
                        </a:rPr>
                        <a:t>+</a:t>
                      </a:r>
                      <a:r>
                        <a:rPr sz="850" b="1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80" dirty="0">
                          <a:latin typeface="Arial"/>
                          <a:cs typeface="Arial"/>
                        </a:rPr>
                        <a:t>INCIDENTALS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6896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-65" dirty="0">
                          <a:latin typeface="Arial"/>
                          <a:cs typeface="Arial"/>
                        </a:rPr>
                        <a:t>NON-MEALS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1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746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1430" algn="ctr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100" b="1" spc="-35" dirty="0">
                          <a:latin typeface="Arial"/>
                          <a:cs typeface="Arial"/>
                        </a:rPr>
                        <a:t>Date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84150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100" b="1" spc="-70" dirty="0">
                          <a:latin typeface="Arial"/>
                          <a:cs typeface="Arial"/>
                        </a:rPr>
                        <a:t>Category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90500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100" b="1" spc="-55" dirty="0">
                          <a:latin typeface="Arial"/>
                          <a:cs typeface="Arial"/>
                        </a:rPr>
                        <a:t>Vendor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647700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100" b="1" spc="-55" dirty="0">
                          <a:latin typeface="Arial"/>
                          <a:cs typeface="Arial"/>
                        </a:rPr>
                        <a:t>Description/Justification </a:t>
                      </a:r>
                      <a:r>
                        <a:rPr sz="1100" b="1" spc="-3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100" b="1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90" dirty="0">
                          <a:latin typeface="Arial"/>
                          <a:cs typeface="Arial"/>
                        </a:rPr>
                        <a:t>Expense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69545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100" b="1" spc="-5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1100" b="1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70" dirty="0">
                          <a:latin typeface="Arial"/>
                          <a:cs typeface="Arial"/>
                        </a:rPr>
                        <a:t>Day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71120" indent="1270" algn="ctr">
                        <a:lnSpc>
                          <a:spcPct val="110900"/>
                        </a:lnSpc>
                        <a:spcBef>
                          <a:spcPts val="625"/>
                        </a:spcBef>
                      </a:pPr>
                      <a:r>
                        <a:rPr sz="1100" b="1" spc="-45" dirty="0">
                          <a:latin typeface="Arial"/>
                          <a:cs typeface="Arial"/>
                        </a:rPr>
                        <a:t>Total </a:t>
                      </a:r>
                      <a:r>
                        <a:rPr sz="1100" b="1" spc="-65" dirty="0">
                          <a:latin typeface="Arial"/>
                          <a:cs typeface="Arial"/>
                        </a:rPr>
                        <a:t>Per  </a:t>
                      </a:r>
                      <a:r>
                        <a:rPr sz="1100" b="1" spc="-50" dirty="0">
                          <a:latin typeface="Arial"/>
                          <a:cs typeface="Arial"/>
                        </a:rPr>
                        <a:t>Diem </a:t>
                      </a:r>
                      <a:r>
                        <a:rPr sz="1100" b="1" spc="-75" dirty="0">
                          <a:latin typeface="Arial"/>
                          <a:cs typeface="Arial"/>
                        </a:rPr>
                        <a:t>+  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nc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denta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80645" marR="58419" indent="43815">
                        <a:lnSpc>
                          <a:spcPct val="110900"/>
                        </a:lnSpc>
                      </a:pPr>
                      <a:r>
                        <a:rPr sz="1100" b="1" spc="-30" dirty="0">
                          <a:latin typeface="Arial"/>
                          <a:cs typeface="Arial"/>
                        </a:rPr>
                        <a:t>Non-Meal  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Descr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pt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io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95580" marR="116839" indent="-53340">
                        <a:lnSpc>
                          <a:spcPct val="110900"/>
                        </a:lnSpc>
                      </a:pPr>
                      <a:r>
                        <a:rPr sz="1100" b="1" spc="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-M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eal  </a:t>
                      </a:r>
                      <a:r>
                        <a:rPr sz="1100" b="1" spc="-90" dirty="0">
                          <a:latin typeface="Arial"/>
                          <a:cs typeface="Arial"/>
                        </a:rPr>
                        <a:t>Expense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9685" algn="ctr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100" b="1" spc="-45" dirty="0">
                          <a:latin typeface="Arial"/>
                          <a:cs typeface="Arial"/>
                        </a:rPr>
                        <a:t>Total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264795">
                        <a:lnSpc>
                          <a:spcPct val="100000"/>
                        </a:lnSpc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7/11/2019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25400">
                        <a:lnSpc>
                          <a:spcPct val="100000"/>
                        </a:lnSpc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Mileage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</a:pPr>
                      <a:r>
                        <a:rPr sz="850" spc="-85" dirty="0">
                          <a:latin typeface="Arial"/>
                          <a:cs typeface="Arial"/>
                        </a:rPr>
                        <a:t>POV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Mileage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Rehoboth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Beach, </a:t>
                      </a:r>
                      <a:r>
                        <a:rPr sz="850" spc="-10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Wilmington,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DE;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184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miles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roundtrip </a:t>
                      </a:r>
                      <a:r>
                        <a:rPr sz="850" spc="110" dirty="0">
                          <a:latin typeface="Arial"/>
                          <a:cs typeface="Arial"/>
                        </a:rPr>
                        <a:t>*</a:t>
                      </a:r>
                      <a:r>
                        <a:rPr sz="85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.58/mile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=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$106.72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53975">
                        <a:lnSpc>
                          <a:spcPct val="100000"/>
                        </a:lnSpc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Mileage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62230">
                        <a:lnSpc>
                          <a:spcPct val="100000"/>
                        </a:lnSpc>
                        <a:tabLst>
                          <a:tab pos="50419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106.72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16510" algn="ctr">
                        <a:lnSpc>
                          <a:spcPct val="100000"/>
                        </a:lnSpc>
                        <a:tabLst>
                          <a:tab pos="57467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106.72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49225">
                <a:tc>
                  <a:txBody>
                    <a:bodyPr/>
                    <a:lstStyle/>
                    <a:p>
                      <a:pPr marL="26479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7/11/2019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Transportation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Amtrak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Train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Wilmington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Baltimore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Train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Ticket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56197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40.50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63246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40.50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49225">
                <a:tc>
                  <a:txBody>
                    <a:bodyPr/>
                    <a:lstStyle/>
                    <a:p>
                      <a:pPr marL="26479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7/11/2019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Food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85" dirty="0">
                          <a:latin typeface="Arial"/>
                          <a:cs typeface="Arial"/>
                        </a:rPr>
                        <a:t>Yes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70534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53.25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63246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53.25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49225">
                <a:tc>
                  <a:txBody>
                    <a:bodyPr/>
                    <a:lstStyle/>
                    <a:p>
                      <a:pPr marL="26479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7/11/2019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Travel,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Other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Uber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From Train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Station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Court</a:t>
                      </a:r>
                      <a:r>
                        <a:rPr sz="85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House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Uber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61976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8.42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69024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8.42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264795">
                        <a:lnSpc>
                          <a:spcPct val="100000"/>
                        </a:lnSpc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7/12/2019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25400">
                        <a:lnSpc>
                          <a:spcPct val="100000"/>
                        </a:lnSpc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Travel,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Other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Uber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Downtown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train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station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(I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spent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night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11th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Baltimore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but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850" spc="15" dirty="0">
                          <a:latin typeface="Arial"/>
                          <a:cs typeface="Arial"/>
                        </a:rPr>
                        <a:t>not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charging cost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project.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53975">
                        <a:lnSpc>
                          <a:spcPct val="100000"/>
                        </a:lnSpc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Uber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62230">
                        <a:lnSpc>
                          <a:spcPct val="100000"/>
                        </a:lnSpc>
                        <a:tabLst>
                          <a:tab pos="61976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8.66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16510" algn="ctr">
                        <a:lnSpc>
                          <a:spcPct val="100000"/>
                        </a:lnSpc>
                        <a:tabLst>
                          <a:tab pos="69024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8.66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49225">
                <a:tc>
                  <a:txBody>
                    <a:bodyPr/>
                    <a:lstStyle/>
                    <a:p>
                      <a:pPr marL="26479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7/12/2019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Parking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Wilmington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train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station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85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one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day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Parking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56197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12.00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63246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12.00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264795">
                        <a:lnSpc>
                          <a:spcPct val="100000"/>
                        </a:lnSpc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7/26/2019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25400">
                        <a:lnSpc>
                          <a:spcPct val="100000"/>
                        </a:lnSpc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Mileage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</a:pPr>
                      <a:r>
                        <a:rPr sz="850" spc="-85" dirty="0">
                          <a:latin typeface="Arial"/>
                          <a:cs typeface="Arial"/>
                        </a:rPr>
                        <a:t>POV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Roundtrip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mileage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between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Rehoboth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Beach, </a:t>
                      </a:r>
                      <a:r>
                        <a:rPr sz="850" spc="-10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Baltimore;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238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miles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850" spc="110" dirty="0">
                          <a:latin typeface="Arial"/>
                          <a:cs typeface="Arial"/>
                        </a:rPr>
                        <a:t>*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.58/mi</a:t>
                      </a:r>
                      <a:r>
                        <a:rPr sz="850" spc="-1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=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$138.04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53975">
                        <a:lnSpc>
                          <a:spcPct val="100000"/>
                        </a:lnSpc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Mileage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62230">
                        <a:lnSpc>
                          <a:spcPct val="100000"/>
                        </a:lnSpc>
                        <a:tabLst>
                          <a:tab pos="50419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138.04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16510" algn="ctr">
                        <a:lnSpc>
                          <a:spcPct val="100000"/>
                        </a:lnSpc>
                        <a:tabLst>
                          <a:tab pos="57467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138.04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49225">
                <a:tc>
                  <a:txBody>
                    <a:bodyPr/>
                    <a:lstStyle/>
                    <a:p>
                      <a:pPr marL="26479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7/26/2019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Parking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Down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Under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Downtown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parking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Parking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56197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36.00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63246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36.00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49225">
                <a:tc>
                  <a:txBody>
                    <a:bodyPr/>
                    <a:lstStyle/>
                    <a:p>
                      <a:pPr marL="26479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7/26/2019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Food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85" dirty="0">
                          <a:latin typeface="Arial"/>
                          <a:cs typeface="Arial"/>
                        </a:rPr>
                        <a:t>Yes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70534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53.25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63246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53.25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492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-85" dirty="0">
                          <a:latin typeface="Arial"/>
                          <a:cs typeface="Arial"/>
                        </a:rPr>
                        <a:t>TOTAL: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569595" algn="l"/>
                        </a:tabLst>
                      </a:pPr>
                      <a:r>
                        <a:rPr sz="850" b="1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b="1" spc="-20" dirty="0">
                          <a:latin typeface="Arial"/>
                          <a:cs typeface="Arial"/>
                        </a:rPr>
                        <a:t>456.84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492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 grid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9225"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-35" dirty="0">
                          <a:latin typeface="Arial"/>
                          <a:cs typeface="Arial"/>
                        </a:rPr>
                        <a:t>Subtotal</a:t>
                      </a:r>
                      <a:r>
                        <a:rPr sz="850" b="1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45" dirty="0">
                          <a:latin typeface="Arial"/>
                          <a:cs typeface="Arial"/>
                        </a:rPr>
                        <a:t>Time: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77825" algn="l"/>
                        </a:tabLst>
                      </a:pPr>
                      <a:r>
                        <a:rPr sz="850" b="1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b="1" spc="-20" dirty="0">
                          <a:latin typeface="Arial"/>
                          <a:cs typeface="Arial"/>
                        </a:rPr>
                        <a:t>11,233.00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9225"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-35" dirty="0">
                          <a:latin typeface="Arial"/>
                          <a:cs typeface="Arial"/>
                        </a:rPr>
                        <a:t>Subtotal</a:t>
                      </a:r>
                      <a:r>
                        <a:rPr sz="850" b="1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70" dirty="0">
                          <a:latin typeface="Arial"/>
                          <a:cs typeface="Arial"/>
                        </a:rPr>
                        <a:t>Expenses: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522605" algn="l"/>
                        </a:tabLst>
                      </a:pPr>
                      <a:r>
                        <a:rPr sz="850" b="1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b="1" spc="-20" dirty="0">
                          <a:latin typeface="Arial"/>
                          <a:cs typeface="Arial"/>
                        </a:rPr>
                        <a:t>456.84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9225"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850" b="1" spc="-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850" b="1" dirty="0">
                          <a:latin typeface="Arial"/>
                          <a:cs typeface="Arial"/>
                        </a:rPr>
                        <a:t>TA</a:t>
                      </a:r>
                      <a:r>
                        <a:rPr sz="850" b="1" spc="-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850" b="1" dirty="0">
                          <a:latin typeface="Arial"/>
                          <a:cs typeface="Arial"/>
                        </a:rPr>
                        <a:t>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77825" algn="l"/>
                        </a:tabLst>
                      </a:pPr>
                      <a:r>
                        <a:rPr sz="850" b="1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b="1" spc="-20" dirty="0">
                          <a:latin typeface="Arial"/>
                          <a:cs typeface="Arial"/>
                        </a:rPr>
                        <a:t>11,689.84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9225"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-35" dirty="0">
                          <a:latin typeface="Arial"/>
                          <a:cs typeface="Arial"/>
                        </a:rPr>
                        <a:t>Unbilled</a:t>
                      </a:r>
                      <a:r>
                        <a:rPr sz="850" b="1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60" dirty="0">
                          <a:latin typeface="Arial"/>
                          <a:cs typeface="Arial"/>
                        </a:rPr>
                        <a:t>Hours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18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1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-60" dirty="0">
                          <a:latin typeface="Arial"/>
                          <a:cs typeface="Arial"/>
                        </a:rPr>
                        <a:t>INITIALS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rowSpan="2"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3355">
                <a:tc gridSpan="4">
                  <a:txBody>
                    <a:bodyPr/>
                    <a:lstStyle/>
                    <a:p>
                      <a:pPr marL="28575">
                        <a:lnSpc>
                          <a:spcPts val="1240"/>
                        </a:lnSpc>
                      </a:pPr>
                      <a:r>
                        <a:rPr sz="1100" spc="-5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1100" spc="1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1100" spc="-1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are accurate: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1128836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102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60500" y="1358900"/>
            <a:ext cx="14897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0" dirty="0">
                <a:latin typeface="Trebuchet MS"/>
                <a:cs typeface="Trebuchet MS"/>
              </a:rPr>
              <a:t>Wilmington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spc="50" dirty="0">
                <a:latin typeface="Trebuchet MS"/>
                <a:cs typeface="Trebuchet MS"/>
              </a:rPr>
              <a:t>Station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95189" y="1358900"/>
            <a:ext cx="15214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10" dirty="0">
                <a:solidFill>
                  <a:srgbClr val="818181"/>
                </a:solidFill>
                <a:latin typeface="Trebuchet MS"/>
                <a:cs typeface="Trebuchet MS"/>
              </a:rPr>
              <a:t>92 </a:t>
            </a:r>
            <a:r>
              <a:rPr sz="1200" dirty="0">
                <a:solidFill>
                  <a:srgbClr val="818181"/>
                </a:solidFill>
                <a:latin typeface="Trebuchet MS"/>
                <a:cs typeface="Trebuchet MS"/>
              </a:rPr>
              <a:t>miles, </a:t>
            </a:r>
            <a:r>
              <a:rPr sz="1200" spc="-70" dirty="0">
                <a:solidFill>
                  <a:srgbClr val="818181"/>
                </a:solidFill>
                <a:latin typeface="Trebuchet MS"/>
                <a:cs typeface="Trebuchet MS"/>
              </a:rPr>
              <a:t>1 </a:t>
            </a:r>
            <a:r>
              <a:rPr sz="1200" spc="20" dirty="0">
                <a:solidFill>
                  <a:srgbClr val="818181"/>
                </a:solidFill>
                <a:latin typeface="Trebuchet MS"/>
                <a:cs typeface="Trebuchet MS"/>
              </a:rPr>
              <a:t>hr </a:t>
            </a:r>
            <a:r>
              <a:rPr sz="1200" spc="125" dirty="0">
                <a:solidFill>
                  <a:srgbClr val="818181"/>
                </a:solidFill>
                <a:latin typeface="Trebuchet MS"/>
                <a:cs typeface="Trebuchet MS"/>
              </a:rPr>
              <a:t>36</a:t>
            </a:r>
            <a:r>
              <a:rPr sz="1200" spc="-245" dirty="0">
                <a:solidFill>
                  <a:srgbClr val="818181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818181"/>
                </a:solidFill>
                <a:latin typeface="Trebuchet MS"/>
                <a:cs typeface="Trebuchet MS"/>
              </a:rPr>
              <a:t>min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36436" y="8559800"/>
            <a:ext cx="4438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90" dirty="0">
                <a:solidFill>
                  <a:srgbClr val="818181"/>
                </a:solidFill>
                <a:latin typeface="Trebuchet MS"/>
                <a:cs typeface="Trebuchet MS"/>
              </a:rPr>
              <a:t>1 </a:t>
            </a:r>
            <a:r>
              <a:rPr sz="1200" b="1" spc="50" dirty="0">
                <a:solidFill>
                  <a:srgbClr val="818181"/>
                </a:solidFill>
                <a:latin typeface="Trebuchet MS"/>
                <a:cs typeface="Trebuchet MS"/>
              </a:rPr>
              <a:t>of</a:t>
            </a:r>
            <a:r>
              <a:rPr sz="1200" b="1" spc="-95" dirty="0">
                <a:solidFill>
                  <a:srgbClr val="818181"/>
                </a:solidFill>
                <a:latin typeface="Trebuchet MS"/>
                <a:cs typeface="Trebuchet MS"/>
              </a:rPr>
              <a:t> </a:t>
            </a:r>
            <a:r>
              <a:rPr sz="1200" b="1" spc="120" dirty="0">
                <a:solidFill>
                  <a:srgbClr val="818181"/>
                </a:solidFill>
                <a:latin typeface="Trebuchet MS"/>
                <a:cs typeface="Trebuchet MS"/>
              </a:rPr>
              <a:t>4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04900" y="1333500"/>
            <a:ext cx="266700" cy="26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04900" y="1663700"/>
            <a:ext cx="5562600" cy="3975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24949" y="1999208"/>
            <a:ext cx="752475" cy="2714625"/>
          </a:xfrm>
          <a:custGeom>
            <a:avLst/>
            <a:gdLst/>
            <a:ahLst/>
            <a:cxnLst/>
            <a:rect l="l" t="t" r="r" b="b"/>
            <a:pathLst>
              <a:path w="752475" h="2714625">
                <a:moveTo>
                  <a:pt x="752475" y="2714116"/>
                </a:moveTo>
                <a:lnTo>
                  <a:pt x="715137" y="2694050"/>
                </a:lnTo>
                <a:lnTo>
                  <a:pt x="683006" y="2670810"/>
                </a:lnTo>
                <a:lnTo>
                  <a:pt x="673481" y="2633344"/>
                </a:lnTo>
                <a:lnTo>
                  <a:pt x="657733" y="2594991"/>
                </a:lnTo>
                <a:lnTo>
                  <a:pt x="618871" y="2557906"/>
                </a:lnTo>
                <a:lnTo>
                  <a:pt x="598424" y="2525522"/>
                </a:lnTo>
                <a:lnTo>
                  <a:pt x="602361" y="2486405"/>
                </a:lnTo>
                <a:lnTo>
                  <a:pt x="587121" y="2443226"/>
                </a:lnTo>
                <a:lnTo>
                  <a:pt x="573024" y="2405126"/>
                </a:lnTo>
                <a:lnTo>
                  <a:pt x="548767" y="2369185"/>
                </a:lnTo>
                <a:lnTo>
                  <a:pt x="531114" y="2334894"/>
                </a:lnTo>
                <a:lnTo>
                  <a:pt x="520065" y="2297684"/>
                </a:lnTo>
                <a:lnTo>
                  <a:pt x="519430" y="2258060"/>
                </a:lnTo>
                <a:lnTo>
                  <a:pt x="527431" y="2215006"/>
                </a:lnTo>
                <a:lnTo>
                  <a:pt x="520700" y="2172716"/>
                </a:lnTo>
                <a:lnTo>
                  <a:pt x="515112" y="2133980"/>
                </a:lnTo>
                <a:lnTo>
                  <a:pt x="521208" y="2094356"/>
                </a:lnTo>
                <a:lnTo>
                  <a:pt x="529717" y="2045969"/>
                </a:lnTo>
                <a:lnTo>
                  <a:pt x="532892" y="2006472"/>
                </a:lnTo>
                <a:lnTo>
                  <a:pt x="496189" y="1975484"/>
                </a:lnTo>
                <a:lnTo>
                  <a:pt x="460883" y="1948941"/>
                </a:lnTo>
                <a:lnTo>
                  <a:pt x="429768" y="1911730"/>
                </a:lnTo>
                <a:lnTo>
                  <a:pt x="432943" y="1870328"/>
                </a:lnTo>
                <a:lnTo>
                  <a:pt x="439674" y="1830958"/>
                </a:lnTo>
                <a:lnTo>
                  <a:pt x="428371" y="1793620"/>
                </a:lnTo>
                <a:lnTo>
                  <a:pt x="399796" y="1767713"/>
                </a:lnTo>
                <a:lnTo>
                  <a:pt x="339725" y="1715515"/>
                </a:lnTo>
                <a:lnTo>
                  <a:pt x="308737" y="1679193"/>
                </a:lnTo>
                <a:lnTo>
                  <a:pt x="273177" y="1648459"/>
                </a:lnTo>
                <a:lnTo>
                  <a:pt x="244220" y="1622170"/>
                </a:lnTo>
                <a:lnTo>
                  <a:pt x="224028" y="1588769"/>
                </a:lnTo>
                <a:lnTo>
                  <a:pt x="226948" y="1547621"/>
                </a:lnTo>
                <a:lnTo>
                  <a:pt x="228981" y="1507997"/>
                </a:lnTo>
                <a:lnTo>
                  <a:pt x="210693" y="1462277"/>
                </a:lnTo>
                <a:lnTo>
                  <a:pt x="194056" y="1425320"/>
                </a:lnTo>
                <a:lnTo>
                  <a:pt x="193675" y="1386839"/>
                </a:lnTo>
                <a:lnTo>
                  <a:pt x="171576" y="1339341"/>
                </a:lnTo>
                <a:lnTo>
                  <a:pt x="121539" y="1300352"/>
                </a:lnTo>
                <a:lnTo>
                  <a:pt x="90678" y="1277492"/>
                </a:lnTo>
                <a:lnTo>
                  <a:pt x="71628" y="1242567"/>
                </a:lnTo>
                <a:lnTo>
                  <a:pt x="49784" y="1208531"/>
                </a:lnTo>
                <a:lnTo>
                  <a:pt x="38989" y="1170431"/>
                </a:lnTo>
                <a:lnTo>
                  <a:pt x="17018" y="1113662"/>
                </a:lnTo>
                <a:lnTo>
                  <a:pt x="25400" y="1045844"/>
                </a:lnTo>
                <a:lnTo>
                  <a:pt x="34290" y="1007490"/>
                </a:lnTo>
                <a:lnTo>
                  <a:pt x="26543" y="955166"/>
                </a:lnTo>
                <a:lnTo>
                  <a:pt x="0" y="921384"/>
                </a:lnTo>
                <a:lnTo>
                  <a:pt x="42037" y="874394"/>
                </a:lnTo>
                <a:lnTo>
                  <a:pt x="54482" y="836802"/>
                </a:lnTo>
                <a:lnTo>
                  <a:pt x="63500" y="772921"/>
                </a:lnTo>
                <a:lnTo>
                  <a:pt x="61087" y="734694"/>
                </a:lnTo>
                <a:lnTo>
                  <a:pt x="50800" y="696340"/>
                </a:lnTo>
                <a:lnTo>
                  <a:pt x="55498" y="657859"/>
                </a:lnTo>
                <a:lnTo>
                  <a:pt x="52070" y="619759"/>
                </a:lnTo>
                <a:lnTo>
                  <a:pt x="26162" y="582040"/>
                </a:lnTo>
                <a:lnTo>
                  <a:pt x="24892" y="535431"/>
                </a:lnTo>
                <a:lnTo>
                  <a:pt x="25907" y="497331"/>
                </a:lnTo>
                <a:lnTo>
                  <a:pt x="43942" y="431672"/>
                </a:lnTo>
                <a:lnTo>
                  <a:pt x="68961" y="402716"/>
                </a:lnTo>
                <a:lnTo>
                  <a:pt x="56895" y="363981"/>
                </a:lnTo>
                <a:lnTo>
                  <a:pt x="46609" y="326516"/>
                </a:lnTo>
                <a:lnTo>
                  <a:pt x="55879" y="288162"/>
                </a:lnTo>
                <a:lnTo>
                  <a:pt x="48768" y="249300"/>
                </a:lnTo>
                <a:lnTo>
                  <a:pt x="44450" y="209803"/>
                </a:lnTo>
                <a:lnTo>
                  <a:pt x="49529" y="171703"/>
                </a:lnTo>
                <a:lnTo>
                  <a:pt x="106045" y="149097"/>
                </a:lnTo>
                <a:lnTo>
                  <a:pt x="146558" y="132587"/>
                </a:lnTo>
                <a:lnTo>
                  <a:pt x="189484" y="119887"/>
                </a:lnTo>
                <a:lnTo>
                  <a:pt x="217043" y="76834"/>
                </a:lnTo>
                <a:lnTo>
                  <a:pt x="253365" y="35178"/>
                </a:lnTo>
                <a:lnTo>
                  <a:pt x="269240" y="0"/>
                </a:lnTo>
                <a:lnTo>
                  <a:pt x="295783" y="7365"/>
                </a:lnTo>
              </a:path>
            </a:pathLst>
          </a:custGeom>
          <a:ln w="762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24949" y="1999208"/>
            <a:ext cx="752475" cy="2714625"/>
          </a:xfrm>
          <a:custGeom>
            <a:avLst/>
            <a:gdLst/>
            <a:ahLst/>
            <a:cxnLst/>
            <a:rect l="l" t="t" r="r" b="b"/>
            <a:pathLst>
              <a:path w="752475" h="2714625">
                <a:moveTo>
                  <a:pt x="752475" y="2714116"/>
                </a:moveTo>
                <a:lnTo>
                  <a:pt x="715137" y="2694050"/>
                </a:lnTo>
                <a:lnTo>
                  <a:pt x="683006" y="2670810"/>
                </a:lnTo>
                <a:lnTo>
                  <a:pt x="673481" y="2633344"/>
                </a:lnTo>
                <a:lnTo>
                  <a:pt x="657733" y="2594991"/>
                </a:lnTo>
                <a:lnTo>
                  <a:pt x="618871" y="2557906"/>
                </a:lnTo>
                <a:lnTo>
                  <a:pt x="598424" y="2525522"/>
                </a:lnTo>
                <a:lnTo>
                  <a:pt x="602361" y="2486405"/>
                </a:lnTo>
                <a:lnTo>
                  <a:pt x="587121" y="2443226"/>
                </a:lnTo>
                <a:lnTo>
                  <a:pt x="573024" y="2405126"/>
                </a:lnTo>
                <a:lnTo>
                  <a:pt x="548767" y="2369185"/>
                </a:lnTo>
                <a:lnTo>
                  <a:pt x="531114" y="2334894"/>
                </a:lnTo>
                <a:lnTo>
                  <a:pt x="520065" y="2297684"/>
                </a:lnTo>
                <a:lnTo>
                  <a:pt x="519430" y="2258060"/>
                </a:lnTo>
                <a:lnTo>
                  <a:pt x="527431" y="2215006"/>
                </a:lnTo>
                <a:lnTo>
                  <a:pt x="520700" y="2172716"/>
                </a:lnTo>
                <a:lnTo>
                  <a:pt x="515112" y="2133980"/>
                </a:lnTo>
                <a:lnTo>
                  <a:pt x="521208" y="2094356"/>
                </a:lnTo>
                <a:lnTo>
                  <a:pt x="529717" y="2045969"/>
                </a:lnTo>
                <a:lnTo>
                  <a:pt x="532892" y="2006472"/>
                </a:lnTo>
                <a:lnTo>
                  <a:pt x="496189" y="1975484"/>
                </a:lnTo>
                <a:lnTo>
                  <a:pt x="460883" y="1948941"/>
                </a:lnTo>
                <a:lnTo>
                  <a:pt x="429768" y="1911730"/>
                </a:lnTo>
                <a:lnTo>
                  <a:pt x="432943" y="1870328"/>
                </a:lnTo>
                <a:lnTo>
                  <a:pt x="439674" y="1830958"/>
                </a:lnTo>
                <a:lnTo>
                  <a:pt x="428371" y="1793620"/>
                </a:lnTo>
                <a:lnTo>
                  <a:pt x="399796" y="1767713"/>
                </a:lnTo>
                <a:lnTo>
                  <a:pt x="339725" y="1715515"/>
                </a:lnTo>
                <a:lnTo>
                  <a:pt x="308737" y="1679193"/>
                </a:lnTo>
                <a:lnTo>
                  <a:pt x="273177" y="1648459"/>
                </a:lnTo>
                <a:lnTo>
                  <a:pt x="244220" y="1622170"/>
                </a:lnTo>
                <a:lnTo>
                  <a:pt x="224028" y="1588769"/>
                </a:lnTo>
                <a:lnTo>
                  <a:pt x="226948" y="1547621"/>
                </a:lnTo>
                <a:lnTo>
                  <a:pt x="228981" y="1507997"/>
                </a:lnTo>
                <a:lnTo>
                  <a:pt x="210693" y="1462277"/>
                </a:lnTo>
                <a:lnTo>
                  <a:pt x="194056" y="1425320"/>
                </a:lnTo>
                <a:lnTo>
                  <a:pt x="193675" y="1386839"/>
                </a:lnTo>
                <a:lnTo>
                  <a:pt x="171576" y="1339341"/>
                </a:lnTo>
                <a:lnTo>
                  <a:pt x="121539" y="1300352"/>
                </a:lnTo>
                <a:lnTo>
                  <a:pt x="90678" y="1277492"/>
                </a:lnTo>
                <a:lnTo>
                  <a:pt x="71628" y="1242567"/>
                </a:lnTo>
                <a:lnTo>
                  <a:pt x="49784" y="1208531"/>
                </a:lnTo>
                <a:lnTo>
                  <a:pt x="38989" y="1170431"/>
                </a:lnTo>
                <a:lnTo>
                  <a:pt x="17018" y="1113662"/>
                </a:lnTo>
                <a:lnTo>
                  <a:pt x="25400" y="1045844"/>
                </a:lnTo>
                <a:lnTo>
                  <a:pt x="34290" y="1007490"/>
                </a:lnTo>
                <a:lnTo>
                  <a:pt x="26543" y="955166"/>
                </a:lnTo>
                <a:lnTo>
                  <a:pt x="0" y="921384"/>
                </a:lnTo>
                <a:lnTo>
                  <a:pt x="42037" y="874394"/>
                </a:lnTo>
                <a:lnTo>
                  <a:pt x="54482" y="836802"/>
                </a:lnTo>
                <a:lnTo>
                  <a:pt x="63500" y="772921"/>
                </a:lnTo>
                <a:lnTo>
                  <a:pt x="61087" y="734694"/>
                </a:lnTo>
                <a:lnTo>
                  <a:pt x="50800" y="696340"/>
                </a:lnTo>
                <a:lnTo>
                  <a:pt x="55498" y="657859"/>
                </a:lnTo>
                <a:lnTo>
                  <a:pt x="52070" y="619759"/>
                </a:lnTo>
                <a:lnTo>
                  <a:pt x="26162" y="582040"/>
                </a:lnTo>
                <a:lnTo>
                  <a:pt x="24892" y="535431"/>
                </a:lnTo>
                <a:lnTo>
                  <a:pt x="25907" y="497331"/>
                </a:lnTo>
                <a:lnTo>
                  <a:pt x="43942" y="431672"/>
                </a:lnTo>
                <a:lnTo>
                  <a:pt x="68961" y="402716"/>
                </a:lnTo>
                <a:lnTo>
                  <a:pt x="56895" y="363981"/>
                </a:lnTo>
                <a:lnTo>
                  <a:pt x="46609" y="326516"/>
                </a:lnTo>
                <a:lnTo>
                  <a:pt x="55879" y="288162"/>
                </a:lnTo>
                <a:lnTo>
                  <a:pt x="48768" y="249300"/>
                </a:lnTo>
                <a:lnTo>
                  <a:pt x="44450" y="209803"/>
                </a:lnTo>
                <a:lnTo>
                  <a:pt x="49529" y="171703"/>
                </a:lnTo>
                <a:lnTo>
                  <a:pt x="106045" y="149097"/>
                </a:lnTo>
                <a:lnTo>
                  <a:pt x="146558" y="132587"/>
                </a:lnTo>
                <a:lnTo>
                  <a:pt x="189484" y="119887"/>
                </a:lnTo>
                <a:lnTo>
                  <a:pt x="217043" y="76834"/>
                </a:lnTo>
                <a:lnTo>
                  <a:pt x="253365" y="35178"/>
                </a:lnTo>
                <a:lnTo>
                  <a:pt x="269240" y="0"/>
                </a:lnTo>
                <a:lnTo>
                  <a:pt x="295783" y="7365"/>
                </a:lnTo>
              </a:path>
            </a:pathLst>
          </a:custGeom>
          <a:ln w="635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24949" y="1999208"/>
            <a:ext cx="752475" cy="2714625"/>
          </a:xfrm>
          <a:custGeom>
            <a:avLst/>
            <a:gdLst/>
            <a:ahLst/>
            <a:cxnLst/>
            <a:rect l="l" t="t" r="r" b="b"/>
            <a:pathLst>
              <a:path w="752475" h="2714625">
                <a:moveTo>
                  <a:pt x="752475" y="2714116"/>
                </a:moveTo>
                <a:lnTo>
                  <a:pt x="715137" y="2694050"/>
                </a:lnTo>
                <a:lnTo>
                  <a:pt x="683006" y="2670810"/>
                </a:lnTo>
                <a:lnTo>
                  <a:pt x="673481" y="2633344"/>
                </a:lnTo>
                <a:lnTo>
                  <a:pt x="657733" y="2594991"/>
                </a:lnTo>
                <a:lnTo>
                  <a:pt x="618871" y="2557906"/>
                </a:lnTo>
                <a:lnTo>
                  <a:pt x="598424" y="2525522"/>
                </a:lnTo>
                <a:lnTo>
                  <a:pt x="602361" y="2486405"/>
                </a:lnTo>
                <a:lnTo>
                  <a:pt x="587121" y="2443226"/>
                </a:lnTo>
                <a:lnTo>
                  <a:pt x="573024" y="2405126"/>
                </a:lnTo>
                <a:lnTo>
                  <a:pt x="548767" y="2369185"/>
                </a:lnTo>
                <a:lnTo>
                  <a:pt x="531114" y="2334894"/>
                </a:lnTo>
                <a:lnTo>
                  <a:pt x="520065" y="2297684"/>
                </a:lnTo>
                <a:lnTo>
                  <a:pt x="519430" y="2258060"/>
                </a:lnTo>
                <a:lnTo>
                  <a:pt x="527431" y="2215006"/>
                </a:lnTo>
                <a:lnTo>
                  <a:pt x="520700" y="2172716"/>
                </a:lnTo>
                <a:lnTo>
                  <a:pt x="515112" y="2133980"/>
                </a:lnTo>
                <a:lnTo>
                  <a:pt x="521208" y="2094356"/>
                </a:lnTo>
                <a:lnTo>
                  <a:pt x="529717" y="2045969"/>
                </a:lnTo>
                <a:lnTo>
                  <a:pt x="532892" y="2006472"/>
                </a:lnTo>
                <a:lnTo>
                  <a:pt x="496189" y="1975484"/>
                </a:lnTo>
                <a:lnTo>
                  <a:pt x="460883" y="1948941"/>
                </a:lnTo>
                <a:lnTo>
                  <a:pt x="429768" y="1911730"/>
                </a:lnTo>
                <a:lnTo>
                  <a:pt x="432943" y="1870328"/>
                </a:lnTo>
                <a:lnTo>
                  <a:pt x="439674" y="1830958"/>
                </a:lnTo>
                <a:lnTo>
                  <a:pt x="428371" y="1793620"/>
                </a:lnTo>
                <a:lnTo>
                  <a:pt x="399796" y="1767713"/>
                </a:lnTo>
                <a:lnTo>
                  <a:pt x="339725" y="1715515"/>
                </a:lnTo>
                <a:lnTo>
                  <a:pt x="308737" y="1679193"/>
                </a:lnTo>
                <a:lnTo>
                  <a:pt x="273177" y="1648459"/>
                </a:lnTo>
                <a:lnTo>
                  <a:pt x="244220" y="1622170"/>
                </a:lnTo>
                <a:lnTo>
                  <a:pt x="224028" y="1588769"/>
                </a:lnTo>
                <a:lnTo>
                  <a:pt x="226948" y="1547621"/>
                </a:lnTo>
                <a:lnTo>
                  <a:pt x="228981" y="1507997"/>
                </a:lnTo>
                <a:lnTo>
                  <a:pt x="210693" y="1462277"/>
                </a:lnTo>
                <a:lnTo>
                  <a:pt x="194056" y="1425320"/>
                </a:lnTo>
                <a:lnTo>
                  <a:pt x="193675" y="1386839"/>
                </a:lnTo>
                <a:lnTo>
                  <a:pt x="171576" y="1339341"/>
                </a:lnTo>
                <a:lnTo>
                  <a:pt x="121539" y="1300352"/>
                </a:lnTo>
                <a:lnTo>
                  <a:pt x="90678" y="1277492"/>
                </a:lnTo>
                <a:lnTo>
                  <a:pt x="71628" y="1242567"/>
                </a:lnTo>
                <a:lnTo>
                  <a:pt x="49784" y="1208531"/>
                </a:lnTo>
                <a:lnTo>
                  <a:pt x="38989" y="1170431"/>
                </a:lnTo>
                <a:lnTo>
                  <a:pt x="17018" y="1113662"/>
                </a:lnTo>
                <a:lnTo>
                  <a:pt x="25400" y="1045844"/>
                </a:lnTo>
                <a:lnTo>
                  <a:pt x="34290" y="1007490"/>
                </a:lnTo>
                <a:lnTo>
                  <a:pt x="26543" y="955166"/>
                </a:lnTo>
                <a:lnTo>
                  <a:pt x="0" y="921384"/>
                </a:lnTo>
                <a:lnTo>
                  <a:pt x="42037" y="874394"/>
                </a:lnTo>
                <a:lnTo>
                  <a:pt x="54482" y="836802"/>
                </a:lnTo>
                <a:lnTo>
                  <a:pt x="63500" y="772921"/>
                </a:lnTo>
                <a:lnTo>
                  <a:pt x="61087" y="734694"/>
                </a:lnTo>
                <a:lnTo>
                  <a:pt x="50800" y="696340"/>
                </a:lnTo>
                <a:lnTo>
                  <a:pt x="55498" y="657859"/>
                </a:lnTo>
                <a:lnTo>
                  <a:pt x="52070" y="619759"/>
                </a:lnTo>
                <a:lnTo>
                  <a:pt x="26162" y="582040"/>
                </a:lnTo>
                <a:lnTo>
                  <a:pt x="24892" y="535431"/>
                </a:lnTo>
                <a:lnTo>
                  <a:pt x="25907" y="497331"/>
                </a:lnTo>
                <a:lnTo>
                  <a:pt x="43942" y="431672"/>
                </a:lnTo>
                <a:lnTo>
                  <a:pt x="68961" y="402716"/>
                </a:lnTo>
                <a:lnTo>
                  <a:pt x="56895" y="363981"/>
                </a:lnTo>
                <a:lnTo>
                  <a:pt x="46609" y="326516"/>
                </a:lnTo>
                <a:lnTo>
                  <a:pt x="55879" y="288162"/>
                </a:lnTo>
                <a:lnTo>
                  <a:pt x="48768" y="249300"/>
                </a:lnTo>
                <a:lnTo>
                  <a:pt x="44450" y="209803"/>
                </a:lnTo>
                <a:lnTo>
                  <a:pt x="49529" y="171703"/>
                </a:lnTo>
                <a:lnTo>
                  <a:pt x="106045" y="149097"/>
                </a:lnTo>
                <a:lnTo>
                  <a:pt x="146558" y="132587"/>
                </a:lnTo>
                <a:lnTo>
                  <a:pt x="189484" y="119887"/>
                </a:lnTo>
                <a:lnTo>
                  <a:pt x="217043" y="76834"/>
                </a:lnTo>
                <a:lnTo>
                  <a:pt x="253365" y="35178"/>
                </a:lnTo>
                <a:lnTo>
                  <a:pt x="269240" y="0"/>
                </a:lnTo>
                <a:lnTo>
                  <a:pt x="295783" y="7365"/>
                </a:lnTo>
              </a:path>
            </a:pathLst>
          </a:custGeom>
          <a:ln w="50800">
            <a:solidFill>
              <a:srgbClr val="5CC1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12146" y="4426775"/>
            <a:ext cx="240563" cy="241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737343" y="4431436"/>
            <a:ext cx="203200" cy="121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600" b="1" spc="-25" dirty="0">
                <a:solidFill>
                  <a:srgbClr val="FFFFFF"/>
                </a:solidFill>
                <a:latin typeface="Trebuchet MS"/>
                <a:cs typeface="Trebuchet MS"/>
              </a:rPr>
              <a:t>MILES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55606" y="4495355"/>
            <a:ext cx="1663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b="1" spc="75" dirty="0">
                <a:solidFill>
                  <a:srgbClr val="FFFFFF"/>
                </a:solidFill>
                <a:latin typeface="Trebuchet MS"/>
                <a:cs typeface="Trebuchet MS"/>
              </a:rPr>
              <a:t>25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326549" y="3456749"/>
            <a:ext cx="240563" cy="241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351745" y="3461410"/>
            <a:ext cx="203200" cy="121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600" b="1" spc="-25" dirty="0">
                <a:solidFill>
                  <a:srgbClr val="FFFFFF"/>
                </a:solidFill>
                <a:latin typeface="Trebuchet MS"/>
                <a:cs typeface="Trebuchet MS"/>
              </a:rPr>
              <a:t>MILES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367671" y="3525329"/>
            <a:ext cx="1714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b="1" spc="90" dirty="0">
                <a:solidFill>
                  <a:srgbClr val="FFFFFF"/>
                </a:solidFill>
                <a:latin typeface="Trebuchet MS"/>
                <a:cs typeface="Trebuchet MS"/>
              </a:rPr>
              <a:t>50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510026" y="1800732"/>
            <a:ext cx="21462" cy="2056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452761" y="1688973"/>
            <a:ext cx="135750" cy="1259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111250" y="1670050"/>
            <a:ext cx="743585" cy="234950"/>
          </a:xfrm>
          <a:prstGeom prst="rect">
            <a:avLst/>
          </a:prstGeom>
          <a:solidFill>
            <a:srgbClr val="797979">
              <a:alpha val="75000"/>
            </a:srgbClr>
          </a:solidFill>
        </p:spPr>
        <p:txBody>
          <a:bodyPr vert="horz" wrap="square" lIns="0" tIns="12700" rIns="0" bIns="0" rtlCol="0">
            <a:spAutoFit/>
          </a:bodyPr>
          <a:lstStyle/>
          <a:p>
            <a:pPr marL="82550">
              <a:lnSpc>
                <a:spcPct val="100000"/>
              </a:lnSpc>
              <a:spcBef>
                <a:spcPts val="100"/>
              </a:spcBef>
            </a:pPr>
            <a:r>
              <a:rPr sz="1000" b="1" spc="45" dirty="0">
                <a:solidFill>
                  <a:srgbClr val="FFFFFF"/>
                </a:solidFill>
                <a:latin typeface="Trebuchet MS"/>
                <a:cs typeface="Trebuchet MS"/>
              </a:rPr>
              <a:t>Route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04900" y="5626100"/>
            <a:ext cx="5562600" cy="12700"/>
          </a:xfrm>
          <a:custGeom>
            <a:avLst/>
            <a:gdLst/>
            <a:ahLst/>
            <a:cxnLst/>
            <a:rect l="l" t="t" r="r" b="b"/>
            <a:pathLst>
              <a:path w="5562600" h="12700">
                <a:moveTo>
                  <a:pt x="-6350" y="6350"/>
                </a:moveTo>
                <a:lnTo>
                  <a:pt x="5568950" y="6350"/>
                </a:lnTo>
              </a:path>
            </a:pathLst>
          </a:custGeom>
          <a:ln w="2540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04900" y="1663700"/>
            <a:ext cx="5562600" cy="3975100"/>
          </a:xfrm>
          <a:custGeom>
            <a:avLst/>
            <a:gdLst/>
            <a:ahLst/>
            <a:cxnLst/>
            <a:rect l="l" t="t" r="r" b="b"/>
            <a:pathLst>
              <a:path w="5562600" h="3975100">
                <a:moveTo>
                  <a:pt x="5562600" y="2951861"/>
                </a:moveTo>
                <a:lnTo>
                  <a:pt x="5562600" y="0"/>
                </a:lnTo>
                <a:lnTo>
                  <a:pt x="0" y="0"/>
                </a:lnTo>
                <a:lnTo>
                  <a:pt x="0" y="3975100"/>
                </a:lnTo>
              </a:path>
            </a:pathLst>
          </a:custGeom>
          <a:ln w="1270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667500" y="4615560"/>
            <a:ext cx="0" cy="1010919"/>
          </a:xfrm>
          <a:custGeom>
            <a:avLst/>
            <a:gdLst/>
            <a:ahLst/>
            <a:cxnLst/>
            <a:rect l="l" t="t" r="r" b="b"/>
            <a:pathLst>
              <a:path h="1010920">
                <a:moveTo>
                  <a:pt x="0" y="1010538"/>
                </a:moveTo>
                <a:lnTo>
                  <a:pt x="0" y="0"/>
                </a:lnTo>
              </a:path>
            </a:pathLst>
          </a:custGeom>
          <a:ln w="1270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847971" y="5130800"/>
            <a:ext cx="1692528" cy="381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31900" y="5130800"/>
            <a:ext cx="2751328" cy="381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04900" y="5892800"/>
            <a:ext cx="5562600" cy="2616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80919" y="5892800"/>
            <a:ext cx="2062480" cy="1308100"/>
          </a:xfrm>
          <a:custGeom>
            <a:avLst/>
            <a:gdLst/>
            <a:ahLst/>
            <a:cxnLst/>
            <a:rect l="l" t="t" r="r" b="b"/>
            <a:pathLst>
              <a:path w="2062479" h="1308100">
                <a:moveTo>
                  <a:pt x="0" y="0"/>
                </a:moveTo>
                <a:lnTo>
                  <a:pt x="53468" y="27927"/>
                </a:lnTo>
                <a:lnTo>
                  <a:pt x="352807" y="187058"/>
                </a:lnTo>
                <a:lnTo>
                  <a:pt x="564516" y="293611"/>
                </a:lnTo>
                <a:lnTo>
                  <a:pt x="908813" y="485762"/>
                </a:lnTo>
                <a:lnTo>
                  <a:pt x="1199897" y="631812"/>
                </a:lnTo>
                <a:lnTo>
                  <a:pt x="1646175" y="868540"/>
                </a:lnTo>
                <a:lnTo>
                  <a:pt x="1725169" y="906513"/>
                </a:lnTo>
                <a:lnTo>
                  <a:pt x="2062481" y="1093584"/>
                </a:lnTo>
                <a:lnTo>
                  <a:pt x="2046987" y="1210297"/>
                </a:lnTo>
                <a:lnTo>
                  <a:pt x="2004950" y="1308087"/>
                </a:lnTo>
              </a:path>
            </a:pathLst>
          </a:custGeom>
          <a:ln w="762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80919" y="5892800"/>
            <a:ext cx="2062480" cy="1308100"/>
          </a:xfrm>
          <a:custGeom>
            <a:avLst/>
            <a:gdLst/>
            <a:ahLst/>
            <a:cxnLst/>
            <a:rect l="l" t="t" r="r" b="b"/>
            <a:pathLst>
              <a:path w="2062479" h="1308100">
                <a:moveTo>
                  <a:pt x="0" y="0"/>
                </a:moveTo>
                <a:lnTo>
                  <a:pt x="53468" y="27927"/>
                </a:lnTo>
                <a:lnTo>
                  <a:pt x="352807" y="187058"/>
                </a:lnTo>
                <a:lnTo>
                  <a:pt x="564516" y="293611"/>
                </a:lnTo>
                <a:lnTo>
                  <a:pt x="908813" y="485762"/>
                </a:lnTo>
                <a:lnTo>
                  <a:pt x="1199897" y="631812"/>
                </a:lnTo>
                <a:lnTo>
                  <a:pt x="1646175" y="868540"/>
                </a:lnTo>
                <a:lnTo>
                  <a:pt x="1725169" y="906513"/>
                </a:lnTo>
                <a:lnTo>
                  <a:pt x="2062481" y="1093584"/>
                </a:lnTo>
                <a:lnTo>
                  <a:pt x="2046987" y="1210297"/>
                </a:lnTo>
                <a:lnTo>
                  <a:pt x="2004950" y="1308087"/>
                </a:lnTo>
              </a:path>
            </a:pathLst>
          </a:custGeom>
          <a:ln w="635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80919" y="5892800"/>
            <a:ext cx="2062480" cy="1308100"/>
          </a:xfrm>
          <a:custGeom>
            <a:avLst/>
            <a:gdLst/>
            <a:ahLst/>
            <a:cxnLst/>
            <a:rect l="l" t="t" r="r" b="b"/>
            <a:pathLst>
              <a:path w="2062479" h="1308100">
                <a:moveTo>
                  <a:pt x="0" y="0"/>
                </a:moveTo>
                <a:lnTo>
                  <a:pt x="53468" y="27927"/>
                </a:lnTo>
                <a:lnTo>
                  <a:pt x="352807" y="187058"/>
                </a:lnTo>
                <a:lnTo>
                  <a:pt x="564516" y="293611"/>
                </a:lnTo>
                <a:lnTo>
                  <a:pt x="908813" y="485762"/>
                </a:lnTo>
                <a:lnTo>
                  <a:pt x="1199897" y="631812"/>
                </a:lnTo>
                <a:lnTo>
                  <a:pt x="1646175" y="868540"/>
                </a:lnTo>
                <a:lnTo>
                  <a:pt x="1725169" y="906513"/>
                </a:lnTo>
                <a:lnTo>
                  <a:pt x="2062481" y="1093584"/>
                </a:lnTo>
                <a:lnTo>
                  <a:pt x="2046987" y="1210297"/>
                </a:lnTo>
                <a:lnTo>
                  <a:pt x="2004950" y="1308087"/>
                </a:lnTo>
              </a:path>
            </a:pathLst>
          </a:custGeom>
          <a:ln w="50800">
            <a:solidFill>
              <a:srgbClr val="5CC1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904615" y="7011161"/>
            <a:ext cx="21462" cy="2059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847338" y="6899656"/>
            <a:ext cx="135762" cy="1256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073400" y="6426200"/>
            <a:ext cx="1689100" cy="4826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100514" y="6442418"/>
            <a:ext cx="1630045" cy="419100"/>
          </a:xfrm>
          <a:custGeom>
            <a:avLst/>
            <a:gdLst/>
            <a:ahLst/>
            <a:cxnLst/>
            <a:rect l="l" t="t" r="r" b="b"/>
            <a:pathLst>
              <a:path w="1630045" h="419100">
                <a:moveTo>
                  <a:pt x="929132" y="304800"/>
                </a:moveTo>
                <a:lnTo>
                  <a:pt x="700532" y="304800"/>
                </a:lnTo>
                <a:lnTo>
                  <a:pt x="814832" y="419100"/>
                </a:lnTo>
                <a:lnTo>
                  <a:pt x="929132" y="304800"/>
                </a:lnTo>
                <a:close/>
              </a:path>
              <a:path w="1630045" h="419100">
                <a:moveTo>
                  <a:pt x="1566164" y="0"/>
                </a:moveTo>
                <a:lnTo>
                  <a:pt x="63500" y="0"/>
                </a:lnTo>
                <a:lnTo>
                  <a:pt x="38736" y="5010"/>
                </a:lnTo>
                <a:lnTo>
                  <a:pt x="18557" y="18653"/>
                </a:lnTo>
                <a:lnTo>
                  <a:pt x="4974" y="38844"/>
                </a:lnTo>
                <a:lnTo>
                  <a:pt x="0" y="63500"/>
                </a:lnTo>
                <a:lnTo>
                  <a:pt x="0" y="241300"/>
                </a:lnTo>
                <a:lnTo>
                  <a:pt x="4974" y="266116"/>
                </a:lnTo>
                <a:lnTo>
                  <a:pt x="18557" y="286289"/>
                </a:lnTo>
                <a:lnTo>
                  <a:pt x="38736" y="299843"/>
                </a:lnTo>
                <a:lnTo>
                  <a:pt x="63500" y="304800"/>
                </a:lnTo>
                <a:lnTo>
                  <a:pt x="1566164" y="304800"/>
                </a:lnTo>
                <a:lnTo>
                  <a:pt x="1590927" y="299843"/>
                </a:lnTo>
                <a:lnTo>
                  <a:pt x="1611106" y="286289"/>
                </a:lnTo>
                <a:lnTo>
                  <a:pt x="1624689" y="266116"/>
                </a:lnTo>
                <a:lnTo>
                  <a:pt x="1629664" y="241300"/>
                </a:lnTo>
                <a:lnTo>
                  <a:pt x="1629664" y="63500"/>
                </a:lnTo>
                <a:lnTo>
                  <a:pt x="1624689" y="38844"/>
                </a:lnTo>
                <a:lnTo>
                  <a:pt x="1611106" y="18653"/>
                </a:lnTo>
                <a:lnTo>
                  <a:pt x="1590927" y="5010"/>
                </a:lnTo>
                <a:lnTo>
                  <a:pt x="15661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00514" y="6442418"/>
            <a:ext cx="1630045" cy="419100"/>
          </a:xfrm>
          <a:custGeom>
            <a:avLst/>
            <a:gdLst/>
            <a:ahLst/>
            <a:cxnLst/>
            <a:rect l="l" t="t" r="r" b="b"/>
            <a:pathLst>
              <a:path w="1630045" h="419100">
                <a:moveTo>
                  <a:pt x="814832" y="419100"/>
                </a:moveTo>
                <a:lnTo>
                  <a:pt x="700532" y="304800"/>
                </a:lnTo>
                <a:lnTo>
                  <a:pt x="63500" y="304800"/>
                </a:lnTo>
                <a:lnTo>
                  <a:pt x="38736" y="299843"/>
                </a:lnTo>
                <a:lnTo>
                  <a:pt x="18557" y="286289"/>
                </a:lnTo>
                <a:lnTo>
                  <a:pt x="4974" y="266116"/>
                </a:lnTo>
                <a:lnTo>
                  <a:pt x="0" y="241300"/>
                </a:lnTo>
                <a:lnTo>
                  <a:pt x="0" y="63500"/>
                </a:lnTo>
                <a:lnTo>
                  <a:pt x="4974" y="38844"/>
                </a:lnTo>
                <a:lnTo>
                  <a:pt x="18557" y="18653"/>
                </a:lnTo>
                <a:lnTo>
                  <a:pt x="38736" y="5010"/>
                </a:lnTo>
                <a:lnTo>
                  <a:pt x="63500" y="0"/>
                </a:lnTo>
                <a:lnTo>
                  <a:pt x="1566164" y="0"/>
                </a:lnTo>
                <a:lnTo>
                  <a:pt x="1590927" y="5010"/>
                </a:lnTo>
                <a:lnTo>
                  <a:pt x="1611106" y="18653"/>
                </a:lnTo>
                <a:lnTo>
                  <a:pt x="1624689" y="38844"/>
                </a:lnTo>
                <a:lnTo>
                  <a:pt x="1629664" y="63500"/>
                </a:lnTo>
                <a:lnTo>
                  <a:pt x="1629664" y="241300"/>
                </a:lnTo>
                <a:lnTo>
                  <a:pt x="1624689" y="266116"/>
                </a:lnTo>
                <a:lnTo>
                  <a:pt x="1611106" y="286289"/>
                </a:lnTo>
                <a:lnTo>
                  <a:pt x="1590927" y="299843"/>
                </a:lnTo>
                <a:lnTo>
                  <a:pt x="1566164" y="304800"/>
                </a:lnTo>
                <a:lnTo>
                  <a:pt x="929132" y="304800"/>
                </a:lnTo>
                <a:lnTo>
                  <a:pt x="814832" y="419100"/>
                </a:lnTo>
                <a:close/>
              </a:path>
            </a:pathLst>
          </a:custGeom>
          <a:ln w="12700">
            <a:solidFill>
              <a:srgbClr val="7777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214903" y="6521501"/>
            <a:ext cx="180060" cy="1477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468649" y="6499593"/>
            <a:ext cx="117348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spc="30" dirty="0">
                <a:latin typeface="Trebuchet MS"/>
                <a:cs typeface="Trebuchet MS"/>
              </a:rPr>
              <a:t>Wilmington</a:t>
            </a:r>
            <a:r>
              <a:rPr sz="1000" spc="-40" dirty="0">
                <a:latin typeface="Trebuchet MS"/>
                <a:cs typeface="Trebuchet MS"/>
              </a:rPr>
              <a:t> </a:t>
            </a:r>
            <a:r>
              <a:rPr sz="1000" spc="30" dirty="0">
                <a:latin typeface="Trebuchet MS"/>
                <a:cs typeface="Trebuchet MS"/>
              </a:rPr>
              <a:t>Station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104900" y="5892800"/>
            <a:ext cx="927735" cy="241300"/>
          </a:xfrm>
          <a:custGeom>
            <a:avLst/>
            <a:gdLst/>
            <a:ahLst/>
            <a:cxnLst/>
            <a:rect l="l" t="t" r="r" b="b"/>
            <a:pathLst>
              <a:path w="927735" h="241300">
                <a:moveTo>
                  <a:pt x="0" y="241300"/>
                </a:moveTo>
                <a:lnTo>
                  <a:pt x="927608" y="241300"/>
                </a:lnTo>
                <a:lnTo>
                  <a:pt x="927608" y="0"/>
                </a:lnTo>
                <a:lnTo>
                  <a:pt x="0" y="0"/>
                </a:lnTo>
                <a:lnTo>
                  <a:pt x="0" y="241300"/>
                </a:lnTo>
                <a:close/>
              </a:path>
            </a:pathLst>
          </a:custGeom>
          <a:solidFill>
            <a:srgbClr val="797979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111250" y="5899150"/>
            <a:ext cx="92138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550">
              <a:lnSpc>
                <a:spcPct val="100000"/>
              </a:lnSpc>
              <a:spcBef>
                <a:spcPts val="100"/>
              </a:spcBef>
            </a:pPr>
            <a:r>
              <a:rPr sz="1000" b="1" spc="50" dirty="0">
                <a:solidFill>
                  <a:srgbClr val="FFFFFF"/>
                </a:solidFill>
                <a:latin typeface="Trebuchet MS"/>
                <a:cs typeface="Trebuchet MS"/>
              </a:rPr>
              <a:t>Destination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104900" y="5892800"/>
            <a:ext cx="5562600" cy="2616200"/>
          </a:xfrm>
          <a:custGeom>
            <a:avLst/>
            <a:gdLst/>
            <a:ahLst/>
            <a:cxnLst/>
            <a:rect l="l" t="t" r="r" b="b"/>
            <a:pathLst>
              <a:path w="5562600" h="2616200">
                <a:moveTo>
                  <a:pt x="0" y="2616200"/>
                </a:moveTo>
                <a:lnTo>
                  <a:pt x="5562600" y="2616200"/>
                </a:lnTo>
                <a:lnTo>
                  <a:pt x="5562600" y="0"/>
                </a:lnTo>
                <a:lnTo>
                  <a:pt x="0" y="0"/>
                </a:lnTo>
                <a:lnTo>
                  <a:pt x="0" y="2616200"/>
                </a:lnTo>
                <a:close/>
              </a:path>
            </a:pathLst>
          </a:custGeom>
          <a:ln w="1270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989793" y="4608868"/>
            <a:ext cx="864869" cy="1010919"/>
          </a:xfrm>
          <a:custGeom>
            <a:avLst/>
            <a:gdLst/>
            <a:ahLst/>
            <a:cxnLst/>
            <a:rect l="l" t="t" r="r" b="b"/>
            <a:pathLst>
              <a:path w="864870" h="1010920">
                <a:moveTo>
                  <a:pt x="0" y="1010818"/>
                </a:moveTo>
                <a:lnTo>
                  <a:pt x="864527" y="1010818"/>
                </a:lnTo>
                <a:lnTo>
                  <a:pt x="864527" y="0"/>
                </a:lnTo>
                <a:lnTo>
                  <a:pt x="0" y="0"/>
                </a:lnTo>
                <a:lnTo>
                  <a:pt x="0" y="10108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103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76065" y="9602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103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60500" y="1358900"/>
            <a:ext cx="14897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0" dirty="0">
                <a:latin typeface="Trebuchet MS"/>
                <a:cs typeface="Trebuchet MS"/>
              </a:rPr>
              <a:t>Wilmington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spc="50" dirty="0">
                <a:latin typeface="Trebuchet MS"/>
                <a:cs typeface="Trebuchet MS"/>
              </a:rPr>
              <a:t>Station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95189" y="1358900"/>
            <a:ext cx="15214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10" dirty="0">
                <a:solidFill>
                  <a:srgbClr val="818181"/>
                </a:solidFill>
                <a:latin typeface="Trebuchet MS"/>
                <a:cs typeface="Trebuchet MS"/>
              </a:rPr>
              <a:t>92 </a:t>
            </a:r>
            <a:r>
              <a:rPr sz="1200" dirty="0">
                <a:solidFill>
                  <a:srgbClr val="818181"/>
                </a:solidFill>
                <a:latin typeface="Trebuchet MS"/>
                <a:cs typeface="Trebuchet MS"/>
              </a:rPr>
              <a:t>miles, </a:t>
            </a:r>
            <a:r>
              <a:rPr sz="1200" spc="-70" dirty="0">
                <a:solidFill>
                  <a:srgbClr val="818181"/>
                </a:solidFill>
                <a:latin typeface="Trebuchet MS"/>
                <a:cs typeface="Trebuchet MS"/>
              </a:rPr>
              <a:t>1 </a:t>
            </a:r>
            <a:r>
              <a:rPr sz="1200" spc="20" dirty="0">
                <a:solidFill>
                  <a:srgbClr val="818181"/>
                </a:solidFill>
                <a:latin typeface="Trebuchet MS"/>
                <a:cs typeface="Trebuchet MS"/>
              </a:rPr>
              <a:t>hr </a:t>
            </a:r>
            <a:r>
              <a:rPr sz="1200" spc="125" dirty="0">
                <a:solidFill>
                  <a:srgbClr val="818181"/>
                </a:solidFill>
                <a:latin typeface="Trebuchet MS"/>
                <a:cs typeface="Trebuchet MS"/>
              </a:rPr>
              <a:t>36</a:t>
            </a:r>
            <a:r>
              <a:rPr sz="1200" spc="-245" dirty="0">
                <a:solidFill>
                  <a:srgbClr val="818181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818181"/>
                </a:solidFill>
                <a:latin typeface="Trebuchet MS"/>
                <a:cs typeface="Trebuchet MS"/>
              </a:rPr>
              <a:t>min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900" y="1333500"/>
            <a:ext cx="266700" cy="26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57300" y="26479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14500" y="1911350"/>
            <a:ext cx="406400" cy="49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57300" y="33464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51000" y="2730500"/>
            <a:ext cx="533400" cy="546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82700" y="2832861"/>
            <a:ext cx="311784" cy="348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57300" y="40449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51000" y="3429000"/>
            <a:ext cx="533400" cy="546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06500" y="3531361"/>
            <a:ext cx="453263" cy="3484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57300" y="47434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51000" y="4127500"/>
            <a:ext cx="533400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31900" y="4229861"/>
            <a:ext cx="417575" cy="3484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57300" y="54419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51000" y="4826000"/>
            <a:ext cx="533400" cy="546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06500" y="4928361"/>
            <a:ext cx="466344" cy="3484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57300" y="61404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51000" y="5524500"/>
            <a:ext cx="533400" cy="5461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06500" y="5626861"/>
            <a:ext cx="447294" cy="34848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57300" y="69405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51000" y="6273800"/>
            <a:ext cx="533400" cy="5461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82700" y="6376161"/>
            <a:ext cx="311784" cy="34848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57300" y="76390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651000" y="7023100"/>
            <a:ext cx="533400" cy="5461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82700" y="7125461"/>
            <a:ext cx="311784" cy="34848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651000" y="7721600"/>
            <a:ext cx="533400" cy="5461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311400" y="6258771"/>
            <a:ext cx="4369435" cy="247142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1300" b="1" spc="10" dirty="0">
                <a:solidFill>
                  <a:srgbClr val="929292"/>
                </a:solidFill>
                <a:latin typeface="Trebuchet MS"/>
                <a:cs typeface="Trebuchet MS"/>
              </a:rPr>
              <a:t>19</a:t>
            </a:r>
            <a:r>
              <a:rPr sz="1300" b="1" spc="-80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45" dirty="0">
                <a:solidFill>
                  <a:srgbClr val="929292"/>
                </a:solidFill>
                <a:latin typeface="Trebuchet MS"/>
                <a:cs typeface="Trebuchet MS"/>
              </a:rPr>
              <a:t>miles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200" spc="40" dirty="0">
                <a:latin typeface="Trebuchet MS"/>
                <a:cs typeface="Trebuchet MS"/>
              </a:rPr>
              <a:t>Keep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left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on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65" dirty="0">
                <a:latin typeface="Trebuchet MS"/>
                <a:cs typeface="Trebuchet MS"/>
              </a:rPr>
              <a:t>DE-1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120" dirty="0">
                <a:latin typeface="Trebuchet MS"/>
                <a:cs typeface="Trebuchet MS"/>
              </a:rPr>
              <a:t>N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toward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Express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Lanes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sz="1300" b="1" spc="100" dirty="0">
                <a:solidFill>
                  <a:srgbClr val="929292"/>
                </a:solidFill>
                <a:latin typeface="Trebuchet MS"/>
                <a:cs typeface="Trebuchet MS"/>
              </a:rPr>
              <a:t>28</a:t>
            </a:r>
            <a:r>
              <a:rPr sz="1300" b="1" spc="-80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45" dirty="0">
                <a:solidFill>
                  <a:srgbClr val="929292"/>
                </a:solidFill>
                <a:latin typeface="Trebuchet MS"/>
                <a:cs typeface="Trebuchet MS"/>
              </a:rPr>
              <a:t>miles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200" spc="40" dirty="0">
                <a:latin typeface="Trebuchet MS"/>
                <a:cs typeface="Trebuchet MS"/>
              </a:rPr>
              <a:t>Keep </a:t>
            </a:r>
            <a:r>
              <a:rPr sz="1200" spc="-20" dirty="0">
                <a:latin typeface="Trebuchet MS"/>
                <a:cs typeface="Trebuchet MS"/>
              </a:rPr>
              <a:t>left </a:t>
            </a:r>
            <a:r>
              <a:rPr sz="1200" spc="50" dirty="0">
                <a:latin typeface="Trebuchet MS"/>
                <a:cs typeface="Trebuchet MS"/>
              </a:rPr>
              <a:t>on </a:t>
            </a:r>
            <a:r>
              <a:rPr sz="1200" spc="65" dirty="0">
                <a:latin typeface="Trebuchet MS"/>
                <a:cs typeface="Trebuchet MS"/>
              </a:rPr>
              <a:t>DE-1</a:t>
            </a:r>
            <a:r>
              <a:rPr sz="1200" spc="-175" dirty="0">
                <a:latin typeface="Trebuchet MS"/>
                <a:cs typeface="Trebuchet MS"/>
              </a:rPr>
              <a:t> </a:t>
            </a:r>
            <a:r>
              <a:rPr sz="1200" spc="120" dirty="0"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300" b="1" spc="25" dirty="0">
                <a:solidFill>
                  <a:srgbClr val="929292"/>
                </a:solidFill>
                <a:latin typeface="Trebuchet MS"/>
                <a:cs typeface="Trebuchet MS"/>
              </a:rPr>
              <a:t>4.7</a:t>
            </a:r>
            <a:r>
              <a:rPr sz="1300" b="1" spc="-80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45" dirty="0">
                <a:solidFill>
                  <a:srgbClr val="929292"/>
                </a:solidFill>
                <a:latin typeface="Trebuchet MS"/>
                <a:cs typeface="Trebuchet MS"/>
              </a:rPr>
              <a:t>miles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200" spc="35" dirty="0">
                <a:latin typeface="Trebuchet MS"/>
                <a:cs typeface="Trebuchet MS"/>
              </a:rPr>
              <a:t>Continue </a:t>
            </a:r>
            <a:r>
              <a:rPr sz="1200" spc="30" dirty="0">
                <a:latin typeface="Trebuchet MS"/>
                <a:cs typeface="Trebuchet MS"/>
              </a:rPr>
              <a:t>onto </a:t>
            </a:r>
            <a:r>
              <a:rPr sz="1200" spc="90" dirty="0">
                <a:latin typeface="Trebuchet MS"/>
                <a:cs typeface="Trebuchet MS"/>
              </a:rPr>
              <a:t>US-13</a:t>
            </a:r>
            <a:r>
              <a:rPr sz="1200" spc="-145" dirty="0">
                <a:latin typeface="Trebuchet MS"/>
                <a:cs typeface="Trebuchet MS"/>
              </a:rPr>
              <a:t> </a:t>
            </a:r>
            <a:r>
              <a:rPr sz="1200" spc="120" dirty="0"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1100"/>
              </a:spcBef>
            </a:pPr>
            <a:r>
              <a:rPr sz="1200" b="1" spc="65" dirty="0">
                <a:solidFill>
                  <a:srgbClr val="818181"/>
                </a:solidFill>
                <a:latin typeface="Trebuchet MS"/>
                <a:cs typeface="Trebuchet MS"/>
              </a:rPr>
              <a:t>2 </a:t>
            </a:r>
            <a:r>
              <a:rPr sz="1200" b="1" spc="55" dirty="0">
                <a:solidFill>
                  <a:srgbClr val="818181"/>
                </a:solidFill>
                <a:latin typeface="Trebuchet MS"/>
                <a:cs typeface="Trebuchet MS"/>
              </a:rPr>
              <a:t>of</a:t>
            </a:r>
            <a:r>
              <a:rPr sz="1200" b="1" spc="-270" dirty="0">
                <a:solidFill>
                  <a:srgbClr val="818181"/>
                </a:solidFill>
                <a:latin typeface="Trebuchet MS"/>
                <a:cs typeface="Trebuchet MS"/>
              </a:rPr>
              <a:t> </a:t>
            </a:r>
            <a:r>
              <a:rPr sz="1200" b="1" spc="120" dirty="0">
                <a:solidFill>
                  <a:srgbClr val="818181"/>
                </a:solidFill>
                <a:latin typeface="Trebuchet MS"/>
                <a:cs typeface="Trebuchet MS"/>
              </a:rPr>
              <a:t>4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282700" y="7823961"/>
            <a:ext cx="311784" cy="34848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11400" y="1835137"/>
            <a:ext cx="417195" cy="227965"/>
          </a:xfrm>
          <a:custGeom>
            <a:avLst/>
            <a:gdLst/>
            <a:ahLst/>
            <a:cxnLst/>
            <a:rect l="l" t="t" r="r" b="b"/>
            <a:pathLst>
              <a:path w="417194" h="227964">
                <a:moveTo>
                  <a:pt x="0" y="227342"/>
                </a:moveTo>
                <a:lnTo>
                  <a:pt x="416814" y="227342"/>
                </a:lnTo>
                <a:lnTo>
                  <a:pt x="416814" y="0"/>
                </a:lnTo>
                <a:lnTo>
                  <a:pt x="0" y="0"/>
                </a:lnTo>
                <a:lnTo>
                  <a:pt x="0" y="2273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311400" y="2077415"/>
            <a:ext cx="3851275" cy="210185"/>
          </a:xfrm>
          <a:custGeom>
            <a:avLst/>
            <a:gdLst/>
            <a:ahLst/>
            <a:cxnLst/>
            <a:rect l="l" t="t" r="r" b="b"/>
            <a:pathLst>
              <a:path w="3851275" h="210185">
                <a:moveTo>
                  <a:pt x="0" y="209854"/>
                </a:moveTo>
                <a:lnTo>
                  <a:pt x="3851122" y="209854"/>
                </a:lnTo>
                <a:lnTo>
                  <a:pt x="3851122" y="0"/>
                </a:lnTo>
                <a:lnTo>
                  <a:pt x="0" y="0"/>
                </a:lnTo>
                <a:lnTo>
                  <a:pt x="0" y="2098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311400" y="2267915"/>
            <a:ext cx="2301875" cy="210185"/>
          </a:xfrm>
          <a:custGeom>
            <a:avLst/>
            <a:gdLst/>
            <a:ahLst/>
            <a:cxnLst/>
            <a:rect l="l" t="t" r="r" b="b"/>
            <a:pathLst>
              <a:path w="2301875" h="210185">
                <a:moveTo>
                  <a:pt x="0" y="209854"/>
                </a:moveTo>
                <a:lnTo>
                  <a:pt x="2301849" y="209854"/>
                </a:lnTo>
                <a:lnTo>
                  <a:pt x="2301849" y="0"/>
                </a:lnTo>
                <a:lnTo>
                  <a:pt x="0" y="0"/>
                </a:lnTo>
                <a:lnTo>
                  <a:pt x="0" y="2098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311400" y="2774937"/>
            <a:ext cx="699770" cy="227965"/>
          </a:xfrm>
          <a:custGeom>
            <a:avLst/>
            <a:gdLst/>
            <a:ahLst/>
            <a:cxnLst/>
            <a:rect l="l" t="t" r="r" b="b"/>
            <a:pathLst>
              <a:path w="699769" h="227964">
                <a:moveTo>
                  <a:pt x="0" y="227342"/>
                </a:moveTo>
                <a:lnTo>
                  <a:pt x="699338" y="227342"/>
                </a:lnTo>
                <a:lnTo>
                  <a:pt x="699338" y="0"/>
                </a:lnTo>
                <a:lnTo>
                  <a:pt x="0" y="0"/>
                </a:lnTo>
                <a:lnTo>
                  <a:pt x="0" y="2273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311400" y="3017215"/>
            <a:ext cx="2208530" cy="210185"/>
          </a:xfrm>
          <a:custGeom>
            <a:avLst/>
            <a:gdLst/>
            <a:ahLst/>
            <a:cxnLst/>
            <a:rect l="l" t="t" r="r" b="b"/>
            <a:pathLst>
              <a:path w="2208529" h="210185">
                <a:moveTo>
                  <a:pt x="0" y="209854"/>
                </a:moveTo>
                <a:lnTo>
                  <a:pt x="2208428" y="209854"/>
                </a:lnTo>
                <a:lnTo>
                  <a:pt x="2208428" y="0"/>
                </a:lnTo>
                <a:lnTo>
                  <a:pt x="0" y="0"/>
                </a:lnTo>
                <a:lnTo>
                  <a:pt x="0" y="2098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11400" y="3473462"/>
            <a:ext cx="737870" cy="227965"/>
          </a:xfrm>
          <a:custGeom>
            <a:avLst/>
            <a:gdLst/>
            <a:ahLst/>
            <a:cxnLst/>
            <a:rect l="l" t="t" r="r" b="b"/>
            <a:pathLst>
              <a:path w="737869" h="227964">
                <a:moveTo>
                  <a:pt x="0" y="227342"/>
                </a:moveTo>
                <a:lnTo>
                  <a:pt x="737374" y="227342"/>
                </a:lnTo>
                <a:lnTo>
                  <a:pt x="737374" y="0"/>
                </a:lnTo>
                <a:lnTo>
                  <a:pt x="0" y="0"/>
                </a:lnTo>
                <a:lnTo>
                  <a:pt x="0" y="2273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11400" y="3715740"/>
            <a:ext cx="1908175" cy="210185"/>
          </a:xfrm>
          <a:custGeom>
            <a:avLst/>
            <a:gdLst/>
            <a:ahLst/>
            <a:cxnLst/>
            <a:rect l="l" t="t" r="r" b="b"/>
            <a:pathLst>
              <a:path w="1908175" h="210185">
                <a:moveTo>
                  <a:pt x="0" y="209854"/>
                </a:moveTo>
                <a:lnTo>
                  <a:pt x="1908136" y="209854"/>
                </a:lnTo>
                <a:lnTo>
                  <a:pt x="1908136" y="0"/>
                </a:lnTo>
                <a:lnTo>
                  <a:pt x="0" y="0"/>
                </a:lnTo>
                <a:lnTo>
                  <a:pt x="0" y="2098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311400" y="4171962"/>
            <a:ext cx="722630" cy="227965"/>
          </a:xfrm>
          <a:custGeom>
            <a:avLst/>
            <a:gdLst/>
            <a:ahLst/>
            <a:cxnLst/>
            <a:rect l="l" t="t" r="r" b="b"/>
            <a:pathLst>
              <a:path w="722630" h="227964">
                <a:moveTo>
                  <a:pt x="0" y="227342"/>
                </a:moveTo>
                <a:lnTo>
                  <a:pt x="722147" y="227342"/>
                </a:lnTo>
                <a:lnTo>
                  <a:pt x="722147" y="0"/>
                </a:lnTo>
                <a:lnTo>
                  <a:pt x="0" y="0"/>
                </a:lnTo>
                <a:lnTo>
                  <a:pt x="0" y="2273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311400" y="4414240"/>
            <a:ext cx="1952625" cy="210185"/>
          </a:xfrm>
          <a:custGeom>
            <a:avLst/>
            <a:gdLst/>
            <a:ahLst/>
            <a:cxnLst/>
            <a:rect l="l" t="t" r="r" b="b"/>
            <a:pathLst>
              <a:path w="1952625" h="210185">
                <a:moveTo>
                  <a:pt x="0" y="209854"/>
                </a:moveTo>
                <a:lnTo>
                  <a:pt x="1952205" y="209854"/>
                </a:lnTo>
                <a:lnTo>
                  <a:pt x="1952205" y="0"/>
                </a:lnTo>
                <a:lnTo>
                  <a:pt x="0" y="0"/>
                </a:lnTo>
                <a:lnTo>
                  <a:pt x="0" y="2098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311400" y="4870462"/>
            <a:ext cx="690880" cy="227965"/>
          </a:xfrm>
          <a:custGeom>
            <a:avLst/>
            <a:gdLst/>
            <a:ahLst/>
            <a:cxnLst/>
            <a:rect l="l" t="t" r="r" b="b"/>
            <a:pathLst>
              <a:path w="690880" h="227964">
                <a:moveTo>
                  <a:pt x="0" y="227342"/>
                </a:moveTo>
                <a:lnTo>
                  <a:pt x="690613" y="227342"/>
                </a:lnTo>
                <a:lnTo>
                  <a:pt x="690613" y="0"/>
                </a:lnTo>
                <a:lnTo>
                  <a:pt x="0" y="0"/>
                </a:lnTo>
                <a:lnTo>
                  <a:pt x="0" y="2273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311400" y="5112740"/>
            <a:ext cx="1952625" cy="210185"/>
          </a:xfrm>
          <a:custGeom>
            <a:avLst/>
            <a:gdLst/>
            <a:ahLst/>
            <a:cxnLst/>
            <a:rect l="l" t="t" r="r" b="b"/>
            <a:pathLst>
              <a:path w="1952625" h="210185">
                <a:moveTo>
                  <a:pt x="0" y="209854"/>
                </a:moveTo>
                <a:lnTo>
                  <a:pt x="1952205" y="209854"/>
                </a:lnTo>
                <a:lnTo>
                  <a:pt x="1952205" y="0"/>
                </a:lnTo>
                <a:lnTo>
                  <a:pt x="0" y="0"/>
                </a:lnTo>
                <a:lnTo>
                  <a:pt x="0" y="2098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311400" y="5568962"/>
            <a:ext cx="697230" cy="227965"/>
          </a:xfrm>
          <a:custGeom>
            <a:avLst/>
            <a:gdLst/>
            <a:ahLst/>
            <a:cxnLst/>
            <a:rect l="l" t="t" r="r" b="b"/>
            <a:pathLst>
              <a:path w="697230" h="227964">
                <a:moveTo>
                  <a:pt x="0" y="227342"/>
                </a:moveTo>
                <a:lnTo>
                  <a:pt x="696874" y="227342"/>
                </a:lnTo>
                <a:lnTo>
                  <a:pt x="696874" y="0"/>
                </a:lnTo>
                <a:lnTo>
                  <a:pt x="0" y="0"/>
                </a:lnTo>
                <a:lnTo>
                  <a:pt x="0" y="2273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311400" y="5811240"/>
            <a:ext cx="1553210" cy="210185"/>
          </a:xfrm>
          <a:custGeom>
            <a:avLst/>
            <a:gdLst/>
            <a:ahLst/>
            <a:cxnLst/>
            <a:rect l="l" t="t" r="r" b="b"/>
            <a:pathLst>
              <a:path w="1553210" h="210185">
                <a:moveTo>
                  <a:pt x="0" y="209854"/>
                </a:moveTo>
                <a:lnTo>
                  <a:pt x="1553121" y="209854"/>
                </a:lnTo>
                <a:lnTo>
                  <a:pt x="1553121" y="0"/>
                </a:lnTo>
                <a:lnTo>
                  <a:pt x="0" y="0"/>
                </a:lnTo>
                <a:lnTo>
                  <a:pt x="0" y="2098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104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776065" y="9602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104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9572" y="269253"/>
            <a:ext cx="849630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-10" dirty="0">
                <a:latin typeface="Arial"/>
                <a:cs typeface="Arial"/>
              </a:rPr>
              <a:t>9/17/2019 </a:t>
            </a:r>
            <a:r>
              <a:rPr sz="750" spc="80" dirty="0">
                <a:latin typeface="Arial"/>
                <a:cs typeface="Arial"/>
              </a:rPr>
              <a:t>/</a:t>
            </a:r>
            <a:r>
              <a:rPr sz="750" spc="-140" dirty="0">
                <a:latin typeface="Arial"/>
                <a:cs typeface="Arial"/>
              </a:rPr>
              <a:t> </a:t>
            </a:r>
            <a:r>
              <a:rPr sz="750" spc="-30" dirty="0">
                <a:latin typeface="Arial"/>
                <a:cs typeface="Arial"/>
              </a:rPr>
              <a:t>8:34 AM</a:t>
            </a:r>
            <a:endParaRPr sz="7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09005" y="247281"/>
            <a:ext cx="1384300" cy="275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685" marR="5080" indent="-515620">
              <a:lnSpc>
                <a:spcPct val="109300"/>
              </a:lnSpc>
              <a:spcBef>
                <a:spcPts val="100"/>
              </a:spcBef>
            </a:pPr>
            <a:r>
              <a:rPr sz="750" spc="-25" dirty="0">
                <a:latin typeface="Arial"/>
                <a:cs typeface="Arial"/>
              </a:rPr>
              <a:t>Baltimore </a:t>
            </a:r>
            <a:r>
              <a:rPr sz="750" spc="-45" dirty="0">
                <a:latin typeface="Arial"/>
                <a:cs typeface="Arial"/>
              </a:rPr>
              <a:t>Consent Decree </a:t>
            </a:r>
            <a:r>
              <a:rPr sz="750" dirty="0">
                <a:latin typeface="Arial"/>
                <a:cs typeface="Arial"/>
              </a:rPr>
              <a:t>Monitor  </a:t>
            </a:r>
            <a:r>
              <a:rPr sz="750" spc="-75" dirty="0">
                <a:latin typeface="Arial"/>
                <a:cs typeface="Arial"/>
              </a:rPr>
              <a:t>INVOICE</a:t>
            </a:r>
            <a:endParaRPr sz="7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43751" y="6392926"/>
            <a:ext cx="1073150" cy="132715"/>
          </a:xfrm>
          <a:custGeom>
            <a:avLst/>
            <a:gdLst/>
            <a:ahLst/>
            <a:cxnLst/>
            <a:rect l="l" t="t" r="r" b="b"/>
            <a:pathLst>
              <a:path w="1073150" h="132715">
                <a:moveTo>
                  <a:pt x="0" y="132587"/>
                </a:moveTo>
                <a:lnTo>
                  <a:pt x="1073150" y="132587"/>
                </a:lnTo>
                <a:lnTo>
                  <a:pt x="1073150" y="0"/>
                </a:lnTo>
                <a:lnTo>
                  <a:pt x="0" y="0"/>
                </a:lnTo>
                <a:lnTo>
                  <a:pt x="0" y="132587"/>
                </a:lnTo>
                <a:close/>
              </a:path>
            </a:pathLst>
          </a:custGeom>
          <a:solidFill>
            <a:srgbClr val="D9ED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02021" y="982752"/>
            <a:ext cx="121920" cy="1079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500" spc="15" dirty="0">
                <a:latin typeface="Arial"/>
                <a:cs typeface="Arial"/>
              </a:rPr>
              <a:t>0.</a:t>
            </a:r>
            <a:r>
              <a:rPr sz="500" spc="20" dirty="0">
                <a:latin typeface="Arial"/>
                <a:cs typeface="Arial"/>
              </a:rPr>
              <a:t>7</a:t>
            </a:r>
            <a:endParaRPr sz="5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02021" y="1194563"/>
            <a:ext cx="121920" cy="1079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500" spc="15" dirty="0">
                <a:latin typeface="Arial"/>
                <a:cs typeface="Arial"/>
              </a:rPr>
              <a:t>3.</a:t>
            </a:r>
            <a:r>
              <a:rPr sz="500" spc="20" dirty="0">
                <a:latin typeface="Arial"/>
                <a:cs typeface="Arial"/>
              </a:rPr>
              <a:t>6</a:t>
            </a:r>
            <a:endParaRPr sz="500">
              <a:latin typeface="Arial"/>
              <a:cs typeface="Arial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513724" y="866287"/>
          <a:ext cx="655955" cy="896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9715"/>
                <a:gridCol w="301625"/>
                <a:gridCol w="94615"/>
              </a:tblGrid>
              <a:tr h="154305">
                <a:tc>
                  <a:txBody>
                    <a:bodyPr/>
                    <a:lstStyle/>
                    <a:p>
                      <a:pPr marR="43815" algn="r">
                        <a:lnSpc>
                          <a:spcPts val="590"/>
                        </a:lnSpc>
                      </a:pPr>
                      <a:r>
                        <a:rPr sz="500" spc="15" dirty="0">
                          <a:latin typeface="Arial"/>
                          <a:cs typeface="Arial"/>
                        </a:rPr>
                        <a:t>6.1</a:t>
                      </a:r>
                      <a:r>
                        <a:rPr sz="5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$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590"/>
                        </a:lnSpc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475.00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ts val="590"/>
                        </a:lnSpc>
                      </a:pPr>
                      <a:r>
                        <a:rPr sz="500" dirty="0">
                          <a:latin typeface="Arial"/>
                          <a:cs typeface="Arial"/>
                        </a:rPr>
                        <a:t>$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222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R="43815" algn="r">
                        <a:lnSpc>
                          <a:spcPct val="100000"/>
                        </a:lnSpc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5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$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L="12065" algn="ctr">
                        <a:lnSpc>
                          <a:spcPct val="100000"/>
                        </a:lnSpc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475.00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R="8890" algn="r">
                        <a:lnSpc>
                          <a:spcPct val="100000"/>
                        </a:lnSpc>
                      </a:pPr>
                      <a:r>
                        <a:rPr sz="500" dirty="0">
                          <a:latin typeface="Arial"/>
                          <a:cs typeface="Arial"/>
                        </a:rPr>
                        <a:t>$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/>
                </a:tc>
              </a:tr>
              <a:tr h="225425">
                <a:tc>
                  <a:txBody>
                    <a:bodyPr/>
                    <a:lstStyle/>
                    <a:p>
                      <a:pPr marR="43815" algn="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$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6604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475.00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6604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$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66040" marB="0"/>
                </a:tc>
              </a:tr>
              <a:tr h="187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R="4381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$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L="1206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475.00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R="889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$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6350" marB="0"/>
                </a:tc>
              </a:tr>
              <a:tr h="106680">
                <a:tc>
                  <a:txBody>
                    <a:bodyPr/>
                    <a:lstStyle/>
                    <a:p>
                      <a:pPr marR="43815" algn="r">
                        <a:lnSpc>
                          <a:spcPts val="515"/>
                        </a:lnSpc>
                        <a:spcBef>
                          <a:spcPts val="225"/>
                        </a:spcBef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7</a:t>
                      </a:r>
                      <a:r>
                        <a:rPr sz="5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$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28575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515"/>
                        </a:lnSpc>
                        <a:spcBef>
                          <a:spcPts val="225"/>
                        </a:spcBef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475.00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28575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ts val="515"/>
                        </a:lnSpc>
                        <a:spcBef>
                          <a:spcPts val="225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$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28575" marB="0"/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11702021" y="1961160"/>
            <a:ext cx="121920" cy="1079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500" spc="15" dirty="0">
                <a:latin typeface="Arial"/>
                <a:cs typeface="Arial"/>
              </a:rPr>
              <a:t>5.</a:t>
            </a:r>
            <a:r>
              <a:rPr sz="500" spc="20" dirty="0">
                <a:latin typeface="Arial"/>
                <a:cs typeface="Arial"/>
              </a:rPr>
              <a:t>3</a:t>
            </a:r>
            <a:endParaRPr sz="5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18275" y="2058671"/>
            <a:ext cx="216535" cy="1079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500" spc="15" dirty="0">
                <a:latin typeface="Arial"/>
                <a:cs typeface="Arial"/>
              </a:rPr>
              <a:t>7.2</a:t>
            </a:r>
            <a:r>
              <a:rPr sz="500" spc="75" dirty="0">
                <a:latin typeface="Arial"/>
                <a:cs typeface="Arial"/>
              </a:rPr>
              <a:t> </a:t>
            </a:r>
            <a:r>
              <a:rPr sz="500" spc="20" dirty="0">
                <a:latin typeface="Arial"/>
                <a:cs typeface="Arial"/>
              </a:rPr>
              <a:t>$</a:t>
            </a:r>
            <a:endParaRPr sz="5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12648" y="2058671"/>
            <a:ext cx="353695" cy="1079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500" spc="20" dirty="0">
                <a:latin typeface="Arial"/>
                <a:cs typeface="Arial"/>
              </a:rPr>
              <a:t>475.00</a:t>
            </a:r>
            <a:r>
              <a:rPr sz="500" spc="80" dirty="0">
                <a:latin typeface="Arial"/>
                <a:cs typeface="Arial"/>
              </a:rPr>
              <a:t> </a:t>
            </a:r>
            <a:r>
              <a:rPr sz="500" spc="20" dirty="0">
                <a:latin typeface="Arial"/>
                <a:cs typeface="Arial"/>
              </a:rPr>
              <a:t>$</a:t>
            </a:r>
            <a:endParaRPr sz="5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702021" y="2406536"/>
            <a:ext cx="121920" cy="1079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500" spc="15" dirty="0">
                <a:latin typeface="Arial"/>
                <a:cs typeface="Arial"/>
              </a:rPr>
              <a:t>3.</a:t>
            </a:r>
            <a:r>
              <a:rPr sz="500" spc="20" dirty="0">
                <a:latin typeface="Arial"/>
                <a:cs typeface="Arial"/>
              </a:rPr>
              <a:t>3</a:t>
            </a:r>
            <a:endParaRPr sz="5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702021" y="2639696"/>
            <a:ext cx="121920" cy="1079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500" spc="15" dirty="0">
                <a:latin typeface="Arial"/>
                <a:cs typeface="Arial"/>
              </a:rPr>
              <a:t>1.</a:t>
            </a:r>
            <a:r>
              <a:rPr sz="500" spc="20" dirty="0">
                <a:latin typeface="Arial"/>
                <a:cs typeface="Arial"/>
              </a:rPr>
              <a:t>8</a:t>
            </a:r>
            <a:endParaRPr sz="5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702021" y="2921648"/>
            <a:ext cx="121920" cy="1079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500" spc="15" dirty="0">
                <a:latin typeface="Arial"/>
                <a:cs typeface="Arial"/>
              </a:rPr>
              <a:t>3.</a:t>
            </a:r>
            <a:r>
              <a:rPr sz="500" spc="20" dirty="0">
                <a:latin typeface="Arial"/>
                <a:cs typeface="Arial"/>
              </a:rPr>
              <a:t>5</a:t>
            </a:r>
            <a:endParaRPr sz="5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702021" y="3252344"/>
            <a:ext cx="121920" cy="1079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500" spc="15" dirty="0">
                <a:latin typeface="Arial"/>
                <a:cs typeface="Arial"/>
              </a:rPr>
              <a:t>3.</a:t>
            </a:r>
            <a:r>
              <a:rPr sz="500" spc="20" dirty="0">
                <a:latin typeface="Arial"/>
                <a:cs typeface="Arial"/>
              </a:rPr>
              <a:t>3</a:t>
            </a:r>
            <a:endParaRPr sz="5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702021" y="4098418"/>
            <a:ext cx="121920" cy="1079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500" spc="15" dirty="0">
                <a:latin typeface="Arial"/>
                <a:cs typeface="Arial"/>
              </a:rPr>
              <a:t>0.</a:t>
            </a:r>
            <a:r>
              <a:rPr sz="500" spc="20" dirty="0">
                <a:latin typeface="Arial"/>
                <a:cs typeface="Arial"/>
              </a:rPr>
              <a:t>8</a:t>
            </a:r>
            <a:endParaRPr sz="5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702021" y="4416959"/>
            <a:ext cx="121920" cy="1079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500" spc="15" dirty="0">
                <a:latin typeface="Arial"/>
                <a:cs typeface="Arial"/>
              </a:rPr>
              <a:t>1.</a:t>
            </a:r>
            <a:r>
              <a:rPr sz="500" spc="20" dirty="0">
                <a:latin typeface="Arial"/>
                <a:cs typeface="Arial"/>
              </a:rPr>
              <a:t>6</a:t>
            </a:r>
            <a:endParaRPr sz="5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702021" y="4898530"/>
            <a:ext cx="121920" cy="1079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500" spc="15" dirty="0">
                <a:latin typeface="Arial"/>
                <a:cs typeface="Arial"/>
              </a:rPr>
              <a:t>0.</a:t>
            </a:r>
            <a:r>
              <a:rPr sz="500" spc="20" dirty="0">
                <a:latin typeface="Arial"/>
                <a:cs typeface="Arial"/>
              </a:rPr>
              <a:t>1</a:t>
            </a:r>
            <a:endParaRPr sz="500">
              <a:latin typeface="Arial"/>
              <a:cs typeface="Arial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6513724" y="2523281"/>
          <a:ext cx="1178560" cy="32207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9715"/>
                <a:gridCol w="301625"/>
                <a:gridCol w="617220"/>
              </a:tblGrid>
              <a:tr h="154305">
                <a:tc>
                  <a:txBody>
                    <a:bodyPr/>
                    <a:lstStyle/>
                    <a:p>
                      <a:pPr marL="17145">
                        <a:lnSpc>
                          <a:spcPts val="590"/>
                        </a:lnSpc>
                      </a:pPr>
                      <a:r>
                        <a:rPr sz="500" spc="15" dirty="0">
                          <a:latin typeface="Arial"/>
                          <a:cs typeface="Arial"/>
                        </a:rPr>
                        <a:t>5.5</a:t>
                      </a:r>
                      <a:r>
                        <a:rPr sz="500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$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590"/>
                        </a:lnSpc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475.00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9370">
                        <a:lnSpc>
                          <a:spcPts val="590"/>
                        </a:lnSpc>
                        <a:tabLst>
                          <a:tab pos="332105" algn="l"/>
                        </a:tabLst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2,612.50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2571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R="43815" algn="r">
                        <a:lnSpc>
                          <a:spcPct val="100000"/>
                        </a:lnSpc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5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$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L="12065" algn="ctr">
                        <a:lnSpc>
                          <a:spcPct val="100000"/>
                        </a:lnSpc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475.00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L="39370">
                        <a:lnSpc>
                          <a:spcPct val="100000"/>
                        </a:lnSpc>
                        <a:tabLst>
                          <a:tab pos="332105" algn="l"/>
                        </a:tabLst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2,850.00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/>
                </a:tc>
              </a:tr>
              <a:tr h="3060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R="4381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5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$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L="1206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475.00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L="39370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389890" algn="l"/>
                        </a:tabLst>
                      </a:pPr>
                      <a:r>
                        <a:rPr sz="500" dirty="0">
                          <a:latin typeface="Arial"/>
                          <a:cs typeface="Arial"/>
                        </a:rPr>
                        <a:t>$	950.00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715" marB="0"/>
                </a:tc>
              </a:tr>
              <a:tr h="240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17145">
                        <a:lnSpc>
                          <a:spcPct val="100000"/>
                        </a:lnSpc>
                      </a:pPr>
                      <a:r>
                        <a:rPr sz="500" spc="15" dirty="0">
                          <a:latin typeface="Arial"/>
                          <a:cs typeface="Arial"/>
                        </a:rPr>
                        <a:t>0.1</a:t>
                      </a:r>
                      <a:r>
                        <a:rPr sz="500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$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12065" algn="ctr">
                        <a:lnSpc>
                          <a:spcPct val="100000"/>
                        </a:lnSpc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475.00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39370">
                        <a:lnSpc>
                          <a:spcPct val="100000"/>
                        </a:lnSpc>
                        <a:tabLst>
                          <a:tab pos="427990" algn="l"/>
                        </a:tabLst>
                      </a:pPr>
                      <a:r>
                        <a:rPr sz="500" dirty="0">
                          <a:latin typeface="Arial"/>
                          <a:cs typeface="Arial"/>
                        </a:rPr>
                        <a:t>$	47.50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</a:tr>
              <a:tr h="168275">
                <a:tc>
                  <a:txBody>
                    <a:bodyPr/>
                    <a:lstStyle/>
                    <a:p>
                      <a:pPr marL="1714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500" spc="15" dirty="0">
                          <a:latin typeface="Arial"/>
                          <a:cs typeface="Arial"/>
                        </a:rPr>
                        <a:t>0.9</a:t>
                      </a:r>
                      <a:r>
                        <a:rPr sz="500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$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556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475.00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5560" marB="0"/>
                </a:tc>
                <a:tc>
                  <a:txBody>
                    <a:bodyPr/>
                    <a:lstStyle/>
                    <a:p>
                      <a:pPr marL="39370">
                        <a:lnSpc>
                          <a:spcPct val="100000"/>
                        </a:lnSpc>
                        <a:spcBef>
                          <a:spcPts val="280"/>
                        </a:spcBef>
                        <a:tabLst>
                          <a:tab pos="389890" algn="l"/>
                        </a:tabLst>
                      </a:pPr>
                      <a:r>
                        <a:rPr sz="500" dirty="0">
                          <a:latin typeface="Arial"/>
                          <a:cs typeface="Arial"/>
                        </a:rPr>
                        <a:t>$	427.50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5560" marB="0"/>
                </a:tc>
              </a:tr>
              <a:tr h="230504">
                <a:tc>
                  <a:txBody>
                    <a:bodyPr/>
                    <a:lstStyle/>
                    <a:p>
                      <a:pPr marL="1714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500" spc="15" dirty="0">
                          <a:latin typeface="Arial"/>
                          <a:cs typeface="Arial"/>
                        </a:rPr>
                        <a:t>0.2</a:t>
                      </a:r>
                      <a:r>
                        <a:rPr sz="500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$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475.00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L="39370">
                        <a:lnSpc>
                          <a:spcPct val="100000"/>
                        </a:lnSpc>
                        <a:spcBef>
                          <a:spcPts val="420"/>
                        </a:spcBef>
                        <a:tabLst>
                          <a:tab pos="427990" algn="l"/>
                        </a:tabLst>
                      </a:pPr>
                      <a:r>
                        <a:rPr sz="500" dirty="0">
                          <a:latin typeface="Arial"/>
                          <a:cs typeface="Arial"/>
                        </a:rPr>
                        <a:t>$	95.00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3340" marB="0"/>
                </a:tc>
              </a:tr>
              <a:tr h="254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L="17145">
                        <a:lnSpc>
                          <a:spcPct val="100000"/>
                        </a:lnSpc>
                      </a:pPr>
                      <a:r>
                        <a:rPr sz="500" spc="15" dirty="0">
                          <a:latin typeface="Arial"/>
                          <a:cs typeface="Arial"/>
                        </a:rPr>
                        <a:t>1.9</a:t>
                      </a:r>
                      <a:r>
                        <a:rPr sz="500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$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L="12065" algn="ctr">
                        <a:lnSpc>
                          <a:spcPct val="100000"/>
                        </a:lnSpc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475.00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L="39370">
                        <a:lnSpc>
                          <a:spcPct val="100000"/>
                        </a:lnSpc>
                        <a:tabLst>
                          <a:tab pos="389890" algn="l"/>
                        </a:tabLst>
                      </a:pPr>
                      <a:r>
                        <a:rPr sz="500" dirty="0">
                          <a:latin typeface="Arial"/>
                          <a:cs typeface="Arial"/>
                        </a:rPr>
                        <a:t>$	902.50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</a:tr>
              <a:tr h="2755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L="17145">
                        <a:lnSpc>
                          <a:spcPct val="100000"/>
                        </a:lnSpc>
                      </a:pPr>
                      <a:r>
                        <a:rPr sz="500" spc="15" dirty="0">
                          <a:latin typeface="Arial"/>
                          <a:cs typeface="Arial"/>
                        </a:rPr>
                        <a:t>0.6</a:t>
                      </a:r>
                      <a:r>
                        <a:rPr sz="500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$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L="12065" algn="ctr">
                        <a:lnSpc>
                          <a:spcPct val="100000"/>
                        </a:lnSpc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475.00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L="39370">
                        <a:lnSpc>
                          <a:spcPct val="100000"/>
                        </a:lnSpc>
                        <a:tabLst>
                          <a:tab pos="389890" algn="l"/>
                        </a:tabLst>
                      </a:pPr>
                      <a:r>
                        <a:rPr sz="500" dirty="0">
                          <a:latin typeface="Arial"/>
                          <a:cs typeface="Arial"/>
                        </a:rPr>
                        <a:t>$	285.00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/>
                </a:tc>
              </a:tr>
              <a:tr h="2940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R="43815" algn="r">
                        <a:lnSpc>
                          <a:spcPct val="100000"/>
                        </a:lnSpc>
                      </a:pPr>
                      <a:r>
                        <a:rPr sz="500" dirty="0">
                          <a:latin typeface="Arial"/>
                          <a:cs typeface="Arial"/>
                        </a:rPr>
                        <a:t>$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2065" algn="ctr">
                        <a:lnSpc>
                          <a:spcPct val="100000"/>
                        </a:lnSpc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475.00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39370">
                        <a:lnSpc>
                          <a:spcPct val="100000"/>
                        </a:lnSpc>
                        <a:tabLst>
                          <a:tab pos="501015" algn="l"/>
                        </a:tabLst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</a:tr>
              <a:tr h="240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L="17145">
                        <a:lnSpc>
                          <a:spcPct val="100000"/>
                        </a:lnSpc>
                      </a:pPr>
                      <a:r>
                        <a:rPr sz="500" spc="15" dirty="0">
                          <a:latin typeface="Arial"/>
                          <a:cs typeface="Arial"/>
                        </a:rPr>
                        <a:t>1.8</a:t>
                      </a:r>
                      <a:r>
                        <a:rPr sz="500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$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L="12065" algn="ctr">
                        <a:lnSpc>
                          <a:spcPct val="100000"/>
                        </a:lnSpc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475.00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L="39370">
                        <a:lnSpc>
                          <a:spcPct val="100000"/>
                        </a:lnSpc>
                        <a:tabLst>
                          <a:tab pos="389890" algn="l"/>
                        </a:tabLst>
                      </a:pPr>
                      <a:r>
                        <a:rPr sz="500" dirty="0">
                          <a:latin typeface="Arial"/>
                          <a:cs typeface="Arial"/>
                        </a:rPr>
                        <a:t>$	855.00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179705">
                <a:tc>
                  <a:txBody>
                    <a:bodyPr/>
                    <a:lstStyle/>
                    <a:p>
                      <a:pPr marR="43815" algn="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$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6604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475.00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66040" marB="0"/>
                </a:tc>
                <a:tc>
                  <a:txBody>
                    <a:bodyPr/>
                    <a:lstStyle/>
                    <a:p>
                      <a:pPr marL="39370">
                        <a:lnSpc>
                          <a:spcPct val="100000"/>
                        </a:lnSpc>
                        <a:spcBef>
                          <a:spcPts val="520"/>
                        </a:spcBef>
                        <a:tabLst>
                          <a:tab pos="427990" algn="l"/>
                        </a:tabLst>
                      </a:pPr>
                      <a:r>
                        <a:rPr sz="500" dirty="0">
                          <a:latin typeface="Arial"/>
                          <a:cs typeface="Arial"/>
                        </a:rPr>
                        <a:t>$	95.00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66040" marB="0"/>
                </a:tc>
              </a:tr>
              <a:tr h="122555">
                <a:tc>
                  <a:txBody>
                    <a:bodyPr/>
                    <a:lstStyle/>
                    <a:p>
                      <a:pPr marL="17145">
                        <a:lnSpc>
                          <a:spcPts val="595"/>
                        </a:lnSpc>
                        <a:spcBef>
                          <a:spcPts val="270"/>
                        </a:spcBef>
                      </a:pPr>
                      <a:r>
                        <a:rPr sz="500" spc="15" dirty="0">
                          <a:latin typeface="Arial"/>
                          <a:cs typeface="Arial"/>
                        </a:rPr>
                        <a:t>0.2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131445">
                <a:tc>
                  <a:txBody>
                    <a:bodyPr/>
                    <a:lstStyle/>
                    <a:p>
                      <a:pPr marL="1714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500" spc="15" dirty="0">
                          <a:latin typeface="Arial"/>
                          <a:cs typeface="Arial"/>
                        </a:rPr>
                        <a:t>2.2</a:t>
                      </a:r>
                      <a:r>
                        <a:rPr sz="500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$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889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475.00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8890" marB="0"/>
                </a:tc>
                <a:tc>
                  <a:txBody>
                    <a:bodyPr/>
                    <a:lstStyle/>
                    <a:p>
                      <a:pPr marL="39370">
                        <a:lnSpc>
                          <a:spcPct val="100000"/>
                        </a:lnSpc>
                        <a:spcBef>
                          <a:spcPts val="70"/>
                        </a:spcBef>
                        <a:tabLst>
                          <a:tab pos="332105" algn="l"/>
                        </a:tabLst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1,045.00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8890" marB="0"/>
                </a:tc>
              </a:tr>
              <a:tr h="205104">
                <a:tc>
                  <a:txBody>
                    <a:bodyPr/>
                    <a:lstStyle/>
                    <a:p>
                      <a:pPr marR="43815" algn="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$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4318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475.00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43180" marB="0"/>
                </a:tc>
                <a:tc>
                  <a:txBody>
                    <a:bodyPr/>
                    <a:lstStyle/>
                    <a:p>
                      <a:pPr marL="39370">
                        <a:lnSpc>
                          <a:spcPct val="100000"/>
                        </a:lnSpc>
                        <a:spcBef>
                          <a:spcPts val="340"/>
                        </a:spcBef>
                        <a:tabLst>
                          <a:tab pos="501015" algn="l"/>
                        </a:tabLst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43180" marB="0"/>
                </a:tc>
              </a:tr>
              <a:tr h="1606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17145">
                        <a:lnSpc>
                          <a:spcPts val="515"/>
                        </a:lnSpc>
                      </a:pPr>
                      <a:r>
                        <a:rPr sz="500" spc="15" dirty="0">
                          <a:latin typeface="Arial"/>
                          <a:cs typeface="Arial"/>
                        </a:rPr>
                        <a:t>2.1</a:t>
                      </a:r>
                      <a:r>
                        <a:rPr sz="500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$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12065" algn="ctr">
                        <a:lnSpc>
                          <a:spcPts val="515"/>
                        </a:lnSpc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475.00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39370">
                        <a:lnSpc>
                          <a:spcPts val="515"/>
                        </a:lnSpc>
                        <a:tabLst>
                          <a:tab pos="389890" algn="l"/>
                        </a:tabLst>
                      </a:pPr>
                      <a:r>
                        <a:rPr sz="500" dirty="0">
                          <a:latin typeface="Arial"/>
                          <a:cs typeface="Arial"/>
                        </a:rPr>
                        <a:t>$	997.50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</a:tr>
            </a:tbl>
          </a:graphicData>
        </a:graphic>
      </p:graphicFrame>
      <p:sp>
        <p:nvSpPr>
          <p:cNvPr id="19" name="object 19"/>
          <p:cNvSpPr txBox="1"/>
          <p:nvPr/>
        </p:nvSpPr>
        <p:spPr>
          <a:xfrm>
            <a:off x="6670675" y="5990083"/>
            <a:ext cx="495300" cy="1079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500" spc="20" dirty="0">
                <a:latin typeface="Arial"/>
                <a:cs typeface="Arial"/>
              </a:rPr>
              <a:t>$ 475.00</a:t>
            </a:r>
            <a:r>
              <a:rPr sz="500" spc="95" dirty="0">
                <a:latin typeface="Arial"/>
                <a:cs typeface="Arial"/>
              </a:rPr>
              <a:t> </a:t>
            </a:r>
            <a:r>
              <a:rPr sz="500" spc="20" dirty="0">
                <a:latin typeface="Arial"/>
                <a:cs typeface="Arial"/>
              </a:rPr>
              <a:t>$</a:t>
            </a:r>
            <a:endParaRPr sz="5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80175" y="6273547"/>
            <a:ext cx="469265" cy="23876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40"/>
              </a:spcBef>
            </a:pPr>
            <a:r>
              <a:rPr sz="500" spc="15" dirty="0">
                <a:latin typeface="Arial"/>
                <a:cs typeface="Arial"/>
              </a:rPr>
              <a:t>2.8</a:t>
            </a:r>
            <a:endParaRPr sz="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500" spc="15" dirty="0">
                <a:latin typeface="Arial"/>
                <a:cs typeface="Arial"/>
              </a:rPr>
              <a:t>64.9</a:t>
            </a:r>
            <a:r>
              <a:rPr sz="500" spc="105" dirty="0">
                <a:latin typeface="Arial"/>
                <a:cs typeface="Arial"/>
              </a:rPr>
              <a:t> </a:t>
            </a:r>
            <a:r>
              <a:rPr sz="500" b="1" spc="20" dirty="0">
                <a:latin typeface="Arial"/>
                <a:cs typeface="Arial"/>
              </a:rPr>
              <a:t>TOTAL:</a:t>
            </a:r>
            <a:endParaRPr sz="5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69429" y="6404611"/>
            <a:ext cx="319405" cy="1079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500" b="1" spc="15" dirty="0">
                <a:latin typeface="Arial"/>
                <a:cs typeface="Arial"/>
              </a:rPr>
              <a:t>30,827.50</a:t>
            </a:r>
            <a:endParaRPr sz="5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114908" y="6404611"/>
            <a:ext cx="51435" cy="1079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500" b="1" spc="20" dirty="0">
                <a:latin typeface="Arial"/>
                <a:cs typeface="Arial"/>
              </a:rPr>
              <a:t>$</a:t>
            </a:r>
            <a:endParaRPr sz="5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663921" y="6273547"/>
            <a:ext cx="160020" cy="23876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40"/>
              </a:spcBef>
            </a:pPr>
            <a:r>
              <a:rPr sz="500" spc="15" dirty="0">
                <a:latin typeface="Arial"/>
                <a:cs typeface="Arial"/>
              </a:rPr>
              <a:t>0.</a:t>
            </a:r>
            <a:r>
              <a:rPr sz="500" spc="20" dirty="0">
                <a:latin typeface="Arial"/>
                <a:cs typeface="Arial"/>
              </a:rPr>
              <a:t>4</a:t>
            </a:r>
            <a:endParaRPr sz="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500" spc="15" dirty="0">
                <a:latin typeface="Arial"/>
                <a:cs typeface="Arial"/>
              </a:rPr>
              <a:t>34.</a:t>
            </a:r>
            <a:r>
              <a:rPr sz="500" spc="20" dirty="0">
                <a:latin typeface="Arial"/>
                <a:cs typeface="Arial"/>
              </a:rPr>
              <a:t>8</a:t>
            </a:r>
            <a:endParaRPr sz="5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719441" y="5143882"/>
            <a:ext cx="4104004" cy="85661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40"/>
              </a:spcBef>
            </a:pPr>
            <a:r>
              <a:rPr sz="500" spc="15" dirty="0">
                <a:latin typeface="Arial"/>
                <a:cs typeface="Arial"/>
              </a:rPr>
              <a:t>0.</a:t>
            </a:r>
            <a:r>
              <a:rPr sz="500" spc="20" dirty="0">
                <a:latin typeface="Arial"/>
                <a:cs typeface="Arial"/>
              </a:rPr>
              <a:t>9</a:t>
            </a:r>
            <a:endParaRPr sz="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600">
              <a:latin typeface="Times New Roman"/>
              <a:cs typeface="Times New Roman"/>
            </a:endParaRPr>
          </a:p>
          <a:p>
            <a:pPr marL="12700" marR="478155">
              <a:lnSpc>
                <a:spcPts val="700"/>
              </a:lnSpc>
            </a:pPr>
            <a:r>
              <a:rPr sz="500" spc="15" dirty="0">
                <a:latin typeface="Arial"/>
                <a:cs typeface="Arial"/>
              </a:rPr>
              <a:t>Participate in recruitment hiring </a:t>
            </a:r>
            <a:r>
              <a:rPr sz="500" spc="20" dirty="0">
                <a:latin typeface="Arial"/>
                <a:cs typeface="Arial"/>
              </a:rPr>
              <a:t>and </a:t>
            </a:r>
            <a:r>
              <a:rPr sz="500" spc="15" dirty="0">
                <a:latin typeface="Arial"/>
                <a:cs typeface="Arial"/>
              </a:rPr>
              <a:t>retention call; </a:t>
            </a:r>
            <a:r>
              <a:rPr sz="500" spc="20" dirty="0">
                <a:latin typeface="Arial"/>
                <a:cs typeface="Arial"/>
              </a:rPr>
              <a:t>review updated </a:t>
            </a:r>
            <a:r>
              <a:rPr sz="500" spc="15" dirty="0">
                <a:latin typeface="Arial"/>
                <a:cs typeface="Arial"/>
              </a:rPr>
              <a:t>draft of </a:t>
            </a:r>
            <a:r>
              <a:rPr sz="500" spc="20" dirty="0">
                <a:latin typeface="Arial"/>
                <a:cs typeface="Arial"/>
              </a:rPr>
              <a:t>community survey </a:t>
            </a:r>
            <a:r>
              <a:rPr sz="500" spc="15" dirty="0">
                <a:latin typeface="Arial"/>
                <a:cs typeface="Arial"/>
              </a:rPr>
              <a:t>report; confer/emails </a:t>
            </a:r>
            <a:r>
              <a:rPr sz="500" spc="20" dirty="0">
                <a:latin typeface="Arial"/>
                <a:cs typeface="Arial"/>
              </a:rPr>
              <a:t>with  Barge </a:t>
            </a:r>
            <a:r>
              <a:rPr sz="500" spc="15" dirty="0">
                <a:latin typeface="Arial"/>
                <a:cs typeface="Arial"/>
              </a:rPr>
              <a:t>re </a:t>
            </a:r>
            <a:r>
              <a:rPr sz="500" spc="20" dirty="0">
                <a:latin typeface="Arial"/>
                <a:cs typeface="Arial"/>
              </a:rPr>
              <a:t>community survey</a:t>
            </a:r>
            <a:r>
              <a:rPr sz="500" spc="-40" dirty="0">
                <a:latin typeface="Arial"/>
                <a:cs typeface="Arial"/>
              </a:rPr>
              <a:t> </a:t>
            </a:r>
            <a:r>
              <a:rPr sz="500" spc="15" dirty="0">
                <a:latin typeface="Arial"/>
                <a:cs typeface="Arial"/>
              </a:rPr>
              <a:t>report</a:t>
            </a:r>
            <a:endParaRPr sz="500">
              <a:latin typeface="Arial"/>
              <a:cs typeface="Arial"/>
            </a:endParaRPr>
          </a:p>
          <a:p>
            <a:pPr marR="5080" algn="r">
              <a:lnSpc>
                <a:spcPts val="409"/>
              </a:lnSpc>
            </a:pPr>
            <a:r>
              <a:rPr sz="500" spc="15" dirty="0">
                <a:latin typeface="Arial"/>
                <a:cs typeface="Arial"/>
              </a:rPr>
              <a:t>0.</a:t>
            </a:r>
            <a:r>
              <a:rPr sz="500" spc="20" dirty="0">
                <a:latin typeface="Arial"/>
                <a:cs typeface="Arial"/>
              </a:rPr>
              <a:t>8</a:t>
            </a:r>
            <a:endParaRPr sz="500">
              <a:latin typeface="Arial"/>
              <a:cs typeface="Arial"/>
            </a:endParaRPr>
          </a:p>
          <a:p>
            <a:pPr marL="12700" marR="527685">
              <a:lnSpc>
                <a:spcPct val="116500"/>
              </a:lnSpc>
              <a:spcBef>
                <a:spcPts val="85"/>
              </a:spcBef>
            </a:pPr>
            <a:r>
              <a:rPr sz="500" spc="20" dirty="0">
                <a:latin typeface="Arial"/>
                <a:cs typeface="Arial"/>
              </a:rPr>
              <a:t>Emails with Barge </a:t>
            </a:r>
            <a:r>
              <a:rPr sz="500" spc="15" dirty="0">
                <a:latin typeface="Arial"/>
                <a:cs typeface="Arial"/>
              </a:rPr>
              <a:t>re </a:t>
            </a:r>
            <a:r>
              <a:rPr sz="500" spc="25" dirty="0">
                <a:latin typeface="Arial"/>
                <a:cs typeface="Arial"/>
              </a:rPr>
              <a:t>OPR </a:t>
            </a:r>
            <a:r>
              <a:rPr sz="500" spc="20" dirty="0">
                <a:latin typeface="Arial"/>
                <a:cs typeface="Arial"/>
              </a:rPr>
              <a:t>manual </a:t>
            </a:r>
            <a:r>
              <a:rPr sz="500" spc="15" dirty="0">
                <a:latin typeface="Arial"/>
                <a:cs typeface="Arial"/>
              </a:rPr>
              <a:t>status </a:t>
            </a:r>
            <a:r>
              <a:rPr sz="500" spc="20" dirty="0">
                <a:latin typeface="Arial"/>
                <a:cs typeface="Arial"/>
              </a:rPr>
              <a:t>and S/S/A </a:t>
            </a:r>
            <a:r>
              <a:rPr sz="500" spc="15" dirty="0">
                <a:latin typeface="Arial"/>
                <a:cs typeface="Arial"/>
              </a:rPr>
              <a:t>training curriculum; </a:t>
            </a:r>
            <a:r>
              <a:rPr sz="500" spc="20" dirty="0">
                <a:latin typeface="Arial"/>
                <a:cs typeface="Arial"/>
              </a:rPr>
              <a:t>emails with community engagement team </a:t>
            </a:r>
            <a:r>
              <a:rPr sz="500" spc="15" dirty="0">
                <a:latin typeface="Arial"/>
                <a:cs typeface="Arial"/>
              </a:rPr>
              <a:t>re  exculplatory </a:t>
            </a:r>
            <a:r>
              <a:rPr sz="500" spc="20" dirty="0">
                <a:latin typeface="Arial"/>
                <a:cs typeface="Arial"/>
              </a:rPr>
              <a:t>evidence </a:t>
            </a:r>
            <a:r>
              <a:rPr sz="500" spc="10" dirty="0">
                <a:latin typeface="Arial"/>
                <a:cs typeface="Arial"/>
              </a:rPr>
              <a:t>policy; </a:t>
            </a:r>
            <a:r>
              <a:rPr sz="500" spc="20" dirty="0">
                <a:latin typeface="Arial"/>
                <a:cs typeface="Arial"/>
              </a:rPr>
              <a:t>community engagement team</a:t>
            </a:r>
            <a:r>
              <a:rPr sz="500" spc="-20" dirty="0">
                <a:latin typeface="Arial"/>
                <a:cs typeface="Arial"/>
              </a:rPr>
              <a:t> </a:t>
            </a:r>
            <a:r>
              <a:rPr sz="500" spc="15" dirty="0">
                <a:latin typeface="Arial"/>
                <a:cs typeface="Arial"/>
              </a:rPr>
              <a:t>call</a:t>
            </a:r>
            <a:endParaRPr sz="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500" spc="15" dirty="0">
                <a:latin typeface="Arial"/>
                <a:cs typeface="Arial"/>
              </a:rPr>
              <a:t>0.</a:t>
            </a:r>
            <a:r>
              <a:rPr sz="500" spc="20" dirty="0">
                <a:latin typeface="Arial"/>
                <a:cs typeface="Arial"/>
              </a:rPr>
              <a:t>8</a:t>
            </a:r>
            <a:endParaRPr sz="5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394829" y="5985509"/>
            <a:ext cx="3971925" cy="202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37185" marR="5080" indent="-325120">
              <a:lnSpc>
                <a:spcPct val="115999"/>
              </a:lnSpc>
              <a:spcBef>
                <a:spcPts val="90"/>
              </a:spcBef>
            </a:pPr>
            <a:r>
              <a:rPr sz="500" spc="15" dirty="0">
                <a:latin typeface="Arial"/>
                <a:cs typeface="Arial"/>
              </a:rPr>
              <a:t>1,330.00</a:t>
            </a:r>
            <a:r>
              <a:rPr sz="500" spc="165" dirty="0">
                <a:latin typeface="Arial"/>
                <a:cs typeface="Arial"/>
              </a:rPr>
              <a:t> </a:t>
            </a:r>
            <a:r>
              <a:rPr sz="500" spc="20" dirty="0">
                <a:latin typeface="Arial"/>
                <a:cs typeface="Arial"/>
              </a:rPr>
              <a:t>Emails with community engagement team </a:t>
            </a:r>
            <a:r>
              <a:rPr sz="500" spc="15" dirty="0">
                <a:latin typeface="Arial"/>
                <a:cs typeface="Arial"/>
              </a:rPr>
              <a:t>re posting </a:t>
            </a:r>
            <a:r>
              <a:rPr sz="500" spc="20" dirty="0">
                <a:latin typeface="Arial"/>
                <a:cs typeface="Arial"/>
              </a:rPr>
              <a:t>focus group </a:t>
            </a:r>
            <a:r>
              <a:rPr sz="500" spc="15" dirty="0">
                <a:latin typeface="Arial"/>
                <a:cs typeface="Arial"/>
              </a:rPr>
              <a:t>report </a:t>
            </a:r>
            <a:r>
              <a:rPr sz="500" spc="20" dirty="0">
                <a:latin typeface="Arial"/>
                <a:cs typeface="Arial"/>
              </a:rPr>
              <a:t>and </a:t>
            </a:r>
            <a:r>
              <a:rPr sz="500" spc="15" dirty="0">
                <a:latin typeface="Arial"/>
                <a:cs typeface="Arial"/>
              </a:rPr>
              <a:t>public </a:t>
            </a:r>
            <a:r>
              <a:rPr sz="500" spc="25" dirty="0">
                <a:latin typeface="Arial"/>
                <a:cs typeface="Arial"/>
              </a:rPr>
              <a:t>comment </a:t>
            </a:r>
            <a:r>
              <a:rPr sz="500" spc="15" dirty="0">
                <a:latin typeface="Arial"/>
                <a:cs typeface="Arial"/>
              </a:rPr>
              <a:t>period deadline extension  for Policy </a:t>
            </a:r>
            <a:r>
              <a:rPr sz="500" spc="20" dirty="0">
                <a:latin typeface="Arial"/>
                <a:cs typeface="Arial"/>
              </a:rPr>
              <a:t>1809 </a:t>
            </a:r>
            <a:r>
              <a:rPr sz="500" spc="15" dirty="0">
                <a:latin typeface="Arial"/>
                <a:cs typeface="Arial"/>
              </a:rPr>
              <a:t>to</a:t>
            </a:r>
            <a:r>
              <a:rPr sz="500" spc="-15" dirty="0">
                <a:latin typeface="Arial"/>
                <a:cs typeface="Arial"/>
              </a:rPr>
              <a:t> </a:t>
            </a:r>
            <a:r>
              <a:rPr sz="500" spc="20" dirty="0">
                <a:latin typeface="Arial"/>
                <a:cs typeface="Arial"/>
              </a:rPr>
              <a:t>website</a:t>
            </a:r>
            <a:endParaRPr sz="5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719441" y="3957688"/>
            <a:ext cx="3714115" cy="4362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29209">
              <a:lnSpc>
                <a:spcPct val="116300"/>
              </a:lnSpc>
              <a:spcBef>
                <a:spcPts val="90"/>
              </a:spcBef>
            </a:pPr>
            <a:r>
              <a:rPr sz="500" spc="20" dirty="0">
                <a:latin typeface="Arial"/>
                <a:cs typeface="Arial"/>
              </a:rPr>
              <a:t>Emails with </a:t>
            </a:r>
            <a:r>
              <a:rPr sz="500" spc="15" dirty="0">
                <a:latin typeface="Arial"/>
                <a:cs typeface="Arial"/>
              </a:rPr>
              <a:t>Foglesong re data related to arrestee survey; </a:t>
            </a:r>
            <a:r>
              <a:rPr sz="500" spc="20" dirty="0">
                <a:latin typeface="Arial"/>
                <a:cs typeface="Arial"/>
              </a:rPr>
              <a:t>emails with </a:t>
            </a:r>
            <a:r>
              <a:rPr sz="500" spc="15" dirty="0">
                <a:latin typeface="Arial"/>
                <a:cs typeface="Arial"/>
              </a:rPr>
              <a:t>Court re topics for public hearing; </a:t>
            </a:r>
            <a:r>
              <a:rPr sz="500" spc="20" dirty="0">
                <a:latin typeface="Arial"/>
                <a:cs typeface="Arial"/>
              </a:rPr>
              <a:t>review </a:t>
            </a:r>
            <a:r>
              <a:rPr sz="500" spc="15" dirty="0">
                <a:latin typeface="Arial"/>
                <a:cs typeface="Arial"/>
              </a:rPr>
              <a:t>results of  youth </a:t>
            </a:r>
            <a:r>
              <a:rPr sz="500" spc="20" dirty="0">
                <a:latin typeface="Arial"/>
                <a:cs typeface="Arial"/>
              </a:rPr>
              <a:t>outreach </a:t>
            </a:r>
            <a:r>
              <a:rPr sz="500" spc="15" dirty="0">
                <a:latin typeface="Arial"/>
                <a:cs typeface="Arial"/>
              </a:rPr>
              <a:t>survey; </a:t>
            </a:r>
            <a:r>
              <a:rPr sz="500" spc="20" dirty="0">
                <a:latin typeface="Arial"/>
                <a:cs typeface="Arial"/>
              </a:rPr>
              <a:t>community engagement team</a:t>
            </a:r>
            <a:r>
              <a:rPr sz="500" spc="-10" dirty="0">
                <a:latin typeface="Arial"/>
                <a:cs typeface="Arial"/>
              </a:rPr>
              <a:t> </a:t>
            </a:r>
            <a:r>
              <a:rPr sz="500" spc="15" dirty="0">
                <a:latin typeface="Arial"/>
                <a:cs typeface="Arial"/>
              </a:rPr>
              <a:t>call</a:t>
            </a:r>
            <a:endParaRPr sz="500">
              <a:latin typeface="Arial"/>
              <a:cs typeface="Arial"/>
            </a:endParaRPr>
          </a:p>
          <a:p>
            <a:pPr marL="12700" marR="5080">
              <a:lnSpc>
                <a:spcPct val="115999"/>
              </a:lnSpc>
              <a:spcBef>
                <a:spcPts val="445"/>
              </a:spcBef>
            </a:pPr>
            <a:r>
              <a:rPr sz="500" spc="20" dirty="0">
                <a:latin typeface="Arial"/>
                <a:cs typeface="Arial"/>
              </a:rPr>
              <a:t>Read </a:t>
            </a:r>
            <a:r>
              <a:rPr sz="500" spc="25" dirty="0">
                <a:latin typeface="Arial"/>
                <a:cs typeface="Arial"/>
              </a:rPr>
              <a:t>BPD </a:t>
            </a:r>
            <a:r>
              <a:rPr sz="500" spc="15" dirty="0">
                <a:latin typeface="Arial"/>
                <a:cs typeface="Arial"/>
              </a:rPr>
              <a:t>strategic plan; </a:t>
            </a:r>
            <a:r>
              <a:rPr sz="500" spc="20" dirty="0">
                <a:latin typeface="Arial"/>
                <a:cs typeface="Arial"/>
              </a:rPr>
              <a:t>review CJSJ comments on </a:t>
            </a:r>
            <a:r>
              <a:rPr sz="500" spc="15" dirty="0">
                <a:latin typeface="Arial"/>
                <a:cs typeface="Arial"/>
              </a:rPr>
              <a:t>sexual assault investigations e-learning curriculum; </a:t>
            </a:r>
            <a:r>
              <a:rPr sz="500" spc="20" dirty="0">
                <a:latin typeface="Arial"/>
                <a:cs typeface="Arial"/>
              </a:rPr>
              <a:t>emails with </a:t>
            </a:r>
            <a:r>
              <a:rPr sz="500" spc="15" dirty="0">
                <a:latin typeface="Arial"/>
                <a:cs typeface="Arial"/>
              </a:rPr>
              <a:t>IUR  re </a:t>
            </a:r>
            <a:r>
              <a:rPr sz="500" spc="20" dirty="0">
                <a:latin typeface="Arial"/>
                <a:cs typeface="Arial"/>
              </a:rPr>
              <a:t>community survey </a:t>
            </a:r>
            <a:r>
              <a:rPr sz="500" spc="15" dirty="0">
                <a:latin typeface="Arial"/>
                <a:cs typeface="Arial"/>
              </a:rPr>
              <a:t>report; </a:t>
            </a:r>
            <a:r>
              <a:rPr sz="500" spc="20" dirty="0">
                <a:latin typeface="Arial"/>
                <a:cs typeface="Arial"/>
              </a:rPr>
              <a:t>emaisl with </a:t>
            </a:r>
            <a:r>
              <a:rPr sz="500" spc="15" dirty="0">
                <a:latin typeface="Arial"/>
                <a:cs typeface="Arial"/>
              </a:rPr>
              <a:t>Foglesong re arrestee </a:t>
            </a:r>
            <a:r>
              <a:rPr sz="500" spc="20" dirty="0">
                <a:latin typeface="Arial"/>
                <a:cs typeface="Arial"/>
              </a:rPr>
              <a:t>survey </a:t>
            </a:r>
            <a:r>
              <a:rPr sz="500" spc="15" dirty="0">
                <a:latin typeface="Arial"/>
                <a:cs typeface="Arial"/>
              </a:rPr>
              <a:t>report; </a:t>
            </a:r>
            <a:r>
              <a:rPr sz="500" spc="20" dirty="0">
                <a:latin typeface="Arial"/>
                <a:cs typeface="Arial"/>
              </a:rPr>
              <a:t>review </a:t>
            </a:r>
            <a:r>
              <a:rPr sz="500" spc="25" dirty="0">
                <a:latin typeface="Arial"/>
                <a:cs typeface="Arial"/>
              </a:rPr>
              <a:t>BPD </a:t>
            </a:r>
            <a:r>
              <a:rPr sz="500" spc="15" dirty="0">
                <a:latin typeface="Arial"/>
                <a:cs typeface="Arial"/>
              </a:rPr>
              <a:t>slide </a:t>
            </a:r>
            <a:r>
              <a:rPr sz="500" spc="20" dirty="0">
                <a:latin typeface="Arial"/>
                <a:cs typeface="Arial"/>
              </a:rPr>
              <a:t>deck </a:t>
            </a:r>
            <a:r>
              <a:rPr sz="500" spc="15" dirty="0">
                <a:latin typeface="Arial"/>
                <a:cs typeface="Arial"/>
              </a:rPr>
              <a:t>for public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15" dirty="0">
                <a:latin typeface="Arial"/>
                <a:cs typeface="Arial"/>
              </a:rPr>
              <a:t>hearing.</a:t>
            </a:r>
            <a:endParaRPr sz="5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719441" y="4785742"/>
            <a:ext cx="1786889" cy="1079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500" spc="20" dirty="0">
                <a:latin typeface="Arial"/>
                <a:cs typeface="Arial"/>
              </a:rPr>
              <a:t>Emails with </a:t>
            </a:r>
            <a:r>
              <a:rPr sz="500" spc="25" dirty="0">
                <a:latin typeface="Arial"/>
                <a:cs typeface="Arial"/>
              </a:rPr>
              <a:t>Thompson </a:t>
            </a:r>
            <a:r>
              <a:rPr sz="500" spc="20" dirty="0">
                <a:latin typeface="Arial"/>
                <a:cs typeface="Arial"/>
              </a:rPr>
              <a:t>and Dupon </a:t>
            </a:r>
            <a:r>
              <a:rPr sz="500" spc="15" dirty="0">
                <a:latin typeface="Arial"/>
                <a:cs typeface="Arial"/>
              </a:rPr>
              <a:t>re CPIC</a:t>
            </a:r>
            <a:r>
              <a:rPr sz="500" spc="-60" dirty="0">
                <a:latin typeface="Arial"/>
                <a:cs typeface="Arial"/>
              </a:rPr>
              <a:t> </a:t>
            </a:r>
            <a:r>
              <a:rPr sz="500" spc="20" dirty="0">
                <a:latin typeface="Arial"/>
                <a:cs typeface="Arial"/>
              </a:rPr>
              <a:t>developments</a:t>
            </a:r>
            <a:endParaRPr sz="5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719441" y="4991506"/>
            <a:ext cx="3594735" cy="202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5999"/>
              </a:lnSpc>
              <a:spcBef>
                <a:spcPts val="90"/>
              </a:spcBef>
            </a:pPr>
            <a:r>
              <a:rPr sz="500" spc="20" dirty="0">
                <a:latin typeface="Arial"/>
                <a:cs typeface="Arial"/>
              </a:rPr>
              <a:t>Review updated </a:t>
            </a:r>
            <a:r>
              <a:rPr sz="500" spc="15" dirty="0">
                <a:latin typeface="Arial"/>
                <a:cs typeface="Arial"/>
              </a:rPr>
              <a:t>draft of </a:t>
            </a:r>
            <a:r>
              <a:rPr sz="500" spc="20" dirty="0">
                <a:latin typeface="Arial"/>
                <a:cs typeface="Arial"/>
              </a:rPr>
              <a:t>community survey </a:t>
            </a:r>
            <a:r>
              <a:rPr sz="500" spc="15" dirty="0">
                <a:latin typeface="Arial"/>
                <a:cs typeface="Arial"/>
              </a:rPr>
              <a:t>report </a:t>
            </a:r>
            <a:r>
              <a:rPr sz="500" spc="20" dirty="0">
                <a:latin typeface="Arial"/>
                <a:cs typeface="Arial"/>
              </a:rPr>
              <a:t>and emails with Barge </a:t>
            </a:r>
            <a:r>
              <a:rPr sz="500" spc="15" dirty="0">
                <a:latin typeface="Arial"/>
                <a:cs typeface="Arial"/>
              </a:rPr>
              <a:t>re </a:t>
            </a:r>
            <a:r>
              <a:rPr sz="500" spc="20" dirty="0">
                <a:latin typeface="Arial"/>
                <a:cs typeface="Arial"/>
              </a:rPr>
              <a:t>same; </a:t>
            </a:r>
            <a:r>
              <a:rPr sz="500" spc="15" dirty="0">
                <a:latin typeface="Arial"/>
                <a:cs typeface="Arial"/>
              </a:rPr>
              <a:t>attention to </a:t>
            </a:r>
            <a:r>
              <a:rPr sz="500" spc="20" dirty="0">
                <a:latin typeface="Arial"/>
                <a:cs typeface="Arial"/>
              </a:rPr>
              <a:t>press </a:t>
            </a:r>
            <a:r>
              <a:rPr sz="500" spc="15" dirty="0">
                <a:latin typeface="Arial"/>
                <a:cs typeface="Arial"/>
              </a:rPr>
              <a:t>re public hearing  </a:t>
            </a:r>
            <a:r>
              <a:rPr sz="500" spc="20" dirty="0">
                <a:latin typeface="Arial"/>
                <a:cs typeface="Arial"/>
              </a:rPr>
              <a:t>and semiannual</a:t>
            </a:r>
            <a:r>
              <a:rPr sz="500" spc="5" dirty="0">
                <a:latin typeface="Arial"/>
                <a:cs typeface="Arial"/>
              </a:rPr>
              <a:t> </a:t>
            </a:r>
            <a:r>
              <a:rPr sz="500" spc="15" dirty="0">
                <a:latin typeface="Arial"/>
                <a:cs typeface="Arial"/>
              </a:rPr>
              <a:t>report</a:t>
            </a:r>
            <a:endParaRPr sz="5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394829" y="1531379"/>
            <a:ext cx="3842385" cy="42354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140"/>
              </a:spcBef>
            </a:pPr>
            <a:r>
              <a:rPr sz="500" spc="10" dirty="0">
                <a:latin typeface="Arial"/>
                <a:cs typeface="Arial"/>
              </a:rPr>
              <a:t>-</a:t>
            </a:r>
            <a:endParaRPr sz="500">
              <a:latin typeface="Arial"/>
              <a:cs typeface="Arial"/>
            </a:endParaRPr>
          </a:p>
          <a:p>
            <a:pPr marL="337185" marR="5080" indent="-325120">
              <a:lnSpc>
                <a:spcPct val="115999"/>
              </a:lnSpc>
              <a:spcBef>
                <a:spcPts val="395"/>
              </a:spcBef>
            </a:pPr>
            <a:r>
              <a:rPr sz="500" spc="15" dirty="0">
                <a:latin typeface="Arial"/>
                <a:cs typeface="Arial"/>
              </a:rPr>
              <a:t>3,325.00</a:t>
            </a:r>
            <a:r>
              <a:rPr sz="500" spc="165" dirty="0">
                <a:latin typeface="Arial"/>
                <a:cs typeface="Arial"/>
              </a:rPr>
              <a:t> </a:t>
            </a:r>
            <a:r>
              <a:rPr sz="500" spc="15" dirty="0">
                <a:latin typeface="Arial"/>
                <a:cs typeface="Arial"/>
              </a:rPr>
              <a:t>Participate in </a:t>
            </a:r>
            <a:r>
              <a:rPr sz="500" spc="20" dirty="0">
                <a:latin typeface="Arial"/>
                <a:cs typeface="Arial"/>
              </a:rPr>
              <a:t>Facebook </a:t>
            </a:r>
            <a:r>
              <a:rPr sz="500" spc="15" dirty="0">
                <a:latin typeface="Arial"/>
                <a:cs typeface="Arial"/>
              </a:rPr>
              <a:t>Live </a:t>
            </a:r>
            <a:r>
              <a:rPr sz="500" spc="20" dirty="0">
                <a:latin typeface="Arial"/>
                <a:cs typeface="Arial"/>
              </a:rPr>
              <a:t>session and </a:t>
            </a:r>
            <a:r>
              <a:rPr sz="500" spc="15" dirty="0">
                <a:latin typeface="Arial"/>
                <a:cs typeface="Arial"/>
              </a:rPr>
              <a:t>BCMC; </a:t>
            </a:r>
            <a:r>
              <a:rPr sz="500" spc="20" dirty="0">
                <a:latin typeface="Arial"/>
                <a:cs typeface="Arial"/>
              </a:rPr>
              <a:t>work semiannual </a:t>
            </a:r>
            <a:r>
              <a:rPr sz="500" spc="15" dirty="0">
                <a:latin typeface="Arial"/>
                <a:cs typeface="Arial"/>
              </a:rPr>
              <a:t>report; </a:t>
            </a:r>
            <a:r>
              <a:rPr sz="500" spc="20" dirty="0">
                <a:latin typeface="Arial"/>
                <a:cs typeface="Arial"/>
              </a:rPr>
              <a:t>emails with </a:t>
            </a:r>
            <a:r>
              <a:rPr sz="500" spc="15" dirty="0">
                <a:latin typeface="Arial"/>
                <a:cs typeface="Arial"/>
              </a:rPr>
              <a:t>parties re </a:t>
            </a:r>
            <a:r>
              <a:rPr sz="500" spc="20" dirty="0">
                <a:latin typeface="Arial"/>
                <a:cs typeface="Arial"/>
              </a:rPr>
              <a:t>community survey  </a:t>
            </a:r>
            <a:r>
              <a:rPr sz="500" spc="15" dirty="0">
                <a:latin typeface="Arial"/>
                <a:cs typeface="Arial"/>
              </a:rPr>
              <a:t>report; </a:t>
            </a:r>
            <a:r>
              <a:rPr sz="500" spc="20" dirty="0">
                <a:latin typeface="Arial"/>
                <a:cs typeface="Arial"/>
              </a:rPr>
              <a:t>emails and telephone conference with </a:t>
            </a:r>
            <a:r>
              <a:rPr sz="500" spc="15" dirty="0">
                <a:latin typeface="Arial"/>
                <a:cs typeface="Arial"/>
              </a:rPr>
              <a:t>Levi re </a:t>
            </a:r>
            <a:r>
              <a:rPr sz="500" spc="25" dirty="0">
                <a:latin typeface="Arial"/>
                <a:cs typeface="Arial"/>
              </a:rPr>
              <a:t>commencement </a:t>
            </a:r>
            <a:r>
              <a:rPr sz="500" spc="15" dirty="0">
                <a:latin typeface="Arial"/>
                <a:cs typeface="Arial"/>
              </a:rPr>
              <a:t>of arrestee survey; confer </a:t>
            </a:r>
            <a:r>
              <a:rPr sz="500" spc="20" dirty="0">
                <a:latin typeface="Arial"/>
                <a:cs typeface="Arial"/>
              </a:rPr>
              <a:t>with </a:t>
            </a:r>
            <a:r>
              <a:rPr sz="500" spc="15" dirty="0">
                <a:latin typeface="Arial"/>
                <a:cs typeface="Arial"/>
              </a:rPr>
              <a:t>Court </a:t>
            </a:r>
            <a:r>
              <a:rPr sz="500" spc="20" dirty="0">
                <a:latin typeface="Arial"/>
                <a:cs typeface="Arial"/>
              </a:rPr>
              <a:t>and  </a:t>
            </a:r>
            <a:r>
              <a:rPr sz="500" spc="25" dirty="0">
                <a:latin typeface="Arial"/>
                <a:cs typeface="Arial"/>
              </a:rPr>
              <a:t>Thompson </a:t>
            </a:r>
            <a:r>
              <a:rPr sz="500" spc="20" dirty="0">
                <a:latin typeface="Arial"/>
                <a:cs typeface="Arial"/>
              </a:rPr>
              <a:t>and </a:t>
            </a:r>
            <a:r>
              <a:rPr sz="500" spc="15" dirty="0">
                <a:latin typeface="Arial"/>
                <a:cs typeface="Arial"/>
              </a:rPr>
              <a:t>attention to </a:t>
            </a:r>
            <a:r>
              <a:rPr sz="500" spc="20" dirty="0">
                <a:latin typeface="Arial"/>
                <a:cs typeface="Arial"/>
              </a:rPr>
              <a:t>press </a:t>
            </a:r>
            <a:r>
              <a:rPr sz="500" spc="15" dirty="0">
                <a:latin typeface="Arial"/>
                <a:cs typeface="Arial"/>
              </a:rPr>
              <a:t>re shooting in Northern District; </a:t>
            </a:r>
            <a:r>
              <a:rPr sz="500" spc="20" dirty="0">
                <a:latin typeface="Arial"/>
                <a:cs typeface="Arial"/>
              </a:rPr>
              <a:t>work semiannual</a:t>
            </a:r>
            <a:r>
              <a:rPr sz="500" spc="5" dirty="0">
                <a:latin typeface="Arial"/>
                <a:cs typeface="Arial"/>
              </a:rPr>
              <a:t> </a:t>
            </a:r>
            <a:r>
              <a:rPr sz="500" spc="15" dirty="0">
                <a:latin typeface="Arial"/>
                <a:cs typeface="Arial"/>
              </a:rPr>
              <a:t>report</a:t>
            </a:r>
            <a:endParaRPr sz="5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719441" y="3014598"/>
            <a:ext cx="3562350" cy="202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5999"/>
              </a:lnSpc>
              <a:spcBef>
                <a:spcPts val="90"/>
              </a:spcBef>
            </a:pPr>
            <a:r>
              <a:rPr sz="500" spc="20" dirty="0">
                <a:latin typeface="Arial"/>
                <a:cs typeface="Arial"/>
              </a:rPr>
              <a:t>Emails with </a:t>
            </a:r>
            <a:r>
              <a:rPr sz="500" spc="15" dirty="0">
                <a:latin typeface="Arial"/>
                <a:cs typeface="Arial"/>
              </a:rPr>
              <a:t>Foglesong re arrestee survey; </a:t>
            </a:r>
            <a:r>
              <a:rPr sz="500" spc="10" dirty="0">
                <a:latin typeface="Arial"/>
                <a:cs typeface="Arial"/>
              </a:rPr>
              <a:t>finalize </a:t>
            </a:r>
            <a:r>
              <a:rPr sz="500" spc="20" dirty="0">
                <a:latin typeface="Arial"/>
                <a:cs typeface="Arial"/>
              </a:rPr>
              <a:t>semiannual </a:t>
            </a:r>
            <a:r>
              <a:rPr sz="500" spc="15" dirty="0">
                <a:latin typeface="Arial"/>
                <a:cs typeface="Arial"/>
              </a:rPr>
              <a:t>report; </a:t>
            </a:r>
            <a:r>
              <a:rPr sz="500" spc="20" dirty="0">
                <a:latin typeface="Arial"/>
                <a:cs typeface="Arial"/>
              </a:rPr>
              <a:t>telephone conference with </a:t>
            </a:r>
            <a:r>
              <a:rPr sz="500" spc="15" dirty="0">
                <a:latin typeface="Arial"/>
                <a:cs typeface="Arial"/>
              </a:rPr>
              <a:t>N. </a:t>
            </a:r>
            <a:r>
              <a:rPr sz="500" spc="20" dirty="0">
                <a:latin typeface="Arial"/>
                <a:cs typeface="Arial"/>
              </a:rPr>
              <a:t>Amato review </a:t>
            </a:r>
            <a:r>
              <a:rPr sz="500" spc="15" dirty="0">
                <a:latin typeface="Arial"/>
                <a:cs typeface="Arial"/>
              </a:rPr>
              <a:t>of  </a:t>
            </a:r>
            <a:r>
              <a:rPr sz="500" spc="20" dirty="0">
                <a:latin typeface="Arial"/>
                <a:cs typeface="Arial"/>
              </a:rPr>
              <a:t>open sex </a:t>
            </a:r>
            <a:r>
              <a:rPr sz="500" spc="15" dirty="0">
                <a:latin typeface="Arial"/>
                <a:cs typeface="Arial"/>
              </a:rPr>
              <a:t>assault investigation</a:t>
            </a:r>
            <a:r>
              <a:rPr sz="500" dirty="0">
                <a:latin typeface="Arial"/>
                <a:cs typeface="Arial"/>
              </a:rPr>
              <a:t> </a:t>
            </a:r>
            <a:r>
              <a:rPr sz="500" spc="15" dirty="0">
                <a:latin typeface="Arial"/>
                <a:cs typeface="Arial"/>
              </a:rPr>
              <a:t>files</a:t>
            </a:r>
            <a:endParaRPr sz="5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719441" y="3682110"/>
            <a:ext cx="4104004" cy="2908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414655">
              <a:lnSpc>
                <a:spcPct val="115999"/>
              </a:lnSpc>
              <a:spcBef>
                <a:spcPts val="90"/>
              </a:spcBef>
            </a:pPr>
            <a:r>
              <a:rPr sz="500" spc="20" dirty="0">
                <a:latin typeface="Arial"/>
                <a:cs typeface="Arial"/>
              </a:rPr>
              <a:t>Emails with team </a:t>
            </a:r>
            <a:r>
              <a:rPr sz="500" spc="15" dirty="0">
                <a:latin typeface="Arial"/>
                <a:cs typeface="Arial"/>
              </a:rPr>
              <a:t>re posting </a:t>
            </a:r>
            <a:r>
              <a:rPr sz="500" spc="20" dirty="0">
                <a:latin typeface="Arial"/>
                <a:cs typeface="Arial"/>
              </a:rPr>
              <a:t>semiannual </a:t>
            </a:r>
            <a:r>
              <a:rPr sz="500" spc="15" dirty="0">
                <a:latin typeface="Arial"/>
                <a:cs typeface="Arial"/>
              </a:rPr>
              <a:t>report to </a:t>
            </a:r>
            <a:r>
              <a:rPr sz="500" spc="20" dirty="0">
                <a:latin typeface="Arial"/>
                <a:cs typeface="Arial"/>
              </a:rPr>
              <a:t>website and </a:t>
            </a:r>
            <a:r>
              <a:rPr sz="500" spc="15" dirty="0">
                <a:latin typeface="Arial"/>
                <a:cs typeface="Arial"/>
              </a:rPr>
              <a:t>social </a:t>
            </a:r>
            <a:r>
              <a:rPr sz="500" spc="20" dirty="0">
                <a:latin typeface="Arial"/>
                <a:cs typeface="Arial"/>
              </a:rPr>
              <a:t>media emails with </a:t>
            </a:r>
            <a:r>
              <a:rPr sz="500" spc="15" dirty="0">
                <a:latin typeface="Arial"/>
                <a:cs typeface="Arial"/>
              </a:rPr>
              <a:t>Joyce </a:t>
            </a:r>
            <a:r>
              <a:rPr sz="500" spc="20" dirty="0">
                <a:latin typeface="Arial"/>
                <a:cs typeface="Arial"/>
              </a:rPr>
              <a:t>and </a:t>
            </a:r>
            <a:r>
              <a:rPr sz="500" spc="25" dirty="0">
                <a:latin typeface="Arial"/>
                <a:cs typeface="Arial"/>
              </a:rPr>
              <a:t>BPD </a:t>
            </a:r>
            <a:r>
              <a:rPr sz="500" spc="15" dirty="0">
                <a:latin typeface="Arial"/>
                <a:cs typeface="Arial"/>
              </a:rPr>
              <a:t>re </a:t>
            </a:r>
            <a:r>
              <a:rPr sz="500" spc="20" dirty="0">
                <a:latin typeface="Arial"/>
                <a:cs typeface="Arial"/>
              </a:rPr>
              <a:t>CD </a:t>
            </a:r>
            <a:r>
              <a:rPr sz="500" spc="15" dirty="0">
                <a:latin typeface="Arial"/>
                <a:cs typeface="Arial"/>
              </a:rPr>
              <a:t>provisions  </a:t>
            </a:r>
            <a:r>
              <a:rPr sz="500" spc="20" dirty="0">
                <a:latin typeface="Arial"/>
                <a:cs typeface="Arial"/>
              </a:rPr>
              <a:t>on review </a:t>
            </a:r>
            <a:r>
              <a:rPr sz="500" spc="15" dirty="0">
                <a:latin typeface="Arial"/>
                <a:cs typeface="Arial"/>
              </a:rPr>
              <a:t>of </a:t>
            </a:r>
            <a:r>
              <a:rPr sz="500" spc="20" dirty="0">
                <a:latin typeface="Arial"/>
                <a:cs typeface="Arial"/>
              </a:rPr>
              <a:t>open sex </a:t>
            </a:r>
            <a:r>
              <a:rPr sz="500" spc="15" dirty="0">
                <a:latin typeface="Arial"/>
                <a:cs typeface="Arial"/>
              </a:rPr>
              <a:t>assault investigations; </a:t>
            </a:r>
            <a:r>
              <a:rPr sz="500" spc="20" dirty="0">
                <a:latin typeface="Arial"/>
                <a:cs typeface="Arial"/>
              </a:rPr>
              <a:t>emails </a:t>
            </a:r>
            <a:r>
              <a:rPr sz="500" spc="15" dirty="0">
                <a:latin typeface="Arial"/>
                <a:cs typeface="Arial"/>
              </a:rPr>
              <a:t>re arrestee </a:t>
            </a:r>
            <a:r>
              <a:rPr sz="500" spc="20" dirty="0">
                <a:latin typeface="Arial"/>
                <a:cs typeface="Arial"/>
              </a:rPr>
              <a:t>survey </a:t>
            </a:r>
            <a:r>
              <a:rPr sz="500" spc="15" dirty="0">
                <a:latin typeface="Arial"/>
                <a:cs typeface="Arial"/>
              </a:rPr>
              <a:t>follow</a:t>
            </a:r>
            <a:r>
              <a:rPr sz="500" dirty="0">
                <a:latin typeface="Arial"/>
                <a:cs typeface="Arial"/>
              </a:rPr>
              <a:t> </a:t>
            </a:r>
            <a:r>
              <a:rPr sz="500" spc="20" dirty="0">
                <a:latin typeface="Arial"/>
                <a:cs typeface="Arial"/>
              </a:rPr>
              <a:t>up</a:t>
            </a:r>
            <a:endParaRPr sz="5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500" spc="15" dirty="0">
                <a:latin typeface="Arial"/>
                <a:cs typeface="Arial"/>
              </a:rPr>
              <a:t>0.</a:t>
            </a:r>
            <a:r>
              <a:rPr sz="500" spc="20" dirty="0">
                <a:latin typeface="Arial"/>
                <a:cs typeface="Arial"/>
              </a:rPr>
              <a:t>6</a:t>
            </a:r>
            <a:endParaRPr sz="5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719441" y="2499537"/>
            <a:ext cx="3690620" cy="4356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5999"/>
              </a:lnSpc>
              <a:spcBef>
                <a:spcPts val="90"/>
              </a:spcBef>
            </a:pPr>
            <a:r>
              <a:rPr sz="500" spc="20" dirty="0">
                <a:latin typeface="Arial"/>
                <a:cs typeface="Arial"/>
              </a:rPr>
              <a:t>Emails with </a:t>
            </a:r>
            <a:r>
              <a:rPr sz="500" spc="15" dirty="0">
                <a:latin typeface="Arial"/>
                <a:cs typeface="Arial"/>
              </a:rPr>
              <a:t>IUR re </a:t>
            </a:r>
            <a:r>
              <a:rPr sz="500" spc="20" dirty="0">
                <a:latin typeface="Arial"/>
                <a:cs typeface="Arial"/>
              </a:rPr>
              <a:t>community </a:t>
            </a:r>
            <a:r>
              <a:rPr sz="500" spc="15" dirty="0">
                <a:latin typeface="Arial"/>
                <a:cs typeface="Arial"/>
              </a:rPr>
              <a:t>survey; </a:t>
            </a:r>
            <a:r>
              <a:rPr sz="500" spc="20" dirty="0">
                <a:latin typeface="Arial"/>
                <a:cs typeface="Arial"/>
              </a:rPr>
              <a:t>emails with MT </a:t>
            </a:r>
            <a:r>
              <a:rPr sz="500" spc="25" dirty="0">
                <a:latin typeface="Arial"/>
                <a:cs typeface="Arial"/>
              </a:rPr>
              <a:t>members </a:t>
            </a:r>
            <a:r>
              <a:rPr sz="500" spc="20" dirty="0">
                <a:latin typeface="Arial"/>
                <a:cs typeface="Arial"/>
              </a:rPr>
              <a:t>and </a:t>
            </a:r>
            <a:r>
              <a:rPr sz="500" spc="15" dirty="0">
                <a:latin typeface="Arial"/>
                <a:cs typeface="Arial"/>
              </a:rPr>
              <a:t>confer </a:t>
            </a:r>
            <a:r>
              <a:rPr sz="500" spc="20" dirty="0">
                <a:latin typeface="Arial"/>
                <a:cs typeface="Arial"/>
              </a:rPr>
              <a:t>with </a:t>
            </a:r>
            <a:r>
              <a:rPr sz="500" spc="25" dirty="0">
                <a:latin typeface="Arial"/>
                <a:cs typeface="Arial"/>
              </a:rPr>
              <a:t>Thompson </a:t>
            </a:r>
            <a:r>
              <a:rPr sz="500" spc="15" dirty="0">
                <a:latin typeface="Arial"/>
                <a:cs typeface="Arial"/>
              </a:rPr>
              <a:t>re </a:t>
            </a:r>
            <a:r>
              <a:rPr sz="500" spc="20" dirty="0">
                <a:latin typeface="Arial"/>
                <a:cs typeface="Arial"/>
              </a:rPr>
              <a:t>semiannual </a:t>
            </a:r>
            <a:r>
              <a:rPr sz="500" spc="15" dirty="0">
                <a:latin typeface="Arial"/>
                <a:cs typeface="Arial"/>
              </a:rPr>
              <a:t>report; confer  </a:t>
            </a:r>
            <a:r>
              <a:rPr sz="500" spc="20" dirty="0">
                <a:latin typeface="Arial"/>
                <a:cs typeface="Arial"/>
              </a:rPr>
              <a:t>with </a:t>
            </a:r>
            <a:r>
              <a:rPr sz="500" spc="25" dirty="0">
                <a:latin typeface="Arial"/>
                <a:cs typeface="Arial"/>
              </a:rPr>
              <a:t>Thompson </a:t>
            </a:r>
            <a:r>
              <a:rPr sz="500" spc="15" dirty="0">
                <a:latin typeface="Arial"/>
                <a:cs typeface="Arial"/>
              </a:rPr>
              <a:t>re budget; </a:t>
            </a:r>
            <a:r>
              <a:rPr sz="500" spc="20" dirty="0">
                <a:latin typeface="Arial"/>
                <a:cs typeface="Arial"/>
              </a:rPr>
              <a:t>emails </a:t>
            </a:r>
            <a:r>
              <a:rPr sz="500" spc="15" dirty="0">
                <a:latin typeface="Arial"/>
                <a:cs typeface="Arial"/>
              </a:rPr>
              <a:t>re arrestee survey; </a:t>
            </a:r>
            <a:r>
              <a:rPr sz="500" spc="20" dirty="0">
                <a:latin typeface="Arial"/>
                <a:cs typeface="Arial"/>
              </a:rPr>
              <a:t>work semiannual</a:t>
            </a:r>
            <a:r>
              <a:rPr sz="500" dirty="0">
                <a:latin typeface="Arial"/>
                <a:cs typeface="Arial"/>
              </a:rPr>
              <a:t> </a:t>
            </a:r>
            <a:r>
              <a:rPr sz="500" spc="15" dirty="0">
                <a:latin typeface="Arial"/>
                <a:cs typeface="Arial"/>
              </a:rPr>
              <a:t>report</a:t>
            </a:r>
            <a:endParaRPr sz="500">
              <a:latin typeface="Arial"/>
              <a:cs typeface="Arial"/>
            </a:endParaRPr>
          </a:p>
          <a:p>
            <a:pPr marL="12700" marR="180340">
              <a:lnSpc>
                <a:spcPct val="115999"/>
              </a:lnSpc>
              <a:spcBef>
                <a:spcPts val="445"/>
              </a:spcBef>
            </a:pPr>
            <a:r>
              <a:rPr sz="500" spc="20" dirty="0">
                <a:latin typeface="Arial"/>
                <a:cs typeface="Arial"/>
              </a:rPr>
              <a:t>Emails with O'Toole and Barge </a:t>
            </a:r>
            <a:r>
              <a:rPr sz="500" spc="15" dirty="0">
                <a:latin typeface="Arial"/>
                <a:cs typeface="Arial"/>
              </a:rPr>
              <a:t>re UOF/FIP </a:t>
            </a:r>
            <a:r>
              <a:rPr sz="500" spc="10" dirty="0">
                <a:latin typeface="Arial"/>
                <a:cs typeface="Arial"/>
              </a:rPr>
              <a:t>I </a:t>
            </a:r>
            <a:r>
              <a:rPr sz="500" spc="15" dirty="0">
                <a:latin typeface="Arial"/>
                <a:cs typeface="Arial"/>
              </a:rPr>
              <a:t>training observation </a:t>
            </a:r>
            <a:r>
              <a:rPr sz="500" spc="20" dirty="0">
                <a:latin typeface="Arial"/>
                <a:cs typeface="Arial"/>
              </a:rPr>
              <a:t>comments; review </a:t>
            </a:r>
            <a:r>
              <a:rPr sz="500" spc="15" dirty="0">
                <a:latin typeface="Arial"/>
                <a:cs typeface="Arial"/>
              </a:rPr>
              <a:t>Levi report </a:t>
            </a:r>
            <a:r>
              <a:rPr sz="500" spc="20" dirty="0">
                <a:latin typeface="Arial"/>
                <a:cs typeface="Arial"/>
              </a:rPr>
              <a:t>on </a:t>
            </a:r>
            <a:r>
              <a:rPr sz="500" spc="15" dirty="0">
                <a:latin typeface="Arial"/>
                <a:cs typeface="Arial"/>
              </a:rPr>
              <a:t>arrestee </a:t>
            </a:r>
            <a:r>
              <a:rPr sz="500" spc="20" dirty="0">
                <a:latin typeface="Arial"/>
                <a:cs typeface="Arial"/>
              </a:rPr>
              <a:t>survey  </a:t>
            </a:r>
            <a:r>
              <a:rPr sz="500" spc="15" dirty="0">
                <a:latin typeface="Arial"/>
                <a:cs typeface="Arial"/>
              </a:rPr>
              <a:t>progress </a:t>
            </a:r>
            <a:r>
              <a:rPr sz="500" spc="20" dirty="0">
                <a:latin typeface="Arial"/>
                <a:cs typeface="Arial"/>
              </a:rPr>
              <a:t>and emails </a:t>
            </a:r>
            <a:r>
              <a:rPr sz="500" spc="15" dirty="0">
                <a:latin typeface="Arial"/>
                <a:cs typeface="Arial"/>
              </a:rPr>
              <a:t>re </a:t>
            </a:r>
            <a:r>
              <a:rPr sz="500" spc="20" dirty="0">
                <a:latin typeface="Arial"/>
                <a:cs typeface="Arial"/>
              </a:rPr>
              <a:t>same; work semiannual</a:t>
            </a:r>
            <a:r>
              <a:rPr sz="500" spc="5" dirty="0">
                <a:latin typeface="Arial"/>
                <a:cs typeface="Arial"/>
              </a:rPr>
              <a:t> </a:t>
            </a:r>
            <a:r>
              <a:rPr sz="500" spc="15" dirty="0">
                <a:latin typeface="Arial"/>
                <a:cs typeface="Arial"/>
              </a:rPr>
              <a:t>report</a:t>
            </a:r>
            <a:endParaRPr sz="5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394829" y="842517"/>
            <a:ext cx="3942715" cy="202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37185" marR="5080" indent="-325120">
              <a:lnSpc>
                <a:spcPct val="115999"/>
              </a:lnSpc>
              <a:spcBef>
                <a:spcPts val="90"/>
              </a:spcBef>
            </a:pPr>
            <a:r>
              <a:rPr sz="500" spc="15" dirty="0">
                <a:latin typeface="Arial"/>
                <a:cs typeface="Arial"/>
              </a:rPr>
              <a:t>2,897.50</a:t>
            </a:r>
            <a:r>
              <a:rPr sz="500" spc="165" dirty="0">
                <a:latin typeface="Arial"/>
                <a:cs typeface="Arial"/>
              </a:rPr>
              <a:t> </a:t>
            </a:r>
            <a:r>
              <a:rPr sz="500" spc="15" dirty="0">
                <a:latin typeface="Arial"/>
                <a:cs typeface="Arial"/>
              </a:rPr>
              <a:t>Attention to </a:t>
            </a:r>
            <a:r>
              <a:rPr sz="500" spc="20" dirty="0">
                <a:latin typeface="Arial"/>
                <a:cs typeface="Arial"/>
              </a:rPr>
              <a:t>new </a:t>
            </a:r>
            <a:r>
              <a:rPr sz="500" spc="15" dirty="0">
                <a:latin typeface="Arial"/>
                <a:cs typeface="Arial"/>
              </a:rPr>
              <a:t>recruitment </a:t>
            </a:r>
            <a:r>
              <a:rPr sz="500" spc="20" dirty="0">
                <a:latin typeface="Arial"/>
                <a:cs typeface="Arial"/>
              </a:rPr>
              <a:t>video and </a:t>
            </a:r>
            <a:r>
              <a:rPr sz="500" spc="15" dirty="0">
                <a:latin typeface="Arial"/>
                <a:cs typeface="Arial"/>
              </a:rPr>
              <a:t>social </a:t>
            </a:r>
            <a:r>
              <a:rPr sz="500" spc="20" dirty="0">
                <a:latin typeface="Arial"/>
                <a:cs typeface="Arial"/>
              </a:rPr>
              <a:t>media response; emaisl with </a:t>
            </a:r>
            <a:r>
              <a:rPr sz="500" spc="15" dirty="0">
                <a:latin typeface="Arial"/>
                <a:cs typeface="Arial"/>
              </a:rPr>
              <a:t>Foglesong, </a:t>
            </a:r>
            <a:r>
              <a:rPr sz="500" spc="20" dirty="0">
                <a:latin typeface="Arial"/>
                <a:cs typeface="Arial"/>
              </a:rPr>
              <a:t>Commissioner Lewis and </a:t>
            </a:r>
            <a:r>
              <a:rPr sz="500" spc="15" dirty="0">
                <a:latin typeface="Arial"/>
                <a:cs typeface="Arial"/>
              </a:rPr>
              <a:t>CBIF  officials re arrestee survey; </a:t>
            </a:r>
            <a:r>
              <a:rPr sz="500" spc="20" dirty="0">
                <a:latin typeface="Arial"/>
                <a:cs typeface="Arial"/>
              </a:rPr>
              <a:t>emails with </a:t>
            </a:r>
            <a:r>
              <a:rPr sz="500" spc="15" dirty="0">
                <a:latin typeface="Arial"/>
                <a:cs typeface="Arial"/>
              </a:rPr>
              <a:t>Dupont re notice of approval of crisis intervention</a:t>
            </a:r>
            <a:r>
              <a:rPr sz="500" spc="75" dirty="0">
                <a:latin typeface="Arial"/>
                <a:cs typeface="Arial"/>
              </a:rPr>
              <a:t> </a:t>
            </a:r>
            <a:r>
              <a:rPr sz="500" spc="15" dirty="0">
                <a:latin typeface="Arial"/>
                <a:cs typeface="Arial"/>
              </a:rPr>
              <a:t>policies</a:t>
            </a:r>
            <a:endParaRPr sz="5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452741" y="1075715"/>
            <a:ext cx="3848100" cy="3244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79400" marR="5080" indent="-266700">
              <a:lnSpc>
                <a:spcPct val="115999"/>
              </a:lnSpc>
              <a:spcBef>
                <a:spcPts val="90"/>
              </a:spcBef>
            </a:pPr>
            <a:r>
              <a:rPr sz="500" spc="20" dirty="0">
                <a:latin typeface="Arial"/>
                <a:cs typeface="Arial"/>
              </a:rPr>
              <a:t>950.00 Emails with </a:t>
            </a:r>
            <a:r>
              <a:rPr sz="500" spc="15" dirty="0">
                <a:latin typeface="Arial"/>
                <a:cs typeface="Arial"/>
              </a:rPr>
              <a:t>IUR re </a:t>
            </a:r>
            <a:r>
              <a:rPr sz="500" spc="20" dirty="0">
                <a:latin typeface="Arial"/>
                <a:cs typeface="Arial"/>
              </a:rPr>
              <a:t>community survey </a:t>
            </a:r>
            <a:r>
              <a:rPr sz="500" spc="15" dirty="0">
                <a:latin typeface="Arial"/>
                <a:cs typeface="Arial"/>
              </a:rPr>
              <a:t>report; </a:t>
            </a:r>
            <a:r>
              <a:rPr sz="500" spc="20" dirty="0">
                <a:latin typeface="Arial"/>
                <a:cs typeface="Arial"/>
              </a:rPr>
              <a:t>emails with </a:t>
            </a:r>
            <a:r>
              <a:rPr sz="500" spc="15" dirty="0">
                <a:latin typeface="Arial"/>
                <a:cs typeface="Arial"/>
              </a:rPr>
              <a:t>Kelly re various </a:t>
            </a:r>
            <a:r>
              <a:rPr sz="500" spc="20" dirty="0">
                <a:latin typeface="Arial"/>
                <a:cs typeface="Arial"/>
              </a:rPr>
              <a:t>community engagement events and </a:t>
            </a:r>
            <a:r>
              <a:rPr sz="500" spc="15" dirty="0">
                <a:latin typeface="Arial"/>
                <a:cs typeface="Arial"/>
              </a:rPr>
              <a:t>issues;  </a:t>
            </a:r>
            <a:r>
              <a:rPr sz="500" spc="20" dirty="0">
                <a:latin typeface="Arial"/>
                <a:cs typeface="Arial"/>
              </a:rPr>
              <a:t>work semiannual</a:t>
            </a:r>
            <a:r>
              <a:rPr sz="500" dirty="0">
                <a:latin typeface="Arial"/>
                <a:cs typeface="Arial"/>
              </a:rPr>
              <a:t> </a:t>
            </a:r>
            <a:r>
              <a:rPr sz="500" spc="15" dirty="0">
                <a:latin typeface="Arial"/>
                <a:cs typeface="Arial"/>
              </a:rPr>
              <a:t>report</a:t>
            </a:r>
            <a:endParaRPr sz="500">
              <a:latin typeface="Arial"/>
              <a:cs typeface="Arial"/>
            </a:endParaRPr>
          </a:p>
          <a:p>
            <a:pPr marL="123825">
              <a:lnSpc>
                <a:spcPct val="100000"/>
              </a:lnSpc>
              <a:spcBef>
                <a:spcPts val="360"/>
              </a:spcBef>
            </a:pPr>
            <a:r>
              <a:rPr sz="500" spc="10" dirty="0">
                <a:latin typeface="Arial"/>
                <a:cs typeface="Arial"/>
              </a:rPr>
              <a:t>-</a:t>
            </a:r>
            <a:endParaRPr sz="5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394829" y="2054097"/>
            <a:ext cx="4047490" cy="3790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37185" marR="5080" indent="-325120">
              <a:lnSpc>
                <a:spcPct val="115999"/>
              </a:lnSpc>
              <a:spcBef>
                <a:spcPts val="90"/>
              </a:spcBef>
            </a:pPr>
            <a:r>
              <a:rPr sz="500" spc="15" dirty="0">
                <a:latin typeface="Arial"/>
                <a:cs typeface="Arial"/>
              </a:rPr>
              <a:t>3,420.00</a:t>
            </a:r>
            <a:r>
              <a:rPr sz="500" spc="165" dirty="0">
                <a:latin typeface="Arial"/>
                <a:cs typeface="Arial"/>
              </a:rPr>
              <a:t> </a:t>
            </a:r>
            <a:r>
              <a:rPr sz="500" spc="15" dirty="0">
                <a:latin typeface="Arial"/>
                <a:cs typeface="Arial"/>
              </a:rPr>
              <a:t>Prepare for and </a:t>
            </a:r>
            <a:r>
              <a:rPr sz="500" spc="10" dirty="0">
                <a:latin typeface="Arial"/>
                <a:cs typeface="Arial"/>
              </a:rPr>
              <a:t>participate in </a:t>
            </a:r>
            <a:r>
              <a:rPr sz="500" spc="20" dirty="0">
                <a:latin typeface="Arial"/>
                <a:cs typeface="Arial"/>
              </a:rPr>
              <a:t>community </a:t>
            </a:r>
            <a:r>
              <a:rPr sz="500" spc="15" dirty="0">
                <a:latin typeface="Arial"/>
                <a:cs typeface="Arial"/>
              </a:rPr>
              <a:t>forum; emails with Levi re arrestee </a:t>
            </a:r>
            <a:r>
              <a:rPr sz="500" spc="10" dirty="0">
                <a:latin typeface="Arial"/>
                <a:cs typeface="Arial"/>
              </a:rPr>
              <a:t>survey; </a:t>
            </a:r>
            <a:r>
              <a:rPr sz="500" spc="15" dirty="0">
                <a:latin typeface="Arial"/>
                <a:cs typeface="Arial"/>
              </a:rPr>
              <a:t>confer with </a:t>
            </a:r>
            <a:r>
              <a:rPr sz="500" spc="10" dirty="0">
                <a:latin typeface="Arial"/>
                <a:cs typeface="Arial"/>
              </a:rPr>
              <a:t>Kelly </a:t>
            </a:r>
            <a:r>
              <a:rPr sz="500" spc="15" dirty="0">
                <a:latin typeface="Arial"/>
                <a:cs typeface="Arial"/>
              </a:rPr>
              <a:t>re </a:t>
            </a:r>
            <a:r>
              <a:rPr sz="500" spc="10" dirty="0">
                <a:latin typeface="Arial"/>
                <a:cs typeface="Arial"/>
              </a:rPr>
              <a:t>youth </a:t>
            </a:r>
            <a:r>
              <a:rPr sz="500" spc="15" dirty="0">
                <a:latin typeface="Arial"/>
                <a:cs typeface="Arial"/>
              </a:rPr>
              <a:t>outreach;  </a:t>
            </a:r>
            <a:r>
              <a:rPr sz="500" spc="20" dirty="0">
                <a:latin typeface="Arial"/>
                <a:cs typeface="Arial"/>
              </a:rPr>
              <a:t>review 24 </a:t>
            </a:r>
            <a:r>
              <a:rPr sz="500" spc="15" dirty="0">
                <a:latin typeface="Arial"/>
                <a:cs typeface="Arial"/>
              </a:rPr>
              <a:t>hour report </a:t>
            </a:r>
            <a:r>
              <a:rPr sz="500" spc="20" dirty="0">
                <a:latin typeface="Arial"/>
                <a:cs typeface="Arial"/>
              </a:rPr>
              <a:t>on </a:t>
            </a:r>
            <a:r>
              <a:rPr sz="500" spc="15" dirty="0">
                <a:latin typeface="Arial"/>
                <a:cs typeface="Arial"/>
              </a:rPr>
              <a:t>shooting in Northern District </a:t>
            </a:r>
            <a:r>
              <a:rPr sz="500" spc="20" dirty="0">
                <a:latin typeface="Arial"/>
                <a:cs typeface="Arial"/>
              </a:rPr>
              <a:t>and </a:t>
            </a:r>
            <a:r>
              <a:rPr sz="500" spc="15" dirty="0">
                <a:latin typeface="Arial"/>
                <a:cs typeface="Arial"/>
              </a:rPr>
              <a:t>confer </a:t>
            </a:r>
            <a:r>
              <a:rPr sz="500" spc="20" dirty="0">
                <a:latin typeface="Arial"/>
                <a:cs typeface="Arial"/>
              </a:rPr>
              <a:t>with </a:t>
            </a:r>
            <a:r>
              <a:rPr sz="500" spc="25" dirty="0">
                <a:latin typeface="Arial"/>
                <a:cs typeface="Arial"/>
              </a:rPr>
              <a:t>Thompson </a:t>
            </a:r>
            <a:r>
              <a:rPr sz="500" spc="15" dirty="0">
                <a:latin typeface="Arial"/>
                <a:cs typeface="Arial"/>
              </a:rPr>
              <a:t>re briefing; </a:t>
            </a:r>
            <a:r>
              <a:rPr sz="500" spc="20" dirty="0">
                <a:latin typeface="Arial"/>
                <a:cs typeface="Arial"/>
              </a:rPr>
              <a:t>cursory review </a:t>
            </a:r>
            <a:r>
              <a:rPr sz="500" spc="15" dirty="0">
                <a:latin typeface="Arial"/>
                <a:cs typeface="Arial"/>
              </a:rPr>
              <a:t>of draft police  </a:t>
            </a:r>
            <a:r>
              <a:rPr sz="500" spc="20" dirty="0">
                <a:latin typeface="Arial"/>
                <a:cs typeface="Arial"/>
              </a:rPr>
              <a:t>on </a:t>
            </a:r>
            <a:r>
              <a:rPr sz="500" spc="15" dirty="0">
                <a:latin typeface="Arial"/>
                <a:cs typeface="Arial"/>
              </a:rPr>
              <a:t>expedited resolution of </a:t>
            </a:r>
            <a:r>
              <a:rPr sz="500" spc="20" dirty="0">
                <a:latin typeface="Arial"/>
                <a:cs typeface="Arial"/>
              </a:rPr>
              <a:t>minor misconduct; conference </a:t>
            </a:r>
            <a:r>
              <a:rPr sz="500" spc="15" dirty="0">
                <a:latin typeface="Arial"/>
                <a:cs typeface="Arial"/>
              </a:rPr>
              <a:t>call </a:t>
            </a:r>
            <a:r>
              <a:rPr sz="500" spc="20" dirty="0">
                <a:latin typeface="Arial"/>
                <a:cs typeface="Arial"/>
              </a:rPr>
              <a:t>with community engagement team </a:t>
            </a:r>
            <a:r>
              <a:rPr sz="500" spc="15" dirty="0">
                <a:latin typeface="Arial"/>
                <a:cs typeface="Arial"/>
              </a:rPr>
              <a:t>to prepare for  </a:t>
            </a:r>
            <a:r>
              <a:rPr sz="500" spc="20" dirty="0">
                <a:latin typeface="Arial"/>
                <a:cs typeface="Arial"/>
              </a:rPr>
              <a:t>community</a:t>
            </a:r>
            <a:r>
              <a:rPr sz="500" spc="-10" dirty="0">
                <a:latin typeface="Arial"/>
                <a:cs typeface="Arial"/>
              </a:rPr>
              <a:t> </a:t>
            </a:r>
            <a:r>
              <a:rPr sz="500" spc="20" dirty="0">
                <a:latin typeface="Arial"/>
                <a:cs typeface="Arial"/>
              </a:rPr>
              <a:t>forum</a:t>
            </a:r>
            <a:endParaRPr sz="5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652768" y="6393688"/>
            <a:ext cx="4799965" cy="0"/>
          </a:xfrm>
          <a:custGeom>
            <a:avLst/>
            <a:gdLst/>
            <a:ahLst/>
            <a:cxnLst/>
            <a:rect l="l" t="t" r="r" b="b"/>
            <a:pathLst>
              <a:path w="4799965">
                <a:moveTo>
                  <a:pt x="0" y="0"/>
                </a:moveTo>
                <a:lnTo>
                  <a:pt x="4799583" y="0"/>
                </a:lnTo>
              </a:path>
            </a:pathLst>
          </a:custGeom>
          <a:ln w="167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652768" y="6524752"/>
            <a:ext cx="4799965" cy="0"/>
          </a:xfrm>
          <a:custGeom>
            <a:avLst/>
            <a:gdLst/>
            <a:ahLst/>
            <a:cxnLst/>
            <a:rect l="l" t="t" r="r" b="b"/>
            <a:pathLst>
              <a:path w="4799965">
                <a:moveTo>
                  <a:pt x="0" y="0"/>
                </a:moveTo>
                <a:lnTo>
                  <a:pt x="4799583" y="0"/>
                </a:lnTo>
              </a:path>
            </a:pathLst>
          </a:custGeom>
          <a:ln w="167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091923" y="860044"/>
            <a:ext cx="0" cy="5673090"/>
          </a:xfrm>
          <a:custGeom>
            <a:avLst/>
            <a:gdLst/>
            <a:ahLst/>
            <a:cxnLst/>
            <a:rect l="l" t="t" r="r" b="b"/>
            <a:pathLst>
              <a:path h="5673090">
                <a:moveTo>
                  <a:pt x="0" y="0"/>
                </a:moveTo>
                <a:lnTo>
                  <a:pt x="0" y="5673090"/>
                </a:lnTo>
              </a:path>
            </a:pathLst>
          </a:custGeom>
          <a:ln w="167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644513" y="6385433"/>
            <a:ext cx="0" cy="147955"/>
          </a:xfrm>
          <a:custGeom>
            <a:avLst/>
            <a:gdLst/>
            <a:ahLst/>
            <a:cxnLst/>
            <a:rect l="l" t="t" r="r" b="b"/>
            <a:pathLst>
              <a:path h="147954">
                <a:moveTo>
                  <a:pt x="0" y="0"/>
                </a:moveTo>
                <a:lnTo>
                  <a:pt x="0" y="147700"/>
                </a:lnTo>
              </a:path>
            </a:pathLst>
          </a:custGeom>
          <a:ln w="167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716011" y="6402070"/>
            <a:ext cx="0" cy="131445"/>
          </a:xfrm>
          <a:custGeom>
            <a:avLst/>
            <a:gdLst/>
            <a:ahLst/>
            <a:cxnLst/>
            <a:rect l="l" t="t" r="r" b="b"/>
            <a:pathLst>
              <a:path h="131445">
                <a:moveTo>
                  <a:pt x="0" y="0"/>
                </a:moveTo>
                <a:lnTo>
                  <a:pt x="0" y="131063"/>
                </a:lnTo>
              </a:path>
            </a:pathLst>
          </a:custGeom>
          <a:ln w="167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1" name="object 41"/>
          <p:cNvGraphicFramePr>
            <a:graphicFrameLocks noGrp="1"/>
          </p:cNvGraphicFramePr>
          <p:nvPr/>
        </p:nvGraphicFramePr>
        <p:xfrm>
          <a:off x="638429" y="852169"/>
          <a:ext cx="5565775" cy="56572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5660"/>
                <a:gridCol w="756920"/>
                <a:gridCol w="3973195"/>
              </a:tblGrid>
              <a:tr h="233045"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500" spc="15" dirty="0">
                          <a:latin typeface="Arial"/>
                          <a:cs typeface="Arial"/>
                        </a:rPr>
                        <a:t>July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62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11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500" spc="15" dirty="0">
                          <a:latin typeface="Arial"/>
                          <a:cs typeface="Arial"/>
                        </a:rPr>
                        <a:t>Participate in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monthly meeting with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court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parties re staffing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supervision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follow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up with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court;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emails with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parties</a:t>
                      </a:r>
                      <a:r>
                        <a:rPr sz="5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re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 marL="2413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500" spc="15" dirty="0">
                          <a:latin typeface="Arial"/>
                          <a:cs typeface="Arial"/>
                        </a:rPr>
                        <a:t>public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comments on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exculpatory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evidence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disclosure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policy;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work semiannual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report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1454"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500" spc="15" dirty="0">
                          <a:latin typeface="Arial"/>
                          <a:cs typeface="Arial"/>
                        </a:rPr>
                        <a:t>July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623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12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500" spc="25" dirty="0">
                          <a:latin typeface="Arial"/>
                          <a:cs typeface="Arial"/>
                        </a:rPr>
                        <a:t>Work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semiannual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report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confer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500" spc="25" dirty="0">
                          <a:latin typeface="Arial"/>
                          <a:cs typeface="Arial"/>
                        </a:rPr>
                        <a:t>Thompson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and Aden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re</a:t>
                      </a:r>
                      <a:r>
                        <a:rPr sz="5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5" dirty="0">
                          <a:latin typeface="Arial"/>
                          <a:cs typeface="Arial"/>
                        </a:rPr>
                        <a:t>same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8760"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500" spc="15" dirty="0">
                          <a:latin typeface="Arial"/>
                          <a:cs typeface="Arial"/>
                        </a:rPr>
                        <a:t>July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62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13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6525"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500" spc="15" dirty="0">
                          <a:latin typeface="Arial"/>
                          <a:cs typeface="Arial"/>
                        </a:rPr>
                        <a:t>July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62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14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9890"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500" spc="15" dirty="0">
                          <a:latin typeface="Arial"/>
                          <a:cs typeface="Arial"/>
                        </a:rPr>
                        <a:t>July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62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15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Attend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UOF/FIP training at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Academy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45134"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500" spc="15" dirty="0">
                          <a:latin typeface="Arial"/>
                          <a:cs typeface="Arial"/>
                        </a:rPr>
                        <a:t>July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623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16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Attend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UOF/FIP training at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Academy; review DOJ feedback from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July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11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UOF/FIP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training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3045"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500" spc="15" dirty="0">
                          <a:latin typeface="Arial"/>
                          <a:cs typeface="Arial"/>
                        </a:rPr>
                        <a:t>July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62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17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500" spc="25" dirty="0">
                          <a:latin typeface="Arial"/>
                          <a:cs typeface="Arial"/>
                        </a:rPr>
                        <a:t>Work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semiannual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report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1305"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500" spc="15" dirty="0">
                          <a:latin typeface="Arial"/>
                          <a:cs typeface="Arial"/>
                        </a:rPr>
                        <a:t>July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62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18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500" spc="25" dirty="0">
                          <a:latin typeface="Arial"/>
                          <a:cs typeface="Arial"/>
                        </a:rPr>
                        <a:t>Work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semiannual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report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0835"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500" spc="15" dirty="0">
                          <a:latin typeface="Arial"/>
                          <a:cs typeface="Arial"/>
                        </a:rPr>
                        <a:t>July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62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19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500" spc="10" dirty="0">
                          <a:latin typeface="Arial"/>
                          <a:cs typeface="Arial"/>
                        </a:rPr>
                        <a:t>Finalize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semiannual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report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and emails with </a:t>
                      </a:r>
                      <a:r>
                        <a:rPr sz="500" spc="25" dirty="0">
                          <a:latin typeface="Arial"/>
                          <a:cs typeface="Arial"/>
                        </a:rPr>
                        <a:t>Thompson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re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5" dirty="0">
                          <a:latin typeface="Arial"/>
                          <a:cs typeface="Arial"/>
                        </a:rPr>
                        <a:t>same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0495"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500" spc="15" dirty="0">
                          <a:latin typeface="Arial"/>
                          <a:cs typeface="Arial"/>
                        </a:rPr>
                        <a:t>July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62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20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custodial arrestee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survey update from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Foglesong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5420"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500" spc="15" dirty="0">
                          <a:latin typeface="Arial"/>
                          <a:cs typeface="Arial"/>
                        </a:rPr>
                        <a:t>July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62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21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Telephone conference with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Foglesong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Levi re debrief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arrestee data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collection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5590"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500" spc="15" dirty="0">
                          <a:latin typeface="Arial"/>
                          <a:cs typeface="Arial"/>
                        </a:rPr>
                        <a:t>July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623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22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Emails with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court in preparation for public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hearing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3045"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500" spc="15" dirty="0">
                          <a:latin typeface="Arial"/>
                          <a:cs typeface="Arial"/>
                        </a:rPr>
                        <a:t>July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623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23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500" spc="15" dirty="0">
                          <a:latin typeface="Arial"/>
                          <a:cs typeface="Arial"/>
                        </a:rPr>
                        <a:t>Draft</a:t>
                      </a:r>
                      <a:r>
                        <a:rPr sz="5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5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email</a:t>
                      </a:r>
                      <a:r>
                        <a:rPr sz="5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comments</a:t>
                      </a:r>
                      <a:r>
                        <a:rPr sz="5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re</a:t>
                      </a:r>
                      <a:r>
                        <a:rPr sz="5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UOF/FIP</a:t>
                      </a:r>
                      <a:r>
                        <a:rPr sz="5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training</a:t>
                      </a:r>
                      <a:r>
                        <a:rPr sz="5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observations</a:t>
                      </a:r>
                      <a:r>
                        <a:rPr sz="5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5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O'Toole,</a:t>
                      </a:r>
                      <a:r>
                        <a:rPr sz="5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Villasenor</a:t>
                      </a:r>
                      <a:r>
                        <a:rPr sz="5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5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Barge</a:t>
                      </a:r>
                      <a:r>
                        <a:rPr sz="5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re</a:t>
                      </a:r>
                      <a:r>
                        <a:rPr sz="5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comments</a:t>
                      </a:r>
                      <a:r>
                        <a:rPr sz="5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5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UOF/FIP</a:t>
                      </a:r>
                      <a:r>
                        <a:rPr sz="5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training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8135"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500" spc="15" dirty="0">
                          <a:latin typeface="Arial"/>
                          <a:cs typeface="Arial"/>
                        </a:rPr>
                        <a:t>July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623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24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Emails with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O'Toole, Villasenor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and Barge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re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comments on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UOF/FIP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I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training; preliminary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updated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draft of</a:t>
                      </a:r>
                      <a:r>
                        <a:rPr sz="500" spc="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exculpatory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 marL="2413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evidence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disclosure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policy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69875"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500" spc="15" dirty="0">
                          <a:latin typeface="Arial"/>
                          <a:cs typeface="Arial"/>
                        </a:rPr>
                        <a:t>July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62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25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0820"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500" spc="15" dirty="0">
                          <a:latin typeface="Arial"/>
                          <a:cs typeface="Arial"/>
                        </a:rPr>
                        <a:t>July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62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26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15" dirty="0">
                          <a:latin typeface="Arial"/>
                          <a:cs typeface="Arial"/>
                        </a:rPr>
                        <a:t>Confer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Barge,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O'Toole and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Villasenor re observations of UOF/FIP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I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follow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up email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distilling key observations</a:t>
                      </a:r>
                      <a:r>
                        <a:rPr sz="500" spc="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to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 marL="2413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500" spc="15" dirty="0">
                          <a:latin typeface="Arial"/>
                          <a:cs typeface="Arial"/>
                        </a:rPr>
                        <a:t>provide to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BPD; telephone conference with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parties re exculpatory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evidence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disclosure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policy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5745"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500" spc="15" dirty="0">
                          <a:latin typeface="Arial"/>
                          <a:cs typeface="Arial"/>
                        </a:rPr>
                        <a:t>July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62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27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500" spc="25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response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MT comments on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UOF/FIP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I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and emails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re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5" dirty="0">
                          <a:latin typeface="Arial"/>
                          <a:cs typeface="Arial"/>
                        </a:rPr>
                        <a:t>same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5735"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500" spc="15" dirty="0">
                          <a:latin typeface="Arial"/>
                          <a:cs typeface="Arial"/>
                        </a:rPr>
                        <a:t>July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62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28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Review and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revise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upated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draft of exculpatory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evidence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disclosure policy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and email with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parties re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5" dirty="0">
                          <a:latin typeface="Arial"/>
                          <a:cs typeface="Arial"/>
                        </a:rPr>
                        <a:t>same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5110"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500" spc="15" dirty="0">
                          <a:latin typeface="Arial"/>
                          <a:cs typeface="Arial"/>
                        </a:rPr>
                        <a:t>July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623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29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7185"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500" spc="15" dirty="0">
                          <a:latin typeface="Arial"/>
                          <a:cs typeface="Arial"/>
                        </a:rPr>
                        <a:t>July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62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30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500" spc="20" dirty="0">
                          <a:latin typeface="Arial"/>
                          <a:cs typeface="Arial"/>
                        </a:rPr>
                        <a:t>Emails with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parties re finalizing exculpatory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evidence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disclosure policy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extending final public </a:t>
                      </a:r>
                      <a:r>
                        <a:rPr sz="500" spc="25" dirty="0">
                          <a:latin typeface="Arial"/>
                          <a:cs typeface="Arial"/>
                        </a:rPr>
                        <a:t>comment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period;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review</a:t>
                      </a:r>
                      <a:r>
                        <a:rPr sz="5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and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 marL="2413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500" spc="15" dirty="0">
                          <a:latin typeface="Arial"/>
                          <a:cs typeface="Arial"/>
                        </a:rPr>
                        <a:t>revise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updated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draft of exculpatory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evidence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disclosure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policy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9255"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500" spc="15" dirty="0">
                          <a:latin typeface="Arial"/>
                          <a:cs typeface="Arial"/>
                        </a:rPr>
                        <a:t>July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62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31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15" dirty="0">
                          <a:latin typeface="Arial"/>
                          <a:cs typeface="Arial"/>
                        </a:rPr>
                        <a:t>Prepare submission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focus groups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report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and emails with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parties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and CJI re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same;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prepare notice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extension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5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monitoring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 marL="24130" marR="164465">
                        <a:lnSpc>
                          <a:spcPct val="115999"/>
                        </a:lnSpc>
                      </a:pPr>
                      <a:r>
                        <a:rPr sz="500" spc="15" dirty="0">
                          <a:latin typeface="Arial"/>
                          <a:cs typeface="Arial"/>
                        </a:rPr>
                        <a:t>plan deadlines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and emails with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parties re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same; review updated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draft of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community survey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report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confer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with Barge and  emails with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IUR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and Barge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re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5" dirty="0">
                          <a:latin typeface="Arial"/>
                          <a:cs typeface="Arial"/>
                        </a:rPr>
                        <a:t>same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081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42" name="object 42"/>
          <p:cNvSpPr/>
          <p:nvPr/>
        </p:nvSpPr>
        <p:spPr>
          <a:xfrm>
            <a:off x="11827256" y="6393688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>
                <a:moveTo>
                  <a:pt x="0" y="0"/>
                </a:moveTo>
                <a:lnTo>
                  <a:pt x="272669" y="0"/>
                </a:lnTo>
              </a:path>
            </a:pathLst>
          </a:custGeom>
          <a:ln w="167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827256" y="6524752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>
                <a:moveTo>
                  <a:pt x="0" y="0"/>
                </a:moveTo>
                <a:lnTo>
                  <a:pt x="272669" y="0"/>
                </a:lnTo>
              </a:path>
            </a:pathLst>
          </a:custGeom>
          <a:ln w="167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1241811" y="309892"/>
            <a:ext cx="92138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6 </a:t>
            </a:r>
            <a:r>
              <a:rPr sz="800" spc="-5" dirty="0">
                <a:latin typeface="Arial"/>
                <a:cs typeface="Arial"/>
              </a:rPr>
              <a:t>of </a:t>
            </a:r>
            <a:r>
              <a:rPr sz="800" spc="-40" dirty="0">
                <a:latin typeface="Arial"/>
                <a:cs typeface="Arial"/>
              </a:rPr>
              <a:t>196</a:t>
            </a:r>
            <a:r>
              <a:rPr sz="1125" spc="-60" baseline="25925" dirty="0">
                <a:latin typeface="Arial"/>
                <a:cs typeface="Arial"/>
              </a:rPr>
              <a:t>Page</a:t>
            </a:r>
            <a:r>
              <a:rPr sz="1125" spc="-157" baseline="25925" dirty="0">
                <a:latin typeface="Arial"/>
                <a:cs typeface="Arial"/>
              </a:rPr>
              <a:t> </a:t>
            </a:r>
            <a:r>
              <a:rPr sz="1125" spc="-52" baseline="25925" dirty="0">
                <a:latin typeface="Arial"/>
                <a:cs typeface="Arial"/>
              </a:rPr>
              <a:t>2</a:t>
            </a:r>
            <a:endParaRPr sz="1125" baseline="25925">
              <a:latin typeface="Arial"/>
              <a:cs typeface="Arial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6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12675" y="8521700"/>
            <a:ext cx="4679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95" dirty="0">
                <a:solidFill>
                  <a:srgbClr val="818181"/>
                </a:solidFill>
                <a:latin typeface="Trebuchet MS"/>
                <a:cs typeface="Trebuchet MS"/>
              </a:rPr>
              <a:t>3</a:t>
            </a:r>
            <a:r>
              <a:rPr sz="1200" b="1" spc="-245" dirty="0">
                <a:solidFill>
                  <a:srgbClr val="818181"/>
                </a:solidFill>
                <a:latin typeface="Trebuchet MS"/>
                <a:cs typeface="Trebuchet MS"/>
              </a:rPr>
              <a:t> </a:t>
            </a:r>
            <a:r>
              <a:rPr sz="1200" b="1" spc="55" dirty="0">
                <a:solidFill>
                  <a:srgbClr val="818181"/>
                </a:solidFill>
                <a:latin typeface="Trebuchet MS"/>
                <a:cs typeface="Trebuchet MS"/>
              </a:rPr>
              <a:t>of </a:t>
            </a:r>
            <a:r>
              <a:rPr sz="1200" b="1" spc="120" dirty="0">
                <a:solidFill>
                  <a:srgbClr val="818181"/>
                </a:solidFill>
                <a:latin typeface="Trebuchet MS"/>
                <a:cs typeface="Trebuchet MS"/>
              </a:rPr>
              <a:t>4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4900" y="1333500"/>
            <a:ext cx="266700" cy="26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57300" y="24574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51000" y="1790700"/>
            <a:ext cx="533400" cy="546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82700" y="1893061"/>
            <a:ext cx="311784" cy="3484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57300" y="34480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51000" y="2686050"/>
            <a:ext cx="533400" cy="546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82700" y="2788411"/>
            <a:ext cx="311784" cy="3484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57300" y="42481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51000" y="3581400"/>
            <a:ext cx="533400" cy="546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82700" y="3683761"/>
            <a:ext cx="311784" cy="3484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57300" y="50482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51000" y="4381500"/>
            <a:ext cx="533400" cy="546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82700" y="4483861"/>
            <a:ext cx="311784" cy="3484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57300" y="58483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51000" y="5181600"/>
            <a:ext cx="533400" cy="546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82700" y="5283961"/>
            <a:ext cx="311784" cy="3484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57300" y="65468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51000" y="5930900"/>
            <a:ext cx="533400" cy="5461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82700" y="6033261"/>
            <a:ext cx="311784" cy="34848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57300" y="73469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51000" y="6680200"/>
            <a:ext cx="533400" cy="5461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82700" y="6782561"/>
            <a:ext cx="311784" cy="34848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51000" y="7429500"/>
            <a:ext cx="533400" cy="5461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460500" y="1358900"/>
            <a:ext cx="5156200" cy="6551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3634104" algn="l"/>
              </a:tabLst>
            </a:pPr>
            <a:r>
              <a:rPr sz="1200" b="1" spc="50" dirty="0">
                <a:latin typeface="Trebuchet MS"/>
                <a:cs typeface="Trebuchet MS"/>
              </a:rPr>
              <a:t>Wilmington</a:t>
            </a:r>
            <a:r>
              <a:rPr sz="1200" b="1" spc="-50" dirty="0">
                <a:latin typeface="Trebuchet MS"/>
                <a:cs typeface="Trebuchet MS"/>
              </a:rPr>
              <a:t> </a:t>
            </a:r>
            <a:r>
              <a:rPr sz="1200" b="1" spc="50" dirty="0">
                <a:latin typeface="Trebuchet MS"/>
                <a:cs typeface="Trebuchet MS"/>
              </a:rPr>
              <a:t>Station	</a:t>
            </a:r>
            <a:r>
              <a:rPr sz="1200" spc="110" dirty="0">
                <a:solidFill>
                  <a:srgbClr val="818181"/>
                </a:solidFill>
                <a:latin typeface="Trebuchet MS"/>
                <a:cs typeface="Trebuchet MS"/>
              </a:rPr>
              <a:t>92 </a:t>
            </a:r>
            <a:r>
              <a:rPr sz="1200" dirty="0">
                <a:solidFill>
                  <a:srgbClr val="818181"/>
                </a:solidFill>
                <a:latin typeface="Trebuchet MS"/>
                <a:cs typeface="Trebuchet MS"/>
              </a:rPr>
              <a:t>miles, </a:t>
            </a:r>
            <a:r>
              <a:rPr sz="1200" spc="-70" dirty="0">
                <a:solidFill>
                  <a:srgbClr val="818181"/>
                </a:solidFill>
                <a:latin typeface="Trebuchet MS"/>
                <a:cs typeface="Trebuchet MS"/>
              </a:rPr>
              <a:t>1 </a:t>
            </a:r>
            <a:r>
              <a:rPr sz="1200" spc="20" dirty="0">
                <a:solidFill>
                  <a:srgbClr val="818181"/>
                </a:solidFill>
                <a:latin typeface="Trebuchet MS"/>
                <a:cs typeface="Trebuchet MS"/>
              </a:rPr>
              <a:t>hr </a:t>
            </a:r>
            <a:r>
              <a:rPr sz="1200" spc="125" dirty="0">
                <a:solidFill>
                  <a:srgbClr val="818181"/>
                </a:solidFill>
                <a:latin typeface="Trebuchet MS"/>
                <a:cs typeface="Trebuchet MS"/>
              </a:rPr>
              <a:t>36</a:t>
            </a:r>
            <a:r>
              <a:rPr sz="1200" spc="-240" dirty="0">
                <a:solidFill>
                  <a:srgbClr val="818181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818181"/>
                </a:solidFill>
                <a:latin typeface="Trebuchet MS"/>
                <a:cs typeface="Trebuchet MS"/>
              </a:rPr>
              <a:t>min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Times New Roman"/>
              <a:cs typeface="Times New Roman"/>
            </a:endParaRPr>
          </a:p>
          <a:p>
            <a:pPr marL="863600">
              <a:lnSpc>
                <a:spcPct val="100000"/>
              </a:lnSpc>
            </a:pPr>
            <a:r>
              <a:rPr sz="1300" b="1" spc="-30" dirty="0">
                <a:solidFill>
                  <a:srgbClr val="929292"/>
                </a:solidFill>
                <a:latin typeface="Trebuchet MS"/>
                <a:cs typeface="Trebuchet MS"/>
              </a:rPr>
              <a:t>1.8</a:t>
            </a:r>
            <a:r>
              <a:rPr sz="1300" b="1" spc="-80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45" dirty="0">
                <a:solidFill>
                  <a:srgbClr val="929292"/>
                </a:solidFill>
                <a:latin typeface="Trebuchet MS"/>
                <a:cs typeface="Trebuchet MS"/>
              </a:rPr>
              <a:t>miles</a:t>
            </a:r>
            <a:endParaRPr sz="1300">
              <a:latin typeface="Trebuchet MS"/>
              <a:cs typeface="Trebuchet MS"/>
            </a:endParaRPr>
          </a:p>
          <a:p>
            <a:pPr marL="863600">
              <a:lnSpc>
                <a:spcPct val="100000"/>
              </a:lnSpc>
              <a:spcBef>
                <a:spcPts val="340"/>
              </a:spcBef>
            </a:pPr>
            <a:r>
              <a:rPr sz="1200" spc="40" dirty="0">
                <a:latin typeface="Trebuchet MS"/>
                <a:cs typeface="Trebuchet MS"/>
              </a:rPr>
              <a:t>Keep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right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on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65" dirty="0">
                <a:latin typeface="Trebuchet MS"/>
                <a:cs typeface="Trebuchet MS"/>
              </a:rPr>
              <a:t>DE-1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120" dirty="0">
                <a:latin typeface="Trebuchet MS"/>
                <a:cs typeface="Trebuchet MS"/>
              </a:rPr>
              <a:t>N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toward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90" dirty="0">
                <a:latin typeface="Trebuchet MS"/>
                <a:cs typeface="Trebuchet MS"/>
              </a:rPr>
              <a:t>I-95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N,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Wilmington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50">
              <a:latin typeface="Times New Roman"/>
              <a:cs typeface="Times New Roman"/>
            </a:endParaRPr>
          </a:p>
          <a:p>
            <a:pPr marL="863600">
              <a:lnSpc>
                <a:spcPct val="100000"/>
              </a:lnSpc>
            </a:pPr>
            <a:r>
              <a:rPr sz="1300" b="1" spc="25" dirty="0">
                <a:solidFill>
                  <a:srgbClr val="929292"/>
                </a:solidFill>
                <a:latin typeface="Trebuchet MS"/>
                <a:cs typeface="Trebuchet MS"/>
              </a:rPr>
              <a:t>4.7</a:t>
            </a:r>
            <a:r>
              <a:rPr sz="1300" b="1" spc="-80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45" dirty="0">
                <a:solidFill>
                  <a:srgbClr val="929292"/>
                </a:solidFill>
                <a:latin typeface="Trebuchet MS"/>
                <a:cs typeface="Trebuchet MS"/>
              </a:rPr>
              <a:t>miles</a:t>
            </a:r>
            <a:endParaRPr sz="1300">
              <a:latin typeface="Trebuchet MS"/>
              <a:cs typeface="Trebuchet MS"/>
            </a:endParaRPr>
          </a:p>
          <a:p>
            <a:pPr marL="863600" marR="373380">
              <a:lnSpc>
                <a:spcPct val="104200"/>
              </a:lnSpc>
              <a:spcBef>
                <a:spcPts val="280"/>
              </a:spcBef>
            </a:pPr>
            <a:r>
              <a:rPr sz="1200" dirty="0">
                <a:latin typeface="Trebuchet MS"/>
                <a:cs typeface="Trebuchet MS"/>
              </a:rPr>
              <a:t>Take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exit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75" dirty="0">
                <a:latin typeface="Trebuchet MS"/>
                <a:cs typeface="Trebuchet MS"/>
              </a:rPr>
              <a:t>165C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on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the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left </a:t>
            </a:r>
            <a:r>
              <a:rPr sz="1200" spc="5" dirty="0">
                <a:latin typeface="Trebuchet MS"/>
                <a:cs typeface="Trebuchet MS"/>
              </a:rPr>
              <a:t>to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merge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onto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spc="90" dirty="0">
                <a:latin typeface="Trebuchet MS"/>
                <a:cs typeface="Trebuchet MS"/>
              </a:rPr>
              <a:t>I-95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120" dirty="0">
                <a:latin typeface="Trebuchet MS"/>
                <a:cs typeface="Trebuchet MS"/>
              </a:rPr>
              <a:t>N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toward  </a:t>
            </a:r>
            <a:r>
              <a:rPr sz="1200" spc="15" dirty="0">
                <a:latin typeface="Trebuchet MS"/>
                <a:cs typeface="Trebuchet MS"/>
              </a:rPr>
              <a:t>Wilmington,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Philadelphia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50">
              <a:latin typeface="Times New Roman"/>
              <a:cs typeface="Times New Roman"/>
            </a:endParaRPr>
          </a:p>
          <a:p>
            <a:pPr marL="863600">
              <a:lnSpc>
                <a:spcPct val="100000"/>
              </a:lnSpc>
            </a:pPr>
            <a:r>
              <a:rPr sz="1300" b="1" spc="30" dirty="0">
                <a:solidFill>
                  <a:srgbClr val="929292"/>
                </a:solidFill>
                <a:latin typeface="Trebuchet MS"/>
                <a:cs typeface="Trebuchet MS"/>
              </a:rPr>
              <a:t>0.8</a:t>
            </a:r>
            <a:r>
              <a:rPr sz="1300" b="1" spc="-80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45" dirty="0">
                <a:solidFill>
                  <a:srgbClr val="929292"/>
                </a:solidFill>
                <a:latin typeface="Trebuchet MS"/>
                <a:cs typeface="Trebuchet MS"/>
              </a:rPr>
              <a:t>miles</a:t>
            </a:r>
            <a:endParaRPr sz="1300">
              <a:latin typeface="Trebuchet MS"/>
              <a:cs typeface="Trebuchet MS"/>
            </a:endParaRPr>
          </a:p>
          <a:p>
            <a:pPr marL="863600">
              <a:lnSpc>
                <a:spcPct val="100000"/>
              </a:lnSpc>
              <a:spcBef>
                <a:spcPts val="340"/>
              </a:spcBef>
            </a:pPr>
            <a:r>
              <a:rPr sz="1200" spc="40" dirty="0">
                <a:latin typeface="Trebuchet MS"/>
                <a:cs typeface="Trebuchet MS"/>
              </a:rPr>
              <a:t>Keep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left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to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merge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onto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90" dirty="0">
                <a:latin typeface="Trebuchet MS"/>
                <a:cs typeface="Trebuchet MS"/>
              </a:rPr>
              <a:t>I-95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120" dirty="0">
                <a:latin typeface="Trebuchet MS"/>
                <a:cs typeface="Trebuchet MS"/>
              </a:rPr>
              <a:t>N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toward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Wilmington,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100" dirty="0">
                <a:latin typeface="Trebuchet MS"/>
                <a:cs typeface="Trebuchet MS"/>
              </a:rPr>
              <a:t>I-495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50">
              <a:latin typeface="Times New Roman"/>
              <a:cs typeface="Times New Roman"/>
            </a:endParaRPr>
          </a:p>
          <a:p>
            <a:pPr marL="863600">
              <a:lnSpc>
                <a:spcPct val="100000"/>
              </a:lnSpc>
            </a:pPr>
            <a:r>
              <a:rPr sz="1300" b="1" spc="-35" dirty="0">
                <a:solidFill>
                  <a:srgbClr val="929292"/>
                </a:solidFill>
                <a:latin typeface="Trebuchet MS"/>
                <a:cs typeface="Trebuchet MS"/>
              </a:rPr>
              <a:t>4.1</a:t>
            </a:r>
            <a:r>
              <a:rPr sz="1300" b="1" spc="-80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45" dirty="0">
                <a:solidFill>
                  <a:srgbClr val="929292"/>
                </a:solidFill>
                <a:latin typeface="Trebuchet MS"/>
                <a:cs typeface="Trebuchet MS"/>
              </a:rPr>
              <a:t>miles</a:t>
            </a:r>
            <a:endParaRPr sz="1300">
              <a:latin typeface="Trebuchet MS"/>
              <a:cs typeface="Trebuchet MS"/>
            </a:endParaRPr>
          </a:p>
          <a:p>
            <a:pPr marL="863600">
              <a:lnSpc>
                <a:spcPct val="100000"/>
              </a:lnSpc>
              <a:spcBef>
                <a:spcPts val="340"/>
              </a:spcBef>
            </a:pPr>
            <a:r>
              <a:rPr sz="1200" spc="40" dirty="0">
                <a:latin typeface="Trebuchet MS"/>
                <a:cs typeface="Trebuchet MS"/>
              </a:rPr>
              <a:t>Keep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left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on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90" dirty="0">
                <a:latin typeface="Trebuchet MS"/>
                <a:cs typeface="Trebuchet MS"/>
              </a:rPr>
              <a:t>I-95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120" dirty="0">
                <a:latin typeface="Trebuchet MS"/>
                <a:cs typeface="Trebuchet MS"/>
              </a:rPr>
              <a:t>N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toward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Wilmington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50">
              <a:latin typeface="Times New Roman"/>
              <a:cs typeface="Times New Roman"/>
            </a:endParaRPr>
          </a:p>
          <a:p>
            <a:pPr marL="863600">
              <a:lnSpc>
                <a:spcPct val="100000"/>
              </a:lnSpc>
            </a:pPr>
            <a:r>
              <a:rPr sz="1300" b="1" spc="25" dirty="0">
                <a:solidFill>
                  <a:srgbClr val="929292"/>
                </a:solidFill>
                <a:latin typeface="Trebuchet MS"/>
                <a:cs typeface="Trebuchet MS"/>
              </a:rPr>
              <a:t>2.5</a:t>
            </a:r>
            <a:r>
              <a:rPr sz="1300" b="1" spc="-80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45" dirty="0">
                <a:solidFill>
                  <a:srgbClr val="929292"/>
                </a:solidFill>
                <a:latin typeface="Trebuchet MS"/>
                <a:cs typeface="Trebuchet MS"/>
              </a:rPr>
              <a:t>miles</a:t>
            </a:r>
            <a:endParaRPr sz="1300">
              <a:latin typeface="Trebuchet MS"/>
              <a:cs typeface="Trebuchet MS"/>
            </a:endParaRPr>
          </a:p>
          <a:p>
            <a:pPr marL="863600">
              <a:lnSpc>
                <a:spcPct val="100000"/>
              </a:lnSpc>
              <a:spcBef>
                <a:spcPts val="340"/>
              </a:spcBef>
            </a:pPr>
            <a:r>
              <a:rPr sz="1200" dirty="0">
                <a:latin typeface="Trebuchet MS"/>
                <a:cs typeface="Trebuchet MS"/>
              </a:rPr>
              <a:t>Take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exit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135" dirty="0">
                <a:latin typeface="Trebuchet MS"/>
                <a:cs typeface="Trebuchet MS"/>
              </a:rPr>
              <a:t>6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onto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Maryland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Ave,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spc="114" dirty="0">
                <a:latin typeface="Trebuchet MS"/>
                <a:cs typeface="Trebuchet MS"/>
              </a:rPr>
              <a:t>DE-4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toward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130" dirty="0">
                <a:latin typeface="Trebuchet MS"/>
                <a:cs typeface="Trebuchet MS"/>
              </a:rPr>
              <a:t>ML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King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863600">
              <a:lnSpc>
                <a:spcPct val="100000"/>
              </a:lnSpc>
              <a:spcBef>
                <a:spcPts val="950"/>
              </a:spcBef>
            </a:pPr>
            <a:r>
              <a:rPr sz="1300" b="1" spc="25" dirty="0">
                <a:solidFill>
                  <a:srgbClr val="929292"/>
                </a:solidFill>
                <a:latin typeface="Trebuchet MS"/>
                <a:cs typeface="Trebuchet MS"/>
              </a:rPr>
              <a:t>0.3</a:t>
            </a:r>
            <a:r>
              <a:rPr sz="1300" b="1" spc="-80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45" dirty="0">
                <a:solidFill>
                  <a:srgbClr val="929292"/>
                </a:solidFill>
                <a:latin typeface="Trebuchet MS"/>
                <a:cs typeface="Trebuchet MS"/>
              </a:rPr>
              <a:t>miles</a:t>
            </a:r>
            <a:endParaRPr sz="1300">
              <a:latin typeface="Trebuchet MS"/>
              <a:cs typeface="Trebuchet MS"/>
            </a:endParaRPr>
          </a:p>
          <a:p>
            <a:pPr marL="863600">
              <a:lnSpc>
                <a:spcPct val="100000"/>
              </a:lnSpc>
              <a:spcBef>
                <a:spcPts val="340"/>
              </a:spcBef>
            </a:pPr>
            <a:r>
              <a:rPr sz="1200" spc="15" dirty="0">
                <a:latin typeface="Trebuchet MS"/>
                <a:cs typeface="Trebuchet MS"/>
              </a:rPr>
              <a:t>Turn right </a:t>
            </a:r>
            <a:r>
              <a:rPr sz="1200" spc="30" dirty="0">
                <a:latin typeface="Trebuchet MS"/>
                <a:cs typeface="Trebuchet MS"/>
              </a:rPr>
              <a:t>onto </a:t>
            </a:r>
            <a:r>
              <a:rPr sz="1200" spc="40" dirty="0">
                <a:latin typeface="Trebuchet MS"/>
                <a:cs typeface="Trebuchet MS"/>
              </a:rPr>
              <a:t>Maryland</a:t>
            </a:r>
            <a:r>
              <a:rPr sz="1200" spc="-1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Ave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863600">
              <a:lnSpc>
                <a:spcPct val="100000"/>
              </a:lnSpc>
              <a:spcBef>
                <a:spcPts val="950"/>
              </a:spcBef>
            </a:pPr>
            <a:r>
              <a:rPr sz="1300" b="1" spc="120" dirty="0">
                <a:solidFill>
                  <a:srgbClr val="929292"/>
                </a:solidFill>
                <a:latin typeface="Trebuchet MS"/>
                <a:cs typeface="Trebuchet MS"/>
              </a:rPr>
              <a:t>900</a:t>
            </a:r>
            <a:r>
              <a:rPr sz="1300" b="1" spc="-80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15" dirty="0">
                <a:solidFill>
                  <a:srgbClr val="929292"/>
                </a:solidFill>
                <a:latin typeface="Trebuchet MS"/>
                <a:cs typeface="Trebuchet MS"/>
              </a:rPr>
              <a:t>feet</a:t>
            </a:r>
            <a:endParaRPr sz="1300">
              <a:latin typeface="Trebuchet MS"/>
              <a:cs typeface="Trebuchet MS"/>
            </a:endParaRPr>
          </a:p>
          <a:p>
            <a:pPr marL="863600">
              <a:lnSpc>
                <a:spcPct val="100000"/>
              </a:lnSpc>
              <a:spcBef>
                <a:spcPts val="340"/>
              </a:spcBef>
            </a:pPr>
            <a:r>
              <a:rPr sz="1200" spc="15" dirty="0">
                <a:latin typeface="Trebuchet MS"/>
                <a:cs typeface="Trebuchet MS"/>
              </a:rPr>
              <a:t>Turn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right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onto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Martin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Luther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King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Blvd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863600">
              <a:lnSpc>
                <a:spcPct val="100000"/>
              </a:lnSpc>
              <a:spcBef>
                <a:spcPts val="950"/>
              </a:spcBef>
            </a:pPr>
            <a:r>
              <a:rPr sz="1300" b="1" spc="25" dirty="0">
                <a:solidFill>
                  <a:srgbClr val="929292"/>
                </a:solidFill>
                <a:latin typeface="Trebuchet MS"/>
                <a:cs typeface="Trebuchet MS"/>
              </a:rPr>
              <a:t>0.5</a:t>
            </a:r>
            <a:r>
              <a:rPr sz="1300" b="1" spc="-80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45" dirty="0">
                <a:solidFill>
                  <a:srgbClr val="929292"/>
                </a:solidFill>
                <a:latin typeface="Trebuchet MS"/>
                <a:cs typeface="Trebuchet MS"/>
              </a:rPr>
              <a:t>miles</a:t>
            </a:r>
            <a:endParaRPr sz="1300">
              <a:latin typeface="Trebuchet MS"/>
              <a:cs typeface="Trebuchet MS"/>
            </a:endParaRPr>
          </a:p>
          <a:p>
            <a:pPr marL="863600">
              <a:lnSpc>
                <a:spcPct val="100000"/>
              </a:lnSpc>
              <a:spcBef>
                <a:spcPts val="340"/>
              </a:spcBef>
            </a:pPr>
            <a:r>
              <a:rPr sz="1200" spc="15" dirty="0">
                <a:latin typeface="Trebuchet MS"/>
                <a:cs typeface="Trebuchet MS"/>
              </a:rPr>
              <a:t>Turn right </a:t>
            </a:r>
            <a:r>
              <a:rPr sz="1200" spc="30" dirty="0">
                <a:latin typeface="Trebuchet MS"/>
                <a:cs typeface="Trebuchet MS"/>
              </a:rPr>
              <a:t>onto </a:t>
            </a:r>
            <a:r>
              <a:rPr sz="1200" spc="185" dirty="0">
                <a:latin typeface="Trebuchet MS"/>
                <a:cs typeface="Trebuchet MS"/>
              </a:rPr>
              <a:t>S</a:t>
            </a:r>
            <a:r>
              <a:rPr sz="1200" spc="-22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French </a:t>
            </a:r>
            <a:r>
              <a:rPr sz="1200" spc="65" dirty="0">
                <a:latin typeface="Trebuchet MS"/>
                <a:cs typeface="Trebuchet MS"/>
              </a:rPr>
              <a:t>St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82700" y="7531861"/>
            <a:ext cx="311784" cy="34848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105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776065" y="9602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105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60500" y="1358900"/>
            <a:ext cx="14897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0" dirty="0">
                <a:latin typeface="Trebuchet MS"/>
                <a:cs typeface="Trebuchet MS"/>
              </a:rPr>
              <a:t>Wilmington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spc="50" dirty="0">
                <a:latin typeface="Trebuchet MS"/>
                <a:cs typeface="Trebuchet MS"/>
              </a:rPr>
              <a:t>Station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95189" y="1358900"/>
            <a:ext cx="15214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10" dirty="0">
                <a:solidFill>
                  <a:srgbClr val="818181"/>
                </a:solidFill>
                <a:latin typeface="Trebuchet MS"/>
                <a:cs typeface="Trebuchet MS"/>
              </a:rPr>
              <a:t>92 </a:t>
            </a:r>
            <a:r>
              <a:rPr sz="1200" dirty="0">
                <a:solidFill>
                  <a:srgbClr val="818181"/>
                </a:solidFill>
                <a:latin typeface="Trebuchet MS"/>
                <a:cs typeface="Trebuchet MS"/>
              </a:rPr>
              <a:t>miles, </a:t>
            </a:r>
            <a:r>
              <a:rPr sz="1200" spc="-70" dirty="0">
                <a:solidFill>
                  <a:srgbClr val="818181"/>
                </a:solidFill>
                <a:latin typeface="Trebuchet MS"/>
                <a:cs typeface="Trebuchet MS"/>
              </a:rPr>
              <a:t>1 </a:t>
            </a:r>
            <a:r>
              <a:rPr sz="1200" spc="20" dirty="0">
                <a:solidFill>
                  <a:srgbClr val="818181"/>
                </a:solidFill>
                <a:latin typeface="Trebuchet MS"/>
                <a:cs typeface="Trebuchet MS"/>
              </a:rPr>
              <a:t>hr </a:t>
            </a:r>
            <a:r>
              <a:rPr sz="1200" spc="125" dirty="0">
                <a:solidFill>
                  <a:srgbClr val="818181"/>
                </a:solidFill>
                <a:latin typeface="Trebuchet MS"/>
                <a:cs typeface="Trebuchet MS"/>
              </a:rPr>
              <a:t>36</a:t>
            </a:r>
            <a:r>
              <a:rPr sz="1200" spc="-245" dirty="0">
                <a:solidFill>
                  <a:srgbClr val="818181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818181"/>
                </a:solidFill>
                <a:latin typeface="Trebuchet MS"/>
                <a:cs typeface="Trebuchet MS"/>
              </a:rPr>
              <a:t>min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09715" y="8521700"/>
            <a:ext cx="47053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120" dirty="0">
                <a:solidFill>
                  <a:srgbClr val="818181"/>
                </a:solidFill>
                <a:latin typeface="Trebuchet MS"/>
                <a:cs typeface="Trebuchet MS"/>
              </a:rPr>
              <a:t>4</a:t>
            </a:r>
            <a:r>
              <a:rPr sz="1200" b="1" spc="-235" dirty="0">
                <a:solidFill>
                  <a:srgbClr val="818181"/>
                </a:solidFill>
                <a:latin typeface="Trebuchet MS"/>
                <a:cs typeface="Trebuchet MS"/>
              </a:rPr>
              <a:t> </a:t>
            </a:r>
            <a:r>
              <a:rPr sz="1200" b="1" spc="50" dirty="0">
                <a:solidFill>
                  <a:srgbClr val="818181"/>
                </a:solidFill>
                <a:latin typeface="Trebuchet MS"/>
                <a:cs typeface="Trebuchet MS"/>
              </a:rPr>
              <a:t>of </a:t>
            </a:r>
            <a:r>
              <a:rPr sz="1200" b="1" spc="120" dirty="0">
                <a:solidFill>
                  <a:srgbClr val="818181"/>
                </a:solidFill>
                <a:latin typeface="Trebuchet MS"/>
                <a:cs typeface="Trebuchet MS"/>
              </a:rPr>
              <a:t>4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04900" y="1333500"/>
            <a:ext cx="266700" cy="26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51000" y="1739900"/>
            <a:ext cx="533400" cy="546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11400" y="1724871"/>
            <a:ext cx="2160905" cy="49657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1300" b="1" spc="45" dirty="0">
                <a:solidFill>
                  <a:srgbClr val="929292"/>
                </a:solidFill>
                <a:latin typeface="Trebuchet MS"/>
                <a:cs typeface="Trebuchet MS"/>
              </a:rPr>
              <a:t>100</a:t>
            </a:r>
            <a:r>
              <a:rPr sz="1300" b="1" spc="-80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15" dirty="0">
                <a:solidFill>
                  <a:srgbClr val="929292"/>
                </a:solidFill>
                <a:latin typeface="Trebuchet MS"/>
                <a:cs typeface="Trebuchet MS"/>
              </a:rPr>
              <a:t>feet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200" spc="50" dirty="0">
                <a:latin typeface="Trebuchet MS"/>
                <a:cs typeface="Trebuchet MS"/>
              </a:rPr>
              <a:t>The</a:t>
            </a:r>
            <a:r>
              <a:rPr sz="1200" spc="-3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destination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is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on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your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left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82700" y="1842261"/>
            <a:ext cx="311784" cy="3484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106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76065" y="9602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106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3112" y="675639"/>
            <a:ext cx="3596640" cy="5334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80"/>
              </a:spcBef>
            </a:pPr>
            <a:r>
              <a:rPr sz="800" b="1" spc="-5" dirty="0">
                <a:solidFill>
                  <a:srgbClr val="2C2C2C"/>
                </a:solidFill>
                <a:latin typeface="Arial"/>
                <a:cs typeface="Arial"/>
              </a:rPr>
              <a:t>From:</a:t>
            </a:r>
            <a:r>
              <a:rPr sz="800" b="1" spc="35" dirty="0">
                <a:solidFill>
                  <a:srgbClr val="2C2C2C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2C2C2C"/>
                </a:solidFill>
                <a:latin typeface="Arial"/>
                <a:cs typeface="Arial"/>
                <a:hlinkClick r:id="rId2"/>
              </a:rPr>
              <a:t>etickets@amtrak.com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800" b="1" dirty="0">
                <a:solidFill>
                  <a:srgbClr val="2C2C2C"/>
                </a:solidFill>
                <a:latin typeface="Arial"/>
                <a:cs typeface="Arial"/>
              </a:rPr>
              <a:t>Subject: </a:t>
            </a:r>
            <a:r>
              <a:rPr sz="800" dirty="0">
                <a:latin typeface="Arial"/>
                <a:cs typeface="Arial"/>
              </a:rPr>
              <a:t>Amtrak: </a:t>
            </a:r>
            <a:r>
              <a:rPr sz="800" spc="-10" dirty="0">
                <a:latin typeface="Arial"/>
                <a:cs typeface="Arial"/>
              </a:rPr>
              <a:t>eTicket </a:t>
            </a:r>
            <a:r>
              <a:rPr sz="800" spc="-5" dirty="0">
                <a:latin typeface="Arial"/>
                <a:cs typeface="Arial"/>
              </a:rPr>
              <a:t>and Receipt </a:t>
            </a:r>
            <a:r>
              <a:rPr sz="800" dirty="0">
                <a:latin typeface="Arial"/>
                <a:cs typeface="Arial"/>
              </a:rPr>
              <a:t>for </a:t>
            </a:r>
            <a:r>
              <a:rPr sz="800" spc="-25" dirty="0">
                <a:latin typeface="Arial"/>
                <a:cs typeface="Arial"/>
              </a:rPr>
              <a:t>Your </a:t>
            </a:r>
            <a:r>
              <a:rPr sz="800" spc="-10" dirty="0">
                <a:latin typeface="Arial"/>
                <a:cs typeface="Arial"/>
              </a:rPr>
              <a:t>07/11/2019 Trip </a:t>
            </a:r>
            <a:r>
              <a:rPr sz="800" dirty="0">
                <a:latin typeface="Arial"/>
                <a:cs typeface="Arial"/>
              </a:rPr>
              <a:t>- </a:t>
            </a:r>
            <a:r>
              <a:rPr sz="800" spc="-5" dirty="0">
                <a:latin typeface="Arial"/>
                <a:cs typeface="Arial"/>
              </a:rPr>
              <a:t>NOLA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JOYCE</a:t>
            </a:r>
            <a:endParaRPr sz="800">
              <a:latin typeface="Arial"/>
              <a:cs typeface="Arial"/>
            </a:endParaRPr>
          </a:p>
          <a:p>
            <a:pPr marL="159385">
              <a:lnSpc>
                <a:spcPct val="100000"/>
              </a:lnSpc>
            </a:pPr>
            <a:r>
              <a:rPr sz="800" b="1" spc="-5" dirty="0">
                <a:solidFill>
                  <a:srgbClr val="2C2C2C"/>
                </a:solidFill>
                <a:latin typeface="Arial"/>
                <a:cs typeface="Arial"/>
              </a:rPr>
              <a:t>Date: </a:t>
            </a:r>
            <a:r>
              <a:rPr sz="800" dirty="0">
                <a:latin typeface="Arial"/>
                <a:cs typeface="Arial"/>
              </a:rPr>
              <a:t>July </a:t>
            </a:r>
            <a:r>
              <a:rPr sz="800" spc="-5" dirty="0">
                <a:latin typeface="Arial"/>
                <a:cs typeface="Arial"/>
              </a:rPr>
              <a:t>10, 2019 at 6:32</a:t>
            </a:r>
            <a:r>
              <a:rPr sz="800" spc="3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PM</a:t>
            </a:r>
            <a:endParaRPr sz="800">
              <a:latin typeface="Arial"/>
              <a:cs typeface="Arial"/>
            </a:endParaRPr>
          </a:p>
          <a:p>
            <a:pPr marL="262890">
              <a:lnSpc>
                <a:spcPct val="100000"/>
              </a:lnSpc>
            </a:pPr>
            <a:r>
              <a:rPr sz="800" b="1" spc="-20" dirty="0">
                <a:solidFill>
                  <a:srgbClr val="2C2C2C"/>
                </a:solidFill>
                <a:latin typeface="Arial"/>
                <a:cs typeface="Arial"/>
              </a:rPr>
              <a:t>To: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89467" y="708659"/>
            <a:ext cx="111760" cy="1117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11400" y="708659"/>
            <a:ext cx="111760" cy="1117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31000" y="708672"/>
            <a:ext cx="345427" cy="3454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5800" y="1272476"/>
            <a:ext cx="6400800" cy="0"/>
          </a:xfrm>
          <a:custGeom>
            <a:avLst/>
            <a:gdLst/>
            <a:ahLst/>
            <a:cxnLst/>
            <a:rect l="l" t="t" r="r" b="b"/>
            <a:pathLst>
              <a:path w="6400800">
                <a:moveTo>
                  <a:pt x="0" y="0"/>
                </a:moveTo>
                <a:lnTo>
                  <a:pt x="6400800" y="0"/>
                </a:lnTo>
              </a:path>
            </a:pathLst>
          </a:custGeom>
          <a:ln w="3175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85836" y="4457547"/>
            <a:ext cx="5321935" cy="0"/>
          </a:xfrm>
          <a:custGeom>
            <a:avLst/>
            <a:gdLst/>
            <a:ahLst/>
            <a:cxnLst/>
            <a:rect l="l" t="t" r="r" b="b"/>
            <a:pathLst>
              <a:path w="5321934">
                <a:moveTo>
                  <a:pt x="0" y="0"/>
                </a:moveTo>
                <a:lnTo>
                  <a:pt x="5321808" y="0"/>
                </a:lnTo>
              </a:path>
            </a:pathLst>
          </a:custGeom>
          <a:ln w="8382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85836" y="5588062"/>
            <a:ext cx="5321935" cy="0"/>
          </a:xfrm>
          <a:custGeom>
            <a:avLst/>
            <a:gdLst/>
            <a:ahLst/>
            <a:cxnLst/>
            <a:rect l="l" t="t" r="r" b="b"/>
            <a:pathLst>
              <a:path w="5321934">
                <a:moveTo>
                  <a:pt x="0" y="0"/>
                </a:moveTo>
                <a:lnTo>
                  <a:pt x="5321808" y="0"/>
                </a:lnTo>
              </a:path>
            </a:pathLst>
          </a:custGeom>
          <a:ln w="8382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90027" y="4453356"/>
            <a:ext cx="0" cy="1139190"/>
          </a:xfrm>
          <a:custGeom>
            <a:avLst/>
            <a:gdLst/>
            <a:ahLst/>
            <a:cxnLst/>
            <a:rect l="l" t="t" r="r" b="b"/>
            <a:pathLst>
              <a:path h="1139189">
                <a:moveTo>
                  <a:pt x="0" y="0"/>
                </a:moveTo>
                <a:lnTo>
                  <a:pt x="0" y="1139063"/>
                </a:lnTo>
              </a:path>
            </a:pathLst>
          </a:custGeom>
          <a:ln w="8381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03415" y="4453356"/>
            <a:ext cx="0" cy="1139190"/>
          </a:xfrm>
          <a:custGeom>
            <a:avLst/>
            <a:gdLst/>
            <a:ahLst/>
            <a:cxnLst/>
            <a:rect l="l" t="t" r="r" b="b"/>
            <a:pathLst>
              <a:path h="1139189">
                <a:moveTo>
                  <a:pt x="0" y="0"/>
                </a:moveTo>
                <a:lnTo>
                  <a:pt x="0" y="1139063"/>
                </a:lnTo>
              </a:path>
            </a:pathLst>
          </a:custGeom>
          <a:ln w="8381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85836" y="9066574"/>
            <a:ext cx="5321935" cy="0"/>
          </a:xfrm>
          <a:custGeom>
            <a:avLst/>
            <a:gdLst/>
            <a:ahLst/>
            <a:cxnLst/>
            <a:rect l="l" t="t" r="r" b="b"/>
            <a:pathLst>
              <a:path w="5321934">
                <a:moveTo>
                  <a:pt x="0" y="0"/>
                </a:moveTo>
                <a:lnTo>
                  <a:pt x="5321808" y="0"/>
                </a:lnTo>
              </a:path>
            </a:pathLst>
          </a:custGeom>
          <a:ln w="8381">
            <a:solidFill>
              <a:srgbClr val="9A9A9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86150" y="9075271"/>
            <a:ext cx="5321935" cy="0"/>
          </a:xfrm>
          <a:custGeom>
            <a:avLst/>
            <a:gdLst/>
            <a:ahLst/>
            <a:cxnLst/>
            <a:rect l="l" t="t" r="r" b="b"/>
            <a:pathLst>
              <a:path w="5321934">
                <a:moveTo>
                  <a:pt x="0" y="0"/>
                </a:moveTo>
                <a:lnTo>
                  <a:pt x="5321808" y="0"/>
                </a:lnTo>
              </a:path>
            </a:pathLst>
          </a:custGeom>
          <a:ln w="8381">
            <a:solidFill>
              <a:srgbClr val="EEE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85835" y="9062384"/>
            <a:ext cx="8890" cy="17780"/>
          </a:xfrm>
          <a:custGeom>
            <a:avLst/>
            <a:gdLst/>
            <a:ahLst/>
            <a:cxnLst/>
            <a:rect l="l" t="t" r="r" b="b"/>
            <a:pathLst>
              <a:path w="8890" h="17779">
                <a:moveTo>
                  <a:pt x="8382" y="0"/>
                </a:moveTo>
                <a:lnTo>
                  <a:pt x="0" y="0"/>
                </a:lnTo>
                <a:lnTo>
                  <a:pt x="0" y="17272"/>
                </a:lnTo>
                <a:lnTo>
                  <a:pt x="8382" y="8382"/>
                </a:lnTo>
                <a:lnTo>
                  <a:pt x="8382" y="0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99211" y="9062699"/>
            <a:ext cx="8890" cy="17145"/>
          </a:xfrm>
          <a:custGeom>
            <a:avLst/>
            <a:gdLst/>
            <a:ahLst/>
            <a:cxnLst/>
            <a:rect l="l" t="t" r="r" b="b"/>
            <a:pathLst>
              <a:path w="8890" h="17145">
                <a:moveTo>
                  <a:pt x="8382" y="0"/>
                </a:moveTo>
                <a:lnTo>
                  <a:pt x="0" y="8381"/>
                </a:lnTo>
                <a:lnTo>
                  <a:pt x="0" y="16763"/>
                </a:lnTo>
                <a:lnTo>
                  <a:pt x="8382" y="16763"/>
                </a:lnTo>
                <a:lnTo>
                  <a:pt x="8382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273136" y="1783968"/>
            <a:ext cx="3188335" cy="12388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0" b="1" spc="15" dirty="0">
                <a:solidFill>
                  <a:srgbClr val="CC0000"/>
                </a:solidFill>
                <a:latin typeface="Verdana"/>
                <a:cs typeface="Verdana"/>
              </a:rPr>
              <a:t>SALES</a:t>
            </a:r>
            <a:r>
              <a:rPr sz="1000" b="1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1000" b="1" spc="15" dirty="0">
                <a:solidFill>
                  <a:srgbClr val="CC0000"/>
                </a:solidFill>
                <a:latin typeface="Verdana"/>
                <a:cs typeface="Verdana"/>
              </a:rPr>
              <a:t>RECEIPT</a:t>
            </a:r>
            <a:endParaRPr sz="1000">
              <a:latin typeface="Verdana"/>
              <a:cs typeface="Verdana"/>
            </a:endParaRPr>
          </a:p>
          <a:p>
            <a:pPr marL="12700" marR="814069">
              <a:lnSpc>
                <a:spcPct val="131200"/>
              </a:lnSpc>
              <a:spcBef>
                <a:spcPts val="480"/>
              </a:spcBef>
            </a:pPr>
            <a:r>
              <a:rPr sz="1000" spc="10" dirty="0">
                <a:latin typeface="Verdana"/>
                <a:cs typeface="Verdana"/>
              </a:rPr>
              <a:t>Purchased: </a:t>
            </a:r>
            <a:r>
              <a:rPr sz="1000" spc="15" dirty="0">
                <a:latin typeface="Verdana"/>
                <a:cs typeface="Verdana"/>
              </a:rPr>
              <a:t>07/10/2019 3:32 PM</a:t>
            </a:r>
            <a:r>
              <a:rPr sz="1000" spc="-80" dirty="0">
                <a:latin typeface="Verdana"/>
                <a:cs typeface="Verdana"/>
              </a:rPr>
              <a:t> </a:t>
            </a:r>
            <a:r>
              <a:rPr sz="1000" spc="15" dirty="0">
                <a:latin typeface="Verdana"/>
                <a:cs typeface="Verdana"/>
              </a:rPr>
              <a:t>PT  </a:t>
            </a:r>
            <a:r>
              <a:rPr sz="1000" spc="10" dirty="0">
                <a:latin typeface="Verdana"/>
                <a:cs typeface="Verdana"/>
              </a:rPr>
              <a:t>Thank you for your</a:t>
            </a:r>
            <a:r>
              <a:rPr sz="1000" dirty="0">
                <a:latin typeface="Verdana"/>
                <a:cs typeface="Verdana"/>
              </a:rPr>
              <a:t> </a:t>
            </a:r>
            <a:r>
              <a:rPr sz="1000" spc="10" dirty="0">
                <a:latin typeface="Verdana"/>
                <a:cs typeface="Verdana"/>
              </a:rPr>
              <a:t>purchase.</a:t>
            </a:r>
            <a:endParaRPr sz="1000">
              <a:latin typeface="Verdana"/>
              <a:cs typeface="Verdana"/>
            </a:endParaRPr>
          </a:p>
          <a:p>
            <a:pPr marL="360045" indent="-217170">
              <a:lnSpc>
                <a:spcPct val="100000"/>
              </a:lnSpc>
              <a:spcBef>
                <a:spcPts val="1025"/>
              </a:spcBef>
              <a:buAutoNum type="arabicPeriod"/>
              <a:tabLst>
                <a:tab pos="360680" algn="l"/>
              </a:tabLst>
            </a:pPr>
            <a:r>
              <a:rPr sz="1000" spc="5" dirty="0">
                <a:latin typeface="Verdana"/>
                <a:cs typeface="Verdana"/>
              </a:rPr>
              <a:t>Retain this </a:t>
            </a:r>
            <a:r>
              <a:rPr sz="1000" spc="10" dirty="0">
                <a:latin typeface="Verdana"/>
                <a:cs typeface="Verdana"/>
              </a:rPr>
              <a:t>receipt for your</a:t>
            </a:r>
            <a:r>
              <a:rPr sz="1000" spc="15" dirty="0">
                <a:latin typeface="Verdana"/>
                <a:cs typeface="Verdana"/>
              </a:rPr>
              <a:t> </a:t>
            </a:r>
            <a:r>
              <a:rPr sz="1000" spc="10" dirty="0">
                <a:latin typeface="Verdana"/>
                <a:cs typeface="Verdana"/>
              </a:rPr>
              <a:t>records.</a:t>
            </a:r>
            <a:endParaRPr sz="1000">
              <a:latin typeface="Verdana"/>
              <a:cs typeface="Verdana"/>
            </a:endParaRPr>
          </a:p>
          <a:p>
            <a:pPr marL="360045" marR="5080" indent="-217170">
              <a:lnSpc>
                <a:spcPct val="102699"/>
              </a:lnSpc>
              <a:buAutoNum type="arabicPeriod"/>
              <a:tabLst>
                <a:tab pos="360680" algn="l"/>
              </a:tabLst>
            </a:pPr>
            <a:r>
              <a:rPr sz="1000" spc="5" dirty="0">
                <a:latin typeface="Verdana"/>
                <a:cs typeface="Verdana"/>
              </a:rPr>
              <a:t>Print </a:t>
            </a:r>
            <a:r>
              <a:rPr sz="1000" spc="10" dirty="0">
                <a:latin typeface="Verdana"/>
                <a:cs typeface="Verdana"/>
              </a:rPr>
              <a:t>the attached </a:t>
            </a:r>
            <a:r>
              <a:rPr sz="1000" spc="-5" dirty="0">
                <a:latin typeface="Verdana"/>
                <a:cs typeface="Verdana"/>
              </a:rPr>
              <a:t>eTicket </a:t>
            </a:r>
            <a:r>
              <a:rPr sz="1000" spc="15" dirty="0">
                <a:latin typeface="Verdana"/>
                <a:cs typeface="Verdana"/>
              </a:rPr>
              <a:t>and </a:t>
            </a:r>
            <a:r>
              <a:rPr sz="1000" spc="10" dirty="0">
                <a:latin typeface="Verdana"/>
                <a:cs typeface="Verdana"/>
              </a:rPr>
              <a:t>carry during  your</a:t>
            </a:r>
            <a:r>
              <a:rPr sz="1000" spc="5" dirty="0">
                <a:latin typeface="Verdana"/>
                <a:cs typeface="Verdana"/>
              </a:rPr>
              <a:t> trip.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59934" y="2041320"/>
            <a:ext cx="1447165" cy="852169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Merchant ID 00631</a:t>
            </a:r>
            <a:endParaRPr sz="900">
              <a:latin typeface="Verdana"/>
              <a:cs typeface="Verdana"/>
            </a:endParaRPr>
          </a:p>
          <a:p>
            <a:pPr marL="12700" marR="5715">
              <a:lnSpc>
                <a:spcPct val="120500"/>
              </a:lnSpc>
            </a:pP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1 Massachusetts </a:t>
            </a:r>
            <a:r>
              <a:rPr sz="900" spc="-20" dirty="0">
                <a:solidFill>
                  <a:srgbClr val="333333"/>
                </a:solidFill>
                <a:latin typeface="Verdana"/>
                <a:cs typeface="Verdana"/>
              </a:rPr>
              <a:t>Ave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NW  Washington, DC 20001  800-USA-RAIL</a:t>
            </a:r>
            <a:endParaRPr sz="9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Amtrak.com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308477" y="5153786"/>
            <a:ext cx="663575" cy="1822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000" spc="15" dirty="0">
                <a:solidFill>
                  <a:srgbClr val="333333"/>
                </a:solidFill>
                <a:latin typeface="Verdana"/>
                <a:cs typeface="Verdana"/>
              </a:rPr>
              <a:t>Purchase)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56642" y="5127701"/>
            <a:ext cx="382905" cy="1822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000" b="1" spc="15" dirty="0">
                <a:solidFill>
                  <a:srgbClr val="333333"/>
                </a:solidFill>
                <a:latin typeface="Verdana"/>
                <a:cs typeface="Verdana"/>
              </a:rPr>
              <a:t>T</a:t>
            </a:r>
            <a:r>
              <a:rPr sz="1000" b="1" spc="10" dirty="0">
                <a:solidFill>
                  <a:srgbClr val="333333"/>
                </a:solidFill>
                <a:latin typeface="Verdana"/>
                <a:cs typeface="Verdana"/>
              </a:rPr>
              <a:t>otal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044746" y="5127701"/>
            <a:ext cx="523875" cy="1822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000" b="1" spc="15" dirty="0">
                <a:solidFill>
                  <a:srgbClr val="333333"/>
                </a:solidFill>
                <a:latin typeface="Verdana"/>
                <a:cs typeface="Verdana"/>
              </a:rPr>
              <a:t>$40.50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73136" y="3132742"/>
            <a:ext cx="4518660" cy="1288415"/>
          </a:xfrm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650" b="1" spc="-10" dirty="0">
                <a:solidFill>
                  <a:srgbClr val="003E89"/>
                </a:solidFill>
                <a:latin typeface="Verdana"/>
                <a:cs typeface="Verdana"/>
              </a:rPr>
              <a:t>Reservation Number</a:t>
            </a:r>
            <a:r>
              <a:rPr sz="1650" b="1" spc="-5" dirty="0">
                <a:solidFill>
                  <a:srgbClr val="003E89"/>
                </a:solidFill>
                <a:latin typeface="Verdana"/>
                <a:cs typeface="Verdana"/>
              </a:rPr>
              <a:t> -</a:t>
            </a:r>
            <a:endParaRPr sz="1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1150" b="1" spc="5" dirty="0">
                <a:solidFill>
                  <a:srgbClr val="333333"/>
                </a:solidFill>
                <a:latin typeface="Verdana"/>
                <a:cs typeface="Verdana"/>
              </a:rPr>
              <a:t>WILMINGTON, DE - </a:t>
            </a:r>
            <a:r>
              <a:rPr sz="1150" b="1" spc="10" dirty="0">
                <a:solidFill>
                  <a:srgbClr val="333333"/>
                </a:solidFill>
                <a:latin typeface="Verdana"/>
                <a:cs typeface="Verdana"/>
              </a:rPr>
              <a:t>BALTIMORE </a:t>
            </a:r>
            <a:r>
              <a:rPr sz="1150" b="1" spc="5" dirty="0">
                <a:solidFill>
                  <a:srgbClr val="333333"/>
                </a:solidFill>
                <a:latin typeface="Verdana"/>
                <a:cs typeface="Verdana"/>
              </a:rPr>
              <a:t>PENN, </a:t>
            </a:r>
            <a:r>
              <a:rPr sz="1150" b="1" spc="10" dirty="0">
                <a:solidFill>
                  <a:srgbClr val="333333"/>
                </a:solidFill>
                <a:latin typeface="Verdana"/>
                <a:cs typeface="Verdana"/>
              </a:rPr>
              <a:t>MD</a:t>
            </a:r>
            <a:r>
              <a:rPr sz="1150" b="1" spc="-20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1150" b="1" dirty="0">
                <a:solidFill>
                  <a:srgbClr val="333333"/>
                </a:solidFill>
                <a:latin typeface="Verdana"/>
                <a:cs typeface="Verdana"/>
              </a:rPr>
              <a:t>(One-Way)</a:t>
            </a:r>
            <a:endParaRPr sz="11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14"/>
              </a:spcBef>
            </a:pPr>
            <a:r>
              <a:rPr sz="1000" spc="-5" dirty="0">
                <a:solidFill>
                  <a:srgbClr val="333333"/>
                </a:solidFill>
                <a:latin typeface="Verdana"/>
                <a:cs typeface="Verdana"/>
              </a:rPr>
              <a:t>JULY </a:t>
            </a:r>
            <a:r>
              <a:rPr sz="1000" spc="10" dirty="0">
                <a:solidFill>
                  <a:srgbClr val="333333"/>
                </a:solidFill>
                <a:latin typeface="Verdana"/>
                <a:cs typeface="Verdana"/>
              </a:rPr>
              <a:t>10,</a:t>
            </a:r>
            <a:r>
              <a:rPr sz="1000" spc="15" dirty="0">
                <a:solidFill>
                  <a:srgbClr val="333333"/>
                </a:solidFill>
                <a:latin typeface="Verdana"/>
                <a:cs typeface="Verdana"/>
              </a:rPr>
              <a:t> 2019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300" spc="-5" dirty="0">
                <a:solidFill>
                  <a:srgbClr val="003E89"/>
                </a:solidFill>
                <a:latin typeface="Verdana"/>
                <a:cs typeface="Verdana"/>
              </a:rPr>
              <a:t>Billing</a:t>
            </a:r>
            <a:r>
              <a:rPr sz="1300" spc="-10" dirty="0">
                <a:solidFill>
                  <a:srgbClr val="003E89"/>
                </a:solidFill>
                <a:latin typeface="Verdana"/>
                <a:cs typeface="Verdana"/>
              </a:rPr>
              <a:t> </a:t>
            </a:r>
            <a:r>
              <a:rPr sz="1300" dirty="0">
                <a:solidFill>
                  <a:srgbClr val="003E89"/>
                </a:solidFill>
                <a:latin typeface="Verdana"/>
                <a:cs typeface="Verdana"/>
              </a:rPr>
              <a:t>Information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73136" y="7971370"/>
            <a:ext cx="954405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35" dirty="0">
                <a:solidFill>
                  <a:srgbClr val="003E89"/>
                </a:solidFill>
                <a:latin typeface="Verdana"/>
                <a:cs typeface="Verdana"/>
              </a:rPr>
              <a:t>P</a:t>
            </a:r>
            <a:r>
              <a:rPr sz="1300" dirty="0">
                <a:solidFill>
                  <a:srgbClr val="003E89"/>
                </a:solidFill>
                <a:latin typeface="Verdana"/>
                <a:cs typeface="Verdana"/>
              </a:rPr>
              <a:t>assengers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90027" y="8231733"/>
            <a:ext cx="5313680" cy="339725"/>
          </a:xfrm>
          <a:prstGeom prst="rect">
            <a:avLst/>
          </a:prstGeom>
          <a:ln w="8381">
            <a:solidFill>
              <a:srgbClr val="333333"/>
            </a:solidFill>
          </a:ln>
        </p:spPr>
        <p:txBody>
          <a:bodyPr vert="horz" wrap="square" lIns="0" tIns="94615" rIns="0" bIns="0" rtlCol="0">
            <a:spAutoFit/>
          </a:bodyPr>
          <a:lstStyle/>
          <a:p>
            <a:pPr marL="47625">
              <a:lnSpc>
                <a:spcPct val="100000"/>
              </a:lnSpc>
              <a:spcBef>
                <a:spcPts val="745"/>
              </a:spcBef>
            </a:pPr>
            <a:r>
              <a:rPr sz="1000" spc="10" dirty="0">
                <a:solidFill>
                  <a:srgbClr val="333333"/>
                </a:solidFill>
                <a:latin typeface="Verdana"/>
                <a:cs typeface="Verdana"/>
              </a:rPr>
              <a:t>Nola</a:t>
            </a:r>
            <a:r>
              <a:rPr sz="1000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1000" spc="10" dirty="0">
                <a:solidFill>
                  <a:srgbClr val="333333"/>
                </a:solidFill>
                <a:latin typeface="Verdana"/>
                <a:cs typeface="Verdana"/>
              </a:rPr>
              <a:t>Joyce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73136" y="8780119"/>
            <a:ext cx="1900555" cy="587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003E89"/>
                </a:solidFill>
                <a:latin typeface="Verdana"/>
                <a:cs typeface="Verdana"/>
              </a:rPr>
              <a:t>Important</a:t>
            </a:r>
            <a:r>
              <a:rPr sz="1300" spc="-85" dirty="0">
                <a:solidFill>
                  <a:srgbClr val="003E89"/>
                </a:solidFill>
                <a:latin typeface="Verdana"/>
                <a:cs typeface="Verdana"/>
              </a:rPr>
              <a:t> </a:t>
            </a:r>
            <a:r>
              <a:rPr sz="1300" dirty="0">
                <a:solidFill>
                  <a:srgbClr val="003E89"/>
                </a:solidFill>
                <a:latin typeface="Verdana"/>
                <a:cs typeface="Verdana"/>
              </a:rPr>
              <a:t>Information</a:t>
            </a:r>
            <a:endParaRPr sz="13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550">
              <a:latin typeface="Times New Roman"/>
              <a:cs typeface="Times New Roman"/>
            </a:endParaRPr>
          </a:p>
          <a:p>
            <a:pPr marL="46990" algn="ctr">
              <a:lnSpc>
                <a:spcPct val="100000"/>
              </a:lnSpc>
            </a:pP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Tickets are</a:t>
            </a:r>
            <a:r>
              <a:rPr sz="900" spc="-15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non-transferable.</a:t>
            </a:r>
            <a:endParaRPr sz="900">
              <a:latin typeface="Verdana"/>
              <a:cs typeface="Verdana"/>
            </a:endParaRPr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1285836" y="5822518"/>
          <a:ext cx="5326380" cy="1944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8160"/>
                <a:gridCol w="1365885"/>
                <a:gridCol w="890270"/>
              </a:tblGrid>
              <a:tr h="234950">
                <a:tc>
                  <a:txBody>
                    <a:bodyPr/>
                    <a:lstStyle/>
                    <a:p>
                      <a:pPr>
                        <a:lnSpc>
                          <a:spcPts val="1460"/>
                        </a:lnSpc>
                      </a:pPr>
                      <a:r>
                        <a:rPr sz="1300" spc="-5" dirty="0">
                          <a:solidFill>
                            <a:srgbClr val="003E89"/>
                          </a:solidFill>
                          <a:latin typeface="Verdana"/>
                          <a:cs typeface="Verdana"/>
                        </a:rPr>
                        <a:t>Purchase </a:t>
                      </a:r>
                      <a:r>
                        <a:rPr sz="1300" dirty="0">
                          <a:solidFill>
                            <a:srgbClr val="003E89"/>
                          </a:solidFill>
                          <a:latin typeface="Verdana"/>
                          <a:cs typeface="Verdana"/>
                        </a:rPr>
                        <a:t>Summary - </a:t>
                      </a:r>
                      <a:r>
                        <a:rPr sz="1300" spc="-5" dirty="0">
                          <a:solidFill>
                            <a:srgbClr val="003E89"/>
                          </a:solidFill>
                          <a:latin typeface="Verdana"/>
                          <a:cs typeface="Verdana"/>
                        </a:rPr>
                        <a:t>Ticket</a:t>
                      </a:r>
                      <a:r>
                        <a:rPr sz="1300" spc="-75" dirty="0">
                          <a:solidFill>
                            <a:srgbClr val="003E89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300" spc="-5" dirty="0">
                          <a:solidFill>
                            <a:srgbClr val="003E89"/>
                          </a:solidFill>
                          <a:latin typeface="Verdana"/>
                          <a:cs typeface="Verdana"/>
                        </a:rPr>
                        <a:t>Number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B w="9525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666666"/>
                      </a:solidFill>
                      <a:prstDash val="solid"/>
                    </a:lnB>
                  </a:tcPr>
                </a:tc>
              </a:tr>
              <a:tr h="1704339">
                <a:tc gridSpan="3"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000" b="1" spc="1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Train 185: WILMINGTON, DE </a:t>
                      </a:r>
                      <a:r>
                        <a:rPr sz="1000" b="1" spc="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- </a:t>
                      </a:r>
                      <a:r>
                        <a:rPr sz="1000" b="1" spc="2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BALTIMORE </a:t>
                      </a:r>
                      <a:r>
                        <a:rPr sz="1000" b="1" spc="1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(PENN </a:t>
                      </a:r>
                      <a:r>
                        <a:rPr sz="1000" b="1" spc="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STATION),</a:t>
                      </a:r>
                      <a:r>
                        <a:rPr sz="1000" b="1" spc="-7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000" b="1" spc="2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MD</a:t>
                      </a:r>
                      <a:endParaRPr sz="1000">
                        <a:latin typeface="Verdana"/>
                        <a:cs typeface="Verdana"/>
                      </a:endParaRPr>
                    </a:p>
                    <a:p>
                      <a:pPr marL="52069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900" spc="-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Depart 10:09 AM, </a:t>
                      </a:r>
                      <a:r>
                        <a:rPr sz="900" spc="-2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Thursday, </a:t>
                      </a:r>
                      <a:r>
                        <a:rPr sz="900" spc="-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July </a:t>
                      </a:r>
                      <a:r>
                        <a:rPr sz="900" spc="-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11,</a:t>
                      </a:r>
                      <a:r>
                        <a:rPr sz="900" spc="2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900" spc="-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2019</a:t>
                      </a:r>
                      <a:endParaRPr sz="900">
                        <a:latin typeface="Verdana"/>
                        <a:cs typeface="Verdan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52069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4826635" algn="l"/>
                        </a:tabLst>
                      </a:pPr>
                      <a:r>
                        <a:rPr sz="900" spc="-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1 RESERVED</a:t>
                      </a:r>
                      <a:r>
                        <a:rPr sz="900" spc="2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900" spc="-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COACH</a:t>
                      </a:r>
                      <a:r>
                        <a:rPr sz="900" spc="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900" spc="-2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SEAT	</a:t>
                      </a:r>
                      <a:r>
                        <a:rPr sz="900" b="1" spc="-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$40.50</a:t>
                      </a:r>
                      <a:endParaRPr sz="900">
                        <a:latin typeface="Verdana"/>
                        <a:cs typeface="Verdan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52069">
                        <a:lnSpc>
                          <a:spcPct val="100000"/>
                        </a:lnSpc>
                      </a:pPr>
                      <a:r>
                        <a:rPr sz="900" b="1" spc="-10" dirty="0">
                          <a:solidFill>
                            <a:srgbClr val="5C5C5C"/>
                          </a:solidFill>
                          <a:latin typeface="Verdana"/>
                          <a:cs typeface="Verdana"/>
                        </a:rPr>
                        <a:t>Ticket Terms &amp;</a:t>
                      </a:r>
                      <a:r>
                        <a:rPr sz="900" b="1" dirty="0">
                          <a:solidFill>
                            <a:srgbClr val="5C5C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900" b="1" spc="-10" dirty="0">
                          <a:solidFill>
                            <a:srgbClr val="5C5C5C"/>
                          </a:solidFill>
                          <a:latin typeface="Verdana"/>
                          <a:cs typeface="Verdana"/>
                        </a:rPr>
                        <a:t>Conditions</a:t>
                      </a:r>
                      <a:endParaRPr sz="900">
                        <a:latin typeface="Verdana"/>
                        <a:cs typeface="Verdana"/>
                      </a:endParaRPr>
                    </a:p>
                    <a:p>
                      <a:pPr marL="52069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800" spc="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SENIOR </a:t>
                      </a:r>
                      <a:r>
                        <a:rPr sz="800" spc="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CITIZEN </a:t>
                      </a:r>
                      <a:r>
                        <a:rPr sz="800" spc="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65 YRS OR OLDER </a:t>
                      </a:r>
                      <a:r>
                        <a:rPr sz="800" spc="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- </a:t>
                      </a:r>
                      <a:r>
                        <a:rPr sz="800" spc="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ID</a:t>
                      </a:r>
                      <a:r>
                        <a:rPr sz="800" spc="-2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800" spc="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REQUIRED</a:t>
                      </a:r>
                      <a:endParaRPr sz="800">
                        <a:latin typeface="Verdana"/>
                        <a:cs typeface="Verdan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3304540">
                        <a:lnSpc>
                          <a:spcPct val="100000"/>
                        </a:lnSpc>
                        <a:tabLst>
                          <a:tab pos="4758690" algn="l"/>
                        </a:tabLst>
                      </a:pPr>
                      <a:r>
                        <a:rPr sz="1000" b="1" spc="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Subtotal	</a:t>
                      </a:r>
                      <a:r>
                        <a:rPr sz="1000" b="1" spc="1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$40.50</a:t>
                      </a:r>
                      <a:endParaRPr sz="1000">
                        <a:latin typeface="Verdana"/>
                        <a:cs typeface="Verdana"/>
                      </a:endParaRPr>
                    </a:p>
                    <a:p>
                      <a:pPr marL="2095500">
                        <a:lnSpc>
                          <a:spcPct val="100000"/>
                        </a:lnSpc>
                        <a:spcBef>
                          <a:spcPts val="855"/>
                        </a:spcBef>
                        <a:tabLst>
                          <a:tab pos="4758690" algn="l"/>
                        </a:tabLst>
                      </a:pPr>
                      <a:r>
                        <a:rPr sz="1000" b="1" spc="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Total </a:t>
                      </a:r>
                      <a:r>
                        <a:rPr sz="1000" b="1" spc="1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Charged</a:t>
                      </a:r>
                      <a:r>
                        <a:rPr sz="1000" b="1" spc="3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000" b="1" spc="1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by</a:t>
                      </a:r>
                      <a:r>
                        <a:rPr sz="1000" b="1" spc="2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000" b="1" spc="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Amtrak	</a:t>
                      </a:r>
                      <a:r>
                        <a:rPr sz="1000" b="1" spc="1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$40.50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7747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25" name="object 25"/>
          <p:cNvSpPr/>
          <p:nvPr/>
        </p:nvSpPr>
        <p:spPr>
          <a:xfrm>
            <a:off x="4807826" y="1796795"/>
            <a:ext cx="1799729" cy="1737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4538" y="9278156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7130" y="34783"/>
                </a:moveTo>
                <a:lnTo>
                  <a:pt x="7826" y="34783"/>
                </a:lnTo>
                <a:lnTo>
                  <a:pt x="0" y="26957"/>
                </a:lnTo>
                <a:lnTo>
                  <a:pt x="0" y="7826"/>
                </a:lnTo>
                <a:lnTo>
                  <a:pt x="7826" y="0"/>
                </a:lnTo>
                <a:lnTo>
                  <a:pt x="27130" y="0"/>
                </a:lnTo>
                <a:lnTo>
                  <a:pt x="34782" y="7826"/>
                </a:lnTo>
                <a:lnTo>
                  <a:pt x="34782" y="26957"/>
                </a:lnTo>
                <a:lnTo>
                  <a:pt x="27130" y="34783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94538" y="9278156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34782" y="17391"/>
                </a:moveTo>
                <a:lnTo>
                  <a:pt x="34782" y="26957"/>
                </a:lnTo>
                <a:lnTo>
                  <a:pt x="27130" y="34783"/>
                </a:lnTo>
                <a:lnTo>
                  <a:pt x="17391" y="34783"/>
                </a:lnTo>
                <a:lnTo>
                  <a:pt x="7826" y="34783"/>
                </a:lnTo>
                <a:lnTo>
                  <a:pt x="0" y="26957"/>
                </a:lnTo>
                <a:lnTo>
                  <a:pt x="0" y="17391"/>
                </a:lnTo>
                <a:lnTo>
                  <a:pt x="0" y="7826"/>
                </a:lnTo>
                <a:lnTo>
                  <a:pt x="7826" y="0"/>
                </a:lnTo>
                <a:lnTo>
                  <a:pt x="17391" y="0"/>
                </a:lnTo>
                <a:lnTo>
                  <a:pt x="27130" y="0"/>
                </a:lnTo>
                <a:lnTo>
                  <a:pt x="34782" y="7826"/>
                </a:lnTo>
                <a:lnTo>
                  <a:pt x="34782" y="17391"/>
                </a:lnTo>
              </a:path>
            </a:pathLst>
          </a:custGeom>
          <a:ln w="869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73924" y="1110500"/>
            <a:ext cx="2532380" cy="101600"/>
          </a:xfrm>
          <a:custGeom>
            <a:avLst/>
            <a:gdLst/>
            <a:ahLst/>
            <a:cxnLst/>
            <a:rect l="l" t="t" r="r" b="b"/>
            <a:pathLst>
              <a:path w="2532379" h="101600">
                <a:moveTo>
                  <a:pt x="0" y="101600"/>
                </a:moveTo>
                <a:lnTo>
                  <a:pt x="2532380" y="101600"/>
                </a:lnTo>
                <a:lnTo>
                  <a:pt x="2532380" y="0"/>
                </a:lnTo>
                <a:lnTo>
                  <a:pt x="0" y="0"/>
                </a:lnTo>
                <a:lnTo>
                  <a:pt x="0" y="101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923334" y="3280460"/>
            <a:ext cx="883285" cy="274955"/>
          </a:xfrm>
          <a:custGeom>
            <a:avLst/>
            <a:gdLst/>
            <a:ahLst/>
            <a:cxnLst/>
            <a:rect l="l" t="t" r="r" b="b"/>
            <a:pathLst>
              <a:path w="883285" h="274954">
                <a:moveTo>
                  <a:pt x="0" y="274866"/>
                </a:moveTo>
                <a:lnTo>
                  <a:pt x="882929" y="274866"/>
                </a:lnTo>
                <a:lnTo>
                  <a:pt x="882929" y="0"/>
                </a:lnTo>
                <a:lnTo>
                  <a:pt x="0" y="0"/>
                </a:lnTo>
                <a:lnTo>
                  <a:pt x="0" y="2748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25308" y="4518113"/>
            <a:ext cx="822960" cy="170180"/>
          </a:xfrm>
          <a:custGeom>
            <a:avLst/>
            <a:gdLst/>
            <a:ahLst/>
            <a:cxnLst/>
            <a:rect l="l" t="t" r="r" b="b"/>
            <a:pathLst>
              <a:path w="822960" h="170179">
                <a:moveTo>
                  <a:pt x="0" y="170091"/>
                </a:moveTo>
                <a:lnTo>
                  <a:pt x="822350" y="170091"/>
                </a:lnTo>
                <a:lnTo>
                  <a:pt x="822350" y="0"/>
                </a:lnTo>
                <a:lnTo>
                  <a:pt x="0" y="0"/>
                </a:lnTo>
                <a:lnTo>
                  <a:pt x="0" y="1700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25308" y="4718125"/>
            <a:ext cx="1386205" cy="170180"/>
          </a:xfrm>
          <a:custGeom>
            <a:avLst/>
            <a:gdLst/>
            <a:ahLst/>
            <a:cxnLst/>
            <a:rect l="l" t="t" r="r" b="b"/>
            <a:pathLst>
              <a:path w="1386205" h="170179">
                <a:moveTo>
                  <a:pt x="0" y="170091"/>
                </a:moveTo>
                <a:lnTo>
                  <a:pt x="1386001" y="170091"/>
                </a:lnTo>
                <a:lnTo>
                  <a:pt x="1386001" y="0"/>
                </a:lnTo>
                <a:lnTo>
                  <a:pt x="0" y="0"/>
                </a:lnTo>
                <a:lnTo>
                  <a:pt x="0" y="1700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25308" y="4918138"/>
            <a:ext cx="1973580" cy="170180"/>
          </a:xfrm>
          <a:custGeom>
            <a:avLst/>
            <a:gdLst/>
            <a:ahLst/>
            <a:cxnLst/>
            <a:rect l="l" t="t" r="r" b="b"/>
            <a:pathLst>
              <a:path w="1973579" h="170179">
                <a:moveTo>
                  <a:pt x="0" y="170103"/>
                </a:moveTo>
                <a:lnTo>
                  <a:pt x="1973491" y="170103"/>
                </a:lnTo>
                <a:lnTo>
                  <a:pt x="1973491" y="0"/>
                </a:lnTo>
                <a:lnTo>
                  <a:pt x="0" y="0"/>
                </a:lnTo>
                <a:lnTo>
                  <a:pt x="0" y="1701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25308" y="5177345"/>
            <a:ext cx="1971039" cy="172085"/>
          </a:xfrm>
          <a:custGeom>
            <a:avLst/>
            <a:gdLst/>
            <a:ahLst/>
            <a:cxnLst/>
            <a:rect l="l" t="t" r="r" b="b"/>
            <a:pathLst>
              <a:path w="1971039" h="172085">
                <a:moveTo>
                  <a:pt x="0" y="0"/>
                </a:moveTo>
                <a:lnTo>
                  <a:pt x="0" y="171792"/>
                </a:lnTo>
                <a:lnTo>
                  <a:pt x="1970443" y="171792"/>
                </a:lnTo>
                <a:lnTo>
                  <a:pt x="1970443" y="170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25308" y="5361660"/>
            <a:ext cx="1786255" cy="170180"/>
          </a:xfrm>
          <a:custGeom>
            <a:avLst/>
            <a:gdLst/>
            <a:ahLst/>
            <a:cxnLst/>
            <a:rect l="l" t="t" r="r" b="b"/>
            <a:pathLst>
              <a:path w="1786255" h="170179">
                <a:moveTo>
                  <a:pt x="0" y="170103"/>
                </a:moveTo>
                <a:lnTo>
                  <a:pt x="1785645" y="170103"/>
                </a:lnTo>
                <a:lnTo>
                  <a:pt x="1785645" y="0"/>
                </a:lnTo>
                <a:lnTo>
                  <a:pt x="0" y="0"/>
                </a:lnTo>
                <a:lnTo>
                  <a:pt x="0" y="1701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107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776065" y="9602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107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94538" y="740683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7130" y="34783"/>
                </a:moveTo>
                <a:lnTo>
                  <a:pt x="7826" y="34783"/>
                </a:lnTo>
                <a:lnTo>
                  <a:pt x="0" y="26957"/>
                </a:lnTo>
                <a:lnTo>
                  <a:pt x="0" y="7826"/>
                </a:lnTo>
                <a:lnTo>
                  <a:pt x="7826" y="0"/>
                </a:lnTo>
                <a:lnTo>
                  <a:pt x="27130" y="0"/>
                </a:lnTo>
                <a:lnTo>
                  <a:pt x="34782" y="7826"/>
                </a:lnTo>
                <a:lnTo>
                  <a:pt x="34782" y="26957"/>
                </a:lnTo>
                <a:lnTo>
                  <a:pt x="27130" y="34783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94538" y="740683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34782" y="17391"/>
                </a:moveTo>
                <a:lnTo>
                  <a:pt x="34782" y="26957"/>
                </a:lnTo>
                <a:lnTo>
                  <a:pt x="27130" y="34783"/>
                </a:lnTo>
                <a:lnTo>
                  <a:pt x="17391" y="34783"/>
                </a:lnTo>
                <a:lnTo>
                  <a:pt x="7826" y="34783"/>
                </a:lnTo>
                <a:lnTo>
                  <a:pt x="0" y="26957"/>
                </a:lnTo>
                <a:lnTo>
                  <a:pt x="0" y="17391"/>
                </a:lnTo>
                <a:lnTo>
                  <a:pt x="0" y="7826"/>
                </a:lnTo>
                <a:lnTo>
                  <a:pt x="7826" y="0"/>
                </a:lnTo>
                <a:lnTo>
                  <a:pt x="17391" y="0"/>
                </a:lnTo>
                <a:lnTo>
                  <a:pt x="27130" y="0"/>
                </a:lnTo>
                <a:lnTo>
                  <a:pt x="34782" y="7826"/>
                </a:lnTo>
                <a:lnTo>
                  <a:pt x="34782" y="17391"/>
                </a:lnTo>
                <a:close/>
              </a:path>
            </a:pathLst>
          </a:custGeom>
          <a:ln w="869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94296" y="1714736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7116" y="34781"/>
                </a:moveTo>
                <a:lnTo>
                  <a:pt x="7822" y="34781"/>
                </a:lnTo>
                <a:lnTo>
                  <a:pt x="0" y="26956"/>
                </a:lnTo>
                <a:lnTo>
                  <a:pt x="0" y="7825"/>
                </a:lnTo>
                <a:lnTo>
                  <a:pt x="7822" y="0"/>
                </a:lnTo>
                <a:lnTo>
                  <a:pt x="27116" y="0"/>
                </a:lnTo>
                <a:lnTo>
                  <a:pt x="34765" y="7825"/>
                </a:lnTo>
                <a:lnTo>
                  <a:pt x="34765" y="26956"/>
                </a:lnTo>
                <a:lnTo>
                  <a:pt x="27116" y="34781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94296" y="1714736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34765" y="17390"/>
                </a:moveTo>
                <a:lnTo>
                  <a:pt x="34765" y="26956"/>
                </a:lnTo>
                <a:lnTo>
                  <a:pt x="27116" y="34781"/>
                </a:lnTo>
                <a:lnTo>
                  <a:pt x="17382" y="34781"/>
                </a:lnTo>
                <a:lnTo>
                  <a:pt x="7822" y="34781"/>
                </a:lnTo>
                <a:lnTo>
                  <a:pt x="0" y="26956"/>
                </a:lnTo>
                <a:lnTo>
                  <a:pt x="0" y="17390"/>
                </a:lnTo>
                <a:lnTo>
                  <a:pt x="0" y="7825"/>
                </a:lnTo>
                <a:lnTo>
                  <a:pt x="7822" y="0"/>
                </a:lnTo>
                <a:lnTo>
                  <a:pt x="17382" y="0"/>
                </a:lnTo>
                <a:lnTo>
                  <a:pt x="27116" y="0"/>
                </a:lnTo>
                <a:lnTo>
                  <a:pt x="34765" y="7825"/>
                </a:lnTo>
                <a:lnTo>
                  <a:pt x="34765" y="17390"/>
                </a:lnTo>
                <a:close/>
              </a:path>
            </a:pathLst>
          </a:custGeom>
          <a:ln w="8693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94296" y="2967008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7116" y="34695"/>
                </a:moveTo>
                <a:lnTo>
                  <a:pt x="7822" y="34695"/>
                </a:lnTo>
                <a:lnTo>
                  <a:pt x="0" y="26869"/>
                </a:lnTo>
                <a:lnTo>
                  <a:pt x="0" y="7738"/>
                </a:lnTo>
                <a:lnTo>
                  <a:pt x="7822" y="0"/>
                </a:lnTo>
                <a:lnTo>
                  <a:pt x="27116" y="0"/>
                </a:lnTo>
                <a:lnTo>
                  <a:pt x="34765" y="7738"/>
                </a:lnTo>
                <a:lnTo>
                  <a:pt x="34765" y="26869"/>
                </a:lnTo>
                <a:lnTo>
                  <a:pt x="27116" y="34695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94296" y="2967008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34765" y="17304"/>
                </a:moveTo>
                <a:lnTo>
                  <a:pt x="34765" y="26869"/>
                </a:lnTo>
                <a:lnTo>
                  <a:pt x="27116" y="34695"/>
                </a:lnTo>
                <a:lnTo>
                  <a:pt x="17382" y="34695"/>
                </a:lnTo>
                <a:lnTo>
                  <a:pt x="7822" y="34695"/>
                </a:lnTo>
                <a:lnTo>
                  <a:pt x="0" y="26869"/>
                </a:lnTo>
                <a:lnTo>
                  <a:pt x="0" y="17304"/>
                </a:lnTo>
                <a:lnTo>
                  <a:pt x="0" y="7738"/>
                </a:lnTo>
                <a:lnTo>
                  <a:pt x="7822" y="0"/>
                </a:lnTo>
                <a:lnTo>
                  <a:pt x="17382" y="0"/>
                </a:lnTo>
                <a:lnTo>
                  <a:pt x="27116" y="0"/>
                </a:lnTo>
                <a:lnTo>
                  <a:pt x="34765" y="7738"/>
                </a:lnTo>
                <a:lnTo>
                  <a:pt x="34765" y="17304"/>
                </a:lnTo>
                <a:close/>
              </a:path>
            </a:pathLst>
          </a:custGeom>
          <a:ln w="8693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98654" y="3455534"/>
            <a:ext cx="5320742" cy="59170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11973" y="309892"/>
            <a:ext cx="5459095" cy="288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0027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108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L="12700" marR="425450">
              <a:lnSpc>
                <a:spcPct val="107400"/>
              </a:lnSpc>
              <a:spcBef>
                <a:spcPts val="795"/>
              </a:spcBef>
            </a:pPr>
            <a:r>
              <a:rPr sz="850" spc="20" dirty="0">
                <a:solidFill>
                  <a:srgbClr val="333333"/>
                </a:solidFill>
                <a:latin typeface="Verdana"/>
                <a:cs typeface="Verdana"/>
              </a:rPr>
              <a:t>Changes </a:t>
            </a:r>
            <a:r>
              <a:rPr sz="850" spc="15" dirty="0">
                <a:solidFill>
                  <a:srgbClr val="333333"/>
                </a:solidFill>
                <a:latin typeface="Verdana"/>
                <a:cs typeface="Verdana"/>
              </a:rPr>
              <a:t>to your </a:t>
            </a:r>
            <a:r>
              <a:rPr sz="850" spc="10" dirty="0">
                <a:solidFill>
                  <a:srgbClr val="333333"/>
                </a:solidFill>
                <a:latin typeface="Verdana"/>
                <a:cs typeface="Verdana"/>
              </a:rPr>
              <a:t>itinerary </a:t>
            </a:r>
            <a:r>
              <a:rPr sz="850" spc="25" dirty="0">
                <a:solidFill>
                  <a:srgbClr val="333333"/>
                </a:solidFill>
                <a:latin typeface="Verdana"/>
                <a:cs typeface="Verdana"/>
              </a:rPr>
              <a:t>may </a:t>
            </a:r>
            <a:r>
              <a:rPr sz="850" spc="15" dirty="0">
                <a:solidFill>
                  <a:srgbClr val="333333"/>
                </a:solidFill>
                <a:latin typeface="Verdana"/>
                <a:cs typeface="Verdana"/>
              </a:rPr>
              <a:t>affect your fare. Refund </a:t>
            </a:r>
            <a:r>
              <a:rPr sz="850" spc="20" dirty="0">
                <a:solidFill>
                  <a:srgbClr val="333333"/>
                </a:solidFill>
                <a:latin typeface="Verdana"/>
                <a:cs typeface="Verdana"/>
              </a:rPr>
              <a:t>and exchange </a:t>
            </a:r>
            <a:r>
              <a:rPr sz="850" spc="15" dirty="0">
                <a:solidFill>
                  <a:srgbClr val="333333"/>
                </a:solidFill>
                <a:latin typeface="Verdana"/>
                <a:cs typeface="Verdana"/>
              </a:rPr>
              <a:t>restrictions </a:t>
            </a:r>
            <a:r>
              <a:rPr sz="850" spc="20" dirty="0">
                <a:solidFill>
                  <a:srgbClr val="333333"/>
                </a:solidFill>
                <a:latin typeface="Verdana"/>
                <a:cs typeface="Verdana"/>
              </a:rPr>
              <a:t>and  </a:t>
            </a:r>
            <a:r>
              <a:rPr sz="850" spc="15" dirty="0">
                <a:solidFill>
                  <a:srgbClr val="333333"/>
                </a:solidFill>
                <a:latin typeface="Verdana"/>
                <a:cs typeface="Verdana"/>
              </a:rPr>
              <a:t>penalties for failure to </a:t>
            </a:r>
            <a:r>
              <a:rPr sz="850" spc="20" dirty="0">
                <a:solidFill>
                  <a:srgbClr val="333333"/>
                </a:solidFill>
                <a:latin typeface="Verdana"/>
                <a:cs typeface="Verdana"/>
              </a:rPr>
              <a:t>cancel unwanted </a:t>
            </a:r>
            <a:r>
              <a:rPr sz="850" spc="10" dirty="0">
                <a:solidFill>
                  <a:srgbClr val="333333"/>
                </a:solidFill>
                <a:latin typeface="Verdana"/>
                <a:cs typeface="Verdana"/>
              </a:rPr>
              <a:t>travel </a:t>
            </a:r>
            <a:r>
              <a:rPr sz="850" spc="25" dirty="0">
                <a:solidFill>
                  <a:srgbClr val="333333"/>
                </a:solidFill>
                <a:latin typeface="Verdana"/>
                <a:cs typeface="Verdana"/>
              </a:rPr>
              <a:t>may </a:t>
            </a:r>
            <a:r>
              <a:rPr sz="850" spc="5" dirty="0">
                <a:solidFill>
                  <a:srgbClr val="333333"/>
                </a:solidFill>
                <a:latin typeface="Verdana"/>
                <a:cs typeface="Verdana"/>
              </a:rPr>
              <a:t>apply. </a:t>
            </a:r>
            <a:r>
              <a:rPr sz="850" spc="15" dirty="0">
                <a:solidFill>
                  <a:srgbClr val="333333"/>
                </a:solidFill>
                <a:latin typeface="Verdana"/>
                <a:cs typeface="Verdana"/>
              </a:rPr>
              <a:t>If your </a:t>
            </a:r>
            <a:r>
              <a:rPr sz="850" spc="10" dirty="0">
                <a:solidFill>
                  <a:srgbClr val="333333"/>
                </a:solidFill>
                <a:latin typeface="Verdana"/>
                <a:cs typeface="Verdana"/>
              </a:rPr>
              <a:t>travel </a:t>
            </a:r>
            <a:r>
              <a:rPr sz="850" spc="15" dirty="0">
                <a:solidFill>
                  <a:srgbClr val="333333"/>
                </a:solidFill>
                <a:latin typeface="Verdana"/>
                <a:cs typeface="Verdana"/>
              </a:rPr>
              <a:t>plans </a:t>
            </a:r>
            <a:r>
              <a:rPr sz="850" spc="20" dirty="0">
                <a:solidFill>
                  <a:srgbClr val="333333"/>
                </a:solidFill>
                <a:latin typeface="Verdana"/>
                <a:cs typeface="Verdana"/>
              </a:rPr>
              <a:t>change,  contact us </a:t>
            </a:r>
            <a:r>
              <a:rPr sz="850" spc="15" dirty="0">
                <a:solidFill>
                  <a:srgbClr val="333333"/>
                </a:solidFill>
                <a:latin typeface="Verdana"/>
                <a:cs typeface="Verdana"/>
              </a:rPr>
              <a:t>before departure to </a:t>
            </a:r>
            <a:r>
              <a:rPr sz="850" spc="20" dirty="0">
                <a:solidFill>
                  <a:srgbClr val="333333"/>
                </a:solidFill>
                <a:latin typeface="Verdana"/>
                <a:cs typeface="Verdana"/>
              </a:rPr>
              <a:t>change </a:t>
            </a:r>
            <a:r>
              <a:rPr sz="850" spc="15" dirty="0">
                <a:solidFill>
                  <a:srgbClr val="333333"/>
                </a:solidFill>
                <a:latin typeface="Verdana"/>
                <a:cs typeface="Verdana"/>
              </a:rPr>
              <a:t>your reservation. If </a:t>
            </a:r>
            <a:r>
              <a:rPr sz="850" spc="20" dirty="0">
                <a:solidFill>
                  <a:srgbClr val="333333"/>
                </a:solidFill>
                <a:latin typeface="Verdana"/>
                <a:cs typeface="Verdana"/>
              </a:rPr>
              <a:t>you do not </a:t>
            </a:r>
            <a:r>
              <a:rPr sz="850" spc="15" dirty="0">
                <a:solidFill>
                  <a:srgbClr val="333333"/>
                </a:solidFill>
                <a:latin typeface="Verdana"/>
                <a:cs typeface="Verdana"/>
              </a:rPr>
              <a:t>board your </a:t>
            </a:r>
            <a:r>
              <a:rPr sz="850" spc="10" dirty="0">
                <a:solidFill>
                  <a:srgbClr val="333333"/>
                </a:solidFill>
                <a:latin typeface="Verdana"/>
                <a:cs typeface="Verdana"/>
              </a:rPr>
              <a:t>train,  </a:t>
            </a:r>
            <a:r>
              <a:rPr sz="850" spc="15" dirty="0">
                <a:solidFill>
                  <a:srgbClr val="333333"/>
                </a:solidFill>
                <a:latin typeface="Verdana"/>
                <a:cs typeface="Verdana"/>
              </a:rPr>
              <a:t>your entire reservation </a:t>
            </a:r>
            <a:r>
              <a:rPr sz="850" spc="20" dirty="0">
                <a:solidFill>
                  <a:srgbClr val="333333"/>
                </a:solidFill>
                <a:latin typeface="Verdana"/>
                <a:cs typeface="Verdana"/>
              </a:rPr>
              <a:t>from </a:t>
            </a:r>
            <a:r>
              <a:rPr sz="850" spc="15" dirty="0">
                <a:solidFill>
                  <a:srgbClr val="333333"/>
                </a:solidFill>
                <a:latin typeface="Verdana"/>
                <a:cs typeface="Verdana"/>
              </a:rPr>
              <a:t>that point </a:t>
            </a:r>
            <a:r>
              <a:rPr sz="850" spc="10" dirty="0">
                <a:solidFill>
                  <a:srgbClr val="333333"/>
                </a:solidFill>
                <a:latin typeface="Verdana"/>
                <a:cs typeface="Verdana"/>
              </a:rPr>
              <a:t>will </a:t>
            </a:r>
            <a:r>
              <a:rPr sz="850" spc="20" dirty="0">
                <a:solidFill>
                  <a:srgbClr val="333333"/>
                </a:solidFill>
                <a:latin typeface="Verdana"/>
                <a:cs typeface="Verdana"/>
              </a:rPr>
              <a:t>be canceled. </a:t>
            </a:r>
            <a:r>
              <a:rPr sz="850" spc="15" dirty="0">
                <a:solidFill>
                  <a:srgbClr val="333333"/>
                </a:solidFill>
                <a:latin typeface="Verdana"/>
                <a:cs typeface="Verdana"/>
              </a:rPr>
              <a:t>If </a:t>
            </a:r>
            <a:r>
              <a:rPr sz="850" spc="20" dirty="0">
                <a:solidFill>
                  <a:srgbClr val="333333"/>
                </a:solidFill>
                <a:latin typeface="Verdana"/>
                <a:cs typeface="Verdana"/>
              </a:rPr>
              <a:t>you </a:t>
            </a:r>
            <a:r>
              <a:rPr sz="850" spc="15" dirty="0">
                <a:solidFill>
                  <a:srgbClr val="333333"/>
                </a:solidFill>
                <a:latin typeface="Verdana"/>
                <a:cs typeface="Verdana"/>
              </a:rPr>
              <a:t>board </a:t>
            </a:r>
            <a:r>
              <a:rPr sz="850" spc="20" dirty="0">
                <a:solidFill>
                  <a:srgbClr val="333333"/>
                </a:solidFill>
                <a:latin typeface="Verdana"/>
                <a:cs typeface="Verdana"/>
              </a:rPr>
              <a:t>a </a:t>
            </a:r>
            <a:r>
              <a:rPr sz="850" spc="10" dirty="0">
                <a:solidFill>
                  <a:srgbClr val="333333"/>
                </a:solidFill>
                <a:latin typeface="Verdana"/>
                <a:cs typeface="Verdana"/>
              </a:rPr>
              <a:t>different train  </a:t>
            </a:r>
            <a:r>
              <a:rPr sz="850" spc="15" dirty="0">
                <a:solidFill>
                  <a:srgbClr val="333333"/>
                </a:solidFill>
                <a:latin typeface="Verdana"/>
                <a:cs typeface="Verdana"/>
              </a:rPr>
              <a:t>without notifying </a:t>
            </a:r>
            <a:r>
              <a:rPr sz="850" spc="20" dirty="0">
                <a:solidFill>
                  <a:srgbClr val="333333"/>
                </a:solidFill>
                <a:latin typeface="Verdana"/>
                <a:cs typeface="Verdana"/>
              </a:rPr>
              <a:t>us, you </a:t>
            </a:r>
            <a:r>
              <a:rPr sz="850" spc="10" dirty="0">
                <a:solidFill>
                  <a:srgbClr val="333333"/>
                </a:solidFill>
                <a:latin typeface="Verdana"/>
                <a:cs typeface="Verdana"/>
              </a:rPr>
              <a:t>will </a:t>
            </a:r>
            <a:r>
              <a:rPr sz="850" spc="15" dirty="0">
                <a:solidFill>
                  <a:srgbClr val="333333"/>
                </a:solidFill>
                <a:latin typeface="Verdana"/>
                <a:cs typeface="Verdana"/>
              </a:rPr>
              <a:t>have to </a:t>
            </a:r>
            <a:r>
              <a:rPr sz="850" spc="20" dirty="0">
                <a:solidFill>
                  <a:srgbClr val="333333"/>
                </a:solidFill>
                <a:latin typeface="Verdana"/>
                <a:cs typeface="Verdana"/>
              </a:rPr>
              <a:t>pay </a:t>
            </a:r>
            <a:r>
              <a:rPr sz="850" spc="15" dirty="0">
                <a:solidFill>
                  <a:srgbClr val="333333"/>
                </a:solidFill>
                <a:latin typeface="Verdana"/>
                <a:cs typeface="Verdana"/>
              </a:rPr>
              <a:t>for </a:t>
            </a:r>
            <a:r>
              <a:rPr sz="850" spc="10" dirty="0">
                <a:solidFill>
                  <a:srgbClr val="333333"/>
                </a:solidFill>
                <a:latin typeface="Verdana"/>
                <a:cs typeface="Verdana"/>
              </a:rPr>
              <a:t>it </a:t>
            </a:r>
            <a:r>
              <a:rPr sz="850" spc="15" dirty="0">
                <a:solidFill>
                  <a:srgbClr val="333333"/>
                </a:solidFill>
                <a:latin typeface="Verdana"/>
                <a:cs typeface="Verdana"/>
              </a:rPr>
              <a:t>separately; the </a:t>
            </a:r>
            <a:r>
              <a:rPr sz="850" spc="20" dirty="0">
                <a:solidFill>
                  <a:srgbClr val="333333"/>
                </a:solidFill>
                <a:latin typeface="Verdana"/>
                <a:cs typeface="Verdana"/>
              </a:rPr>
              <a:t>conductor cannot apply  </a:t>
            </a:r>
            <a:r>
              <a:rPr sz="850" spc="15" dirty="0">
                <a:solidFill>
                  <a:srgbClr val="333333"/>
                </a:solidFill>
                <a:latin typeface="Verdana"/>
                <a:cs typeface="Verdana"/>
              </a:rPr>
              <a:t>the </a:t>
            </a:r>
            <a:r>
              <a:rPr sz="850" spc="25" dirty="0">
                <a:solidFill>
                  <a:srgbClr val="333333"/>
                </a:solidFill>
                <a:latin typeface="Verdana"/>
                <a:cs typeface="Verdana"/>
              </a:rPr>
              <a:t>money </a:t>
            </a:r>
            <a:r>
              <a:rPr sz="850" spc="15" dirty="0">
                <a:solidFill>
                  <a:srgbClr val="333333"/>
                </a:solidFill>
                <a:latin typeface="Verdana"/>
                <a:cs typeface="Verdana"/>
              </a:rPr>
              <a:t>paid for your </a:t>
            </a:r>
            <a:r>
              <a:rPr sz="850" spc="10" dirty="0">
                <a:solidFill>
                  <a:srgbClr val="333333"/>
                </a:solidFill>
                <a:latin typeface="Verdana"/>
                <a:cs typeface="Verdana"/>
              </a:rPr>
              <a:t>prior </a:t>
            </a:r>
            <a:r>
              <a:rPr sz="850" spc="15" dirty="0">
                <a:solidFill>
                  <a:srgbClr val="333333"/>
                </a:solidFill>
                <a:latin typeface="Verdana"/>
                <a:cs typeface="Verdana"/>
              </a:rPr>
              <a:t>reservation. </a:t>
            </a:r>
            <a:r>
              <a:rPr sz="850" spc="10" dirty="0">
                <a:solidFill>
                  <a:srgbClr val="333333"/>
                </a:solidFill>
                <a:latin typeface="Verdana"/>
                <a:cs typeface="Verdana"/>
              </a:rPr>
              <a:t>For </a:t>
            </a:r>
            <a:r>
              <a:rPr sz="850" spc="25" dirty="0">
                <a:solidFill>
                  <a:srgbClr val="333333"/>
                </a:solidFill>
                <a:latin typeface="Verdana"/>
                <a:cs typeface="Verdana"/>
              </a:rPr>
              <a:t>more </a:t>
            </a:r>
            <a:r>
              <a:rPr sz="850" spc="15" dirty="0">
                <a:solidFill>
                  <a:srgbClr val="333333"/>
                </a:solidFill>
                <a:latin typeface="Verdana"/>
                <a:cs typeface="Verdana"/>
              </a:rPr>
              <a:t>information</a:t>
            </a:r>
            <a:r>
              <a:rPr sz="850" spc="-15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850" spc="20" dirty="0">
                <a:solidFill>
                  <a:srgbClr val="333333"/>
                </a:solidFill>
                <a:latin typeface="Verdana"/>
                <a:cs typeface="Verdana"/>
              </a:rPr>
              <a:t>please</a:t>
            </a: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850" spc="15" dirty="0">
                <a:solidFill>
                  <a:srgbClr val="333333"/>
                </a:solidFill>
                <a:latin typeface="Verdana"/>
                <a:cs typeface="Verdana"/>
              </a:rPr>
              <a:t>visit</a:t>
            </a:r>
            <a:r>
              <a:rPr sz="850" spc="5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850" u="sng" spc="20" dirty="0">
                <a:solidFill>
                  <a:srgbClr val="2B68AB"/>
                </a:solidFill>
                <a:uFill>
                  <a:solidFill>
                    <a:srgbClr val="419CFF"/>
                  </a:solidFill>
                </a:uFill>
                <a:latin typeface="Verdana"/>
                <a:cs typeface="Verdana"/>
              </a:rPr>
              <a:t>Amtrak.com/chan</a:t>
            </a:r>
            <a:r>
              <a:rPr sz="850" spc="20" dirty="0">
                <a:solidFill>
                  <a:srgbClr val="2B68AB"/>
                </a:solidFill>
                <a:latin typeface="Verdana"/>
                <a:cs typeface="Verdana"/>
              </a:rPr>
              <a:t>g</a:t>
            </a:r>
            <a:r>
              <a:rPr sz="850" u="sng" spc="20" dirty="0">
                <a:solidFill>
                  <a:srgbClr val="2B68AB"/>
                </a:solidFill>
                <a:uFill>
                  <a:solidFill>
                    <a:srgbClr val="419CFF"/>
                  </a:solidFill>
                </a:uFill>
                <a:latin typeface="Verdana"/>
                <a:cs typeface="Verdana"/>
              </a:rPr>
              <a:t>es</a:t>
            </a:r>
            <a:r>
              <a:rPr sz="850" spc="20" dirty="0">
                <a:solidFill>
                  <a:srgbClr val="333333"/>
                </a:solidFill>
                <a:latin typeface="Verdana"/>
                <a:cs typeface="Verdana"/>
              </a:rPr>
              <a:t>.</a:t>
            </a:r>
            <a:endParaRPr sz="850">
              <a:latin typeface="Verdana"/>
              <a:cs typeface="Verdana"/>
            </a:endParaRPr>
          </a:p>
          <a:p>
            <a:pPr marL="12700" marR="465455">
              <a:lnSpc>
                <a:spcPct val="107400"/>
              </a:lnSpc>
            </a:pPr>
            <a:r>
              <a:rPr sz="850" spc="25" dirty="0">
                <a:solidFill>
                  <a:srgbClr val="333333"/>
                </a:solidFill>
                <a:latin typeface="Verdana"/>
                <a:cs typeface="Verdana"/>
              </a:rPr>
              <a:t>Summary </a:t>
            </a:r>
            <a:r>
              <a:rPr sz="850" spc="15" dirty="0">
                <a:solidFill>
                  <a:srgbClr val="333333"/>
                </a:solidFill>
                <a:latin typeface="Verdana"/>
                <a:cs typeface="Verdana"/>
              </a:rPr>
              <a:t>of </a:t>
            </a:r>
            <a:r>
              <a:rPr sz="850" dirty="0">
                <a:solidFill>
                  <a:srgbClr val="333333"/>
                </a:solidFill>
                <a:latin typeface="Verdana"/>
                <a:cs typeface="Verdana"/>
              </a:rPr>
              <a:t>Terms </a:t>
            </a:r>
            <a:r>
              <a:rPr sz="850" spc="20" dirty="0">
                <a:solidFill>
                  <a:srgbClr val="333333"/>
                </a:solidFill>
                <a:latin typeface="Verdana"/>
                <a:cs typeface="Verdana"/>
              </a:rPr>
              <a:t>and </a:t>
            </a:r>
            <a:r>
              <a:rPr sz="850" spc="15" dirty="0">
                <a:solidFill>
                  <a:srgbClr val="333333"/>
                </a:solidFill>
                <a:latin typeface="Verdana"/>
                <a:cs typeface="Verdana"/>
              </a:rPr>
              <a:t>Conditions: Ticket </a:t>
            </a:r>
            <a:r>
              <a:rPr sz="850" spc="10" dirty="0">
                <a:solidFill>
                  <a:srgbClr val="333333"/>
                </a:solidFill>
                <a:latin typeface="Verdana"/>
                <a:cs typeface="Verdana"/>
              </a:rPr>
              <a:t>valid </a:t>
            </a:r>
            <a:r>
              <a:rPr sz="850" spc="15" dirty="0">
                <a:solidFill>
                  <a:srgbClr val="333333"/>
                </a:solidFill>
                <a:latin typeface="Verdana"/>
                <a:cs typeface="Verdana"/>
              </a:rPr>
              <a:t>for </a:t>
            </a:r>
            <a:r>
              <a:rPr sz="850" spc="20" dirty="0">
                <a:solidFill>
                  <a:srgbClr val="333333"/>
                </a:solidFill>
                <a:latin typeface="Verdana"/>
                <a:cs typeface="Verdana"/>
              </a:rPr>
              <a:t>carriage or refund </a:t>
            </a:r>
            <a:r>
              <a:rPr sz="850" spc="15" dirty="0">
                <a:solidFill>
                  <a:srgbClr val="333333"/>
                </a:solidFill>
                <a:latin typeface="Verdana"/>
                <a:cs typeface="Verdana"/>
              </a:rPr>
              <a:t>(subject to </a:t>
            </a:r>
            <a:r>
              <a:rPr sz="850" spc="20" dirty="0">
                <a:solidFill>
                  <a:srgbClr val="333333"/>
                </a:solidFill>
                <a:latin typeface="Verdana"/>
                <a:cs typeface="Verdana"/>
              </a:rPr>
              <a:t>the  refund </a:t>
            </a:r>
            <a:r>
              <a:rPr sz="850" spc="15" dirty="0">
                <a:solidFill>
                  <a:srgbClr val="333333"/>
                </a:solidFill>
                <a:latin typeface="Verdana"/>
                <a:cs typeface="Verdana"/>
              </a:rPr>
              <a:t>rules of the fare purchased) for </a:t>
            </a:r>
            <a:r>
              <a:rPr sz="850" spc="20" dirty="0">
                <a:solidFill>
                  <a:srgbClr val="333333"/>
                </a:solidFill>
                <a:latin typeface="Verdana"/>
                <a:cs typeface="Verdana"/>
              </a:rPr>
              <a:t>twelve months </a:t>
            </a:r>
            <a:r>
              <a:rPr sz="850" spc="15" dirty="0">
                <a:solidFill>
                  <a:srgbClr val="333333"/>
                </a:solidFill>
                <a:latin typeface="Verdana"/>
                <a:cs typeface="Verdana"/>
              </a:rPr>
              <a:t>after </a:t>
            </a:r>
            <a:r>
              <a:rPr sz="850" spc="20" dirty="0">
                <a:solidFill>
                  <a:srgbClr val="333333"/>
                </a:solidFill>
                <a:latin typeface="Verdana"/>
                <a:cs typeface="Verdana"/>
              </a:rPr>
              <a:t>day </a:t>
            </a:r>
            <a:r>
              <a:rPr sz="850" spc="15" dirty="0">
                <a:solidFill>
                  <a:srgbClr val="333333"/>
                </a:solidFill>
                <a:latin typeface="Verdana"/>
                <a:cs typeface="Verdana"/>
              </a:rPr>
              <a:t>of issue </a:t>
            </a:r>
            <a:r>
              <a:rPr sz="850" spc="20" dirty="0">
                <a:solidFill>
                  <a:srgbClr val="333333"/>
                </a:solidFill>
                <a:latin typeface="Verdana"/>
                <a:cs typeface="Verdana"/>
              </a:rPr>
              <a:t>unless  otherwise </a:t>
            </a:r>
            <a:r>
              <a:rPr sz="850" spc="15" dirty="0">
                <a:solidFill>
                  <a:srgbClr val="333333"/>
                </a:solidFill>
                <a:latin typeface="Verdana"/>
                <a:cs typeface="Verdana"/>
              </a:rPr>
              <a:t>specified. </a:t>
            </a:r>
            <a:r>
              <a:rPr sz="850" spc="20" dirty="0">
                <a:solidFill>
                  <a:srgbClr val="333333"/>
                </a:solidFill>
                <a:latin typeface="Verdana"/>
                <a:cs typeface="Verdana"/>
              </a:rPr>
              <a:t>Amtrak </a:t>
            </a:r>
            <a:r>
              <a:rPr sz="850" spc="15" dirty="0">
                <a:solidFill>
                  <a:srgbClr val="333333"/>
                </a:solidFill>
                <a:latin typeface="Verdana"/>
                <a:cs typeface="Verdana"/>
              </a:rPr>
              <a:t>tickets </a:t>
            </a:r>
            <a:r>
              <a:rPr sz="850" spc="25" dirty="0">
                <a:solidFill>
                  <a:srgbClr val="333333"/>
                </a:solidFill>
                <a:latin typeface="Verdana"/>
                <a:cs typeface="Verdana"/>
              </a:rPr>
              <a:t>may </a:t>
            </a:r>
            <a:r>
              <a:rPr sz="850" spc="20" dirty="0">
                <a:solidFill>
                  <a:srgbClr val="333333"/>
                </a:solidFill>
                <a:latin typeface="Verdana"/>
                <a:cs typeface="Verdana"/>
              </a:rPr>
              <a:t>only be sold or </a:t>
            </a:r>
            <a:r>
              <a:rPr sz="850" spc="15" dirty="0">
                <a:solidFill>
                  <a:srgbClr val="333333"/>
                </a:solidFill>
                <a:latin typeface="Verdana"/>
                <a:cs typeface="Verdana"/>
              </a:rPr>
              <a:t>issued </a:t>
            </a:r>
            <a:r>
              <a:rPr sz="850" spc="20" dirty="0">
                <a:solidFill>
                  <a:srgbClr val="333333"/>
                </a:solidFill>
                <a:latin typeface="Verdana"/>
                <a:cs typeface="Verdana"/>
              </a:rPr>
              <a:t>by Amtrak or an  authorized </a:t>
            </a:r>
            <a:r>
              <a:rPr sz="850" spc="10" dirty="0">
                <a:solidFill>
                  <a:srgbClr val="333333"/>
                </a:solidFill>
                <a:latin typeface="Verdana"/>
                <a:cs typeface="Verdana"/>
              </a:rPr>
              <a:t>travel </a:t>
            </a:r>
            <a:r>
              <a:rPr sz="850" spc="20" dirty="0">
                <a:solidFill>
                  <a:srgbClr val="333333"/>
                </a:solidFill>
                <a:latin typeface="Verdana"/>
                <a:cs typeface="Verdana"/>
              </a:rPr>
              <a:t>agent/tour </a:t>
            </a:r>
            <a:r>
              <a:rPr sz="850" dirty="0">
                <a:solidFill>
                  <a:srgbClr val="333333"/>
                </a:solidFill>
                <a:latin typeface="Verdana"/>
                <a:cs typeface="Verdana"/>
              </a:rPr>
              <a:t>operator. </a:t>
            </a:r>
            <a:r>
              <a:rPr sz="850" spc="15" dirty="0">
                <a:solidFill>
                  <a:srgbClr val="333333"/>
                </a:solidFill>
                <a:latin typeface="Verdana"/>
                <a:cs typeface="Verdana"/>
              </a:rPr>
              <a:t>Tickets </a:t>
            </a:r>
            <a:r>
              <a:rPr sz="850" spc="20" dirty="0">
                <a:solidFill>
                  <a:srgbClr val="333333"/>
                </a:solidFill>
                <a:latin typeface="Verdana"/>
                <a:cs typeface="Verdana"/>
              </a:rPr>
              <a:t>sold or </a:t>
            </a:r>
            <a:r>
              <a:rPr sz="850" spc="15" dirty="0">
                <a:solidFill>
                  <a:srgbClr val="333333"/>
                </a:solidFill>
                <a:latin typeface="Verdana"/>
                <a:cs typeface="Verdana"/>
              </a:rPr>
              <a:t>issued </a:t>
            </a:r>
            <a:r>
              <a:rPr sz="850" spc="20" dirty="0">
                <a:solidFill>
                  <a:srgbClr val="333333"/>
                </a:solidFill>
                <a:latin typeface="Verdana"/>
                <a:cs typeface="Verdana"/>
              </a:rPr>
              <a:t>by an unauthorized </a:t>
            </a:r>
            <a:r>
              <a:rPr sz="850" spc="15" dirty="0">
                <a:solidFill>
                  <a:srgbClr val="333333"/>
                </a:solidFill>
                <a:latin typeface="Verdana"/>
                <a:cs typeface="Verdana"/>
              </a:rPr>
              <a:t>third  </a:t>
            </a:r>
            <a:r>
              <a:rPr sz="850" spc="20" dirty="0">
                <a:solidFill>
                  <a:srgbClr val="333333"/>
                </a:solidFill>
                <a:latin typeface="Verdana"/>
                <a:cs typeface="Verdana"/>
              </a:rPr>
              <a:t>party </a:t>
            </a:r>
            <a:r>
              <a:rPr sz="850" spc="10" dirty="0">
                <a:solidFill>
                  <a:srgbClr val="333333"/>
                </a:solidFill>
                <a:latin typeface="Verdana"/>
                <a:cs typeface="Verdana"/>
              </a:rPr>
              <a:t>will </a:t>
            </a:r>
            <a:r>
              <a:rPr sz="850" spc="20" dirty="0">
                <a:solidFill>
                  <a:srgbClr val="333333"/>
                </a:solidFill>
                <a:latin typeface="Verdana"/>
                <a:cs typeface="Verdana"/>
              </a:rPr>
              <a:t>be voided by Amtrak. </a:t>
            </a:r>
            <a:r>
              <a:rPr sz="850" spc="15" dirty="0">
                <a:solidFill>
                  <a:srgbClr val="333333"/>
                </a:solidFill>
                <a:latin typeface="Verdana"/>
                <a:cs typeface="Verdana"/>
              </a:rPr>
              <a:t>This ticket </a:t>
            </a:r>
            <a:r>
              <a:rPr sz="850" spc="10" dirty="0">
                <a:solidFill>
                  <a:srgbClr val="333333"/>
                </a:solidFill>
                <a:latin typeface="Verdana"/>
                <a:cs typeface="Verdana"/>
              </a:rPr>
              <a:t>is </a:t>
            </a:r>
            <a:r>
              <a:rPr sz="850" spc="20" dirty="0">
                <a:solidFill>
                  <a:srgbClr val="333333"/>
                </a:solidFill>
                <a:latin typeface="Verdana"/>
                <a:cs typeface="Verdana"/>
              </a:rPr>
              <a:t>a </a:t>
            </a:r>
            <a:r>
              <a:rPr sz="850" spc="15" dirty="0">
                <a:solidFill>
                  <a:srgbClr val="333333"/>
                </a:solidFill>
                <a:latin typeface="Verdana"/>
                <a:cs typeface="Verdana"/>
              </a:rPr>
              <a:t>contract of </a:t>
            </a:r>
            <a:r>
              <a:rPr sz="850" spc="20" dirty="0">
                <a:solidFill>
                  <a:srgbClr val="333333"/>
                </a:solidFill>
                <a:latin typeface="Verdana"/>
                <a:cs typeface="Verdana"/>
              </a:rPr>
              <a:t>carriage </a:t>
            </a:r>
            <a:r>
              <a:rPr sz="850" spc="15" dirty="0">
                <a:solidFill>
                  <a:srgbClr val="333333"/>
                </a:solidFill>
                <a:latin typeface="Verdana"/>
                <a:cs typeface="Verdana"/>
              </a:rPr>
              <a:t>which includes  specific terms </a:t>
            </a:r>
            <a:r>
              <a:rPr sz="850" spc="20" dirty="0">
                <a:solidFill>
                  <a:srgbClr val="333333"/>
                </a:solidFill>
                <a:latin typeface="Verdana"/>
                <a:cs typeface="Verdana"/>
              </a:rPr>
              <a:t>and conditions and a </a:t>
            </a:r>
            <a:r>
              <a:rPr sz="850" spc="15" dirty="0">
                <a:solidFill>
                  <a:srgbClr val="333333"/>
                </a:solidFill>
                <a:latin typeface="Verdana"/>
                <a:cs typeface="Verdana"/>
              </a:rPr>
              <a:t>binding arbitration </a:t>
            </a:r>
            <a:r>
              <a:rPr sz="850" spc="20" dirty="0">
                <a:solidFill>
                  <a:srgbClr val="333333"/>
                </a:solidFill>
                <a:latin typeface="Verdana"/>
                <a:cs typeface="Verdana"/>
              </a:rPr>
              <a:t>agreement </a:t>
            </a:r>
            <a:r>
              <a:rPr sz="850" spc="15" dirty="0">
                <a:solidFill>
                  <a:srgbClr val="333333"/>
                </a:solidFill>
                <a:latin typeface="Verdana"/>
                <a:cs typeface="Verdana"/>
              </a:rPr>
              <a:t>between </a:t>
            </a:r>
            <a:r>
              <a:rPr sz="850" spc="20" dirty="0">
                <a:solidFill>
                  <a:srgbClr val="333333"/>
                </a:solidFill>
                <a:latin typeface="Verdana"/>
                <a:cs typeface="Verdana"/>
              </a:rPr>
              <a:t>Amtrak and  </a:t>
            </a:r>
            <a:r>
              <a:rPr sz="850" spc="15" dirty="0">
                <a:solidFill>
                  <a:srgbClr val="333333"/>
                </a:solidFill>
                <a:latin typeface="Verdana"/>
                <a:cs typeface="Verdana"/>
              </a:rPr>
              <a:t>the ticket </a:t>
            </a:r>
            <a:r>
              <a:rPr sz="850" dirty="0">
                <a:solidFill>
                  <a:srgbClr val="333333"/>
                </a:solidFill>
                <a:latin typeface="Verdana"/>
                <a:cs typeface="Verdana"/>
              </a:rPr>
              <a:t>holder. </a:t>
            </a:r>
            <a:r>
              <a:rPr sz="850" spc="20" dirty="0">
                <a:solidFill>
                  <a:srgbClr val="333333"/>
                </a:solidFill>
                <a:latin typeface="Verdana"/>
                <a:cs typeface="Verdana"/>
              </a:rPr>
              <a:t>The </a:t>
            </a:r>
            <a:r>
              <a:rPr sz="850" spc="15" dirty="0">
                <a:solidFill>
                  <a:srgbClr val="333333"/>
                </a:solidFill>
                <a:latin typeface="Verdana"/>
                <a:cs typeface="Verdana"/>
              </a:rPr>
              <a:t>terms </a:t>
            </a:r>
            <a:r>
              <a:rPr sz="850" spc="20" dirty="0">
                <a:solidFill>
                  <a:srgbClr val="333333"/>
                </a:solidFill>
                <a:latin typeface="Verdana"/>
                <a:cs typeface="Verdana"/>
              </a:rPr>
              <a:t>and conditions and </a:t>
            </a:r>
            <a:r>
              <a:rPr sz="850" spc="15" dirty="0">
                <a:solidFill>
                  <a:srgbClr val="333333"/>
                </a:solidFill>
                <a:latin typeface="Verdana"/>
                <a:cs typeface="Verdana"/>
              </a:rPr>
              <a:t>arbitration </a:t>
            </a:r>
            <a:r>
              <a:rPr sz="850" spc="20" dirty="0">
                <a:solidFill>
                  <a:srgbClr val="333333"/>
                </a:solidFill>
                <a:latin typeface="Verdana"/>
                <a:cs typeface="Verdana"/>
              </a:rPr>
              <a:t>agreement are</a:t>
            </a:r>
            <a:r>
              <a:rPr sz="850" spc="30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850" spc="15" dirty="0">
                <a:solidFill>
                  <a:srgbClr val="333333"/>
                </a:solidFill>
                <a:latin typeface="Verdana"/>
                <a:cs typeface="Verdana"/>
              </a:rPr>
              <a:t>available</a:t>
            </a:r>
            <a:endParaRPr sz="850">
              <a:latin typeface="Verdana"/>
              <a:cs typeface="Verdana"/>
            </a:endParaRPr>
          </a:p>
          <a:p>
            <a:pPr marL="12700" marR="672465" indent="-635">
              <a:lnSpc>
                <a:spcPct val="107400"/>
              </a:lnSpc>
              <a:spcBef>
                <a:spcPts val="5"/>
              </a:spcBef>
            </a:pPr>
            <a:r>
              <a:rPr sz="850" spc="15" dirty="0">
                <a:solidFill>
                  <a:srgbClr val="333333"/>
                </a:solidFill>
                <a:latin typeface="Verdana"/>
                <a:cs typeface="Verdana"/>
              </a:rPr>
              <a:t>at </a:t>
            </a:r>
            <a:r>
              <a:rPr sz="850" u="sng" spc="20" dirty="0">
                <a:solidFill>
                  <a:srgbClr val="2B68AB"/>
                </a:solidFill>
                <a:uFill>
                  <a:solidFill>
                    <a:srgbClr val="419CFF"/>
                  </a:solidFill>
                </a:uFill>
                <a:latin typeface="Verdana"/>
                <a:cs typeface="Verdana"/>
              </a:rPr>
              <a:t>Amtrak.com/terms-and-conditions.html</a:t>
            </a:r>
            <a:r>
              <a:rPr sz="850" spc="20" dirty="0">
                <a:solidFill>
                  <a:srgbClr val="333333"/>
                </a:solidFill>
                <a:latin typeface="Verdana"/>
                <a:cs typeface="Verdana"/>
              </a:rPr>
              <a:t>. </a:t>
            </a:r>
            <a:r>
              <a:rPr sz="850" spc="15" dirty="0">
                <a:solidFill>
                  <a:srgbClr val="333333"/>
                </a:solidFill>
                <a:latin typeface="Verdana"/>
                <a:cs typeface="Verdana"/>
              </a:rPr>
              <a:t>Tickets </a:t>
            </a:r>
            <a:r>
              <a:rPr sz="850" spc="20" dirty="0">
                <a:solidFill>
                  <a:srgbClr val="333333"/>
                </a:solidFill>
                <a:latin typeface="Verdana"/>
                <a:cs typeface="Verdana"/>
              </a:rPr>
              <a:t>sold </a:t>
            </a:r>
            <a:r>
              <a:rPr sz="850" spc="15" dirty="0">
                <a:solidFill>
                  <a:srgbClr val="333333"/>
                </a:solidFill>
                <a:latin typeface="Verdana"/>
                <a:cs typeface="Verdana"/>
              </a:rPr>
              <a:t>for non-Amtrak </a:t>
            </a:r>
            <a:r>
              <a:rPr sz="850" spc="20" dirty="0">
                <a:solidFill>
                  <a:srgbClr val="333333"/>
                </a:solidFill>
                <a:latin typeface="Verdana"/>
                <a:cs typeface="Verdana"/>
              </a:rPr>
              <a:t>service are  subject </a:t>
            </a:r>
            <a:r>
              <a:rPr sz="850" spc="15" dirty="0">
                <a:solidFill>
                  <a:srgbClr val="333333"/>
                </a:solidFill>
                <a:latin typeface="Verdana"/>
                <a:cs typeface="Verdana"/>
              </a:rPr>
              <a:t>to the </a:t>
            </a:r>
            <a:r>
              <a:rPr sz="850" spc="10" dirty="0">
                <a:solidFill>
                  <a:srgbClr val="333333"/>
                </a:solidFill>
                <a:latin typeface="Verdana"/>
                <a:cs typeface="Verdana"/>
              </a:rPr>
              <a:t>tariffs </a:t>
            </a:r>
            <a:r>
              <a:rPr sz="850" spc="15" dirty="0">
                <a:solidFill>
                  <a:srgbClr val="333333"/>
                </a:solidFill>
                <a:latin typeface="Verdana"/>
                <a:cs typeface="Verdana"/>
              </a:rPr>
              <a:t>of the providing</a:t>
            </a:r>
            <a:r>
              <a:rPr sz="850" spc="-20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33333"/>
                </a:solidFill>
                <a:latin typeface="Verdana"/>
                <a:cs typeface="Verdana"/>
              </a:rPr>
              <a:t>carrier.</a:t>
            </a:r>
            <a:endParaRPr sz="850">
              <a:latin typeface="Verdana"/>
              <a:cs typeface="Verdana"/>
            </a:endParaRPr>
          </a:p>
          <a:p>
            <a:pPr marL="13335" marR="553720" indent="-635">
              <a:lnSpc>
                <a:spcPct val="107400"/>
              </a:lnSpc>
            </a:pPr>
            <a:r>
              <a:rPr sz="850" spc="15" dirty="0">
                <a:solidFill>
                  <a:srgbClr val="333333"/>
                </a:solidFill>
                <a:latin typeface="Verdana"/>
                <a:cs typeface="Verdana"/>
              </a:rPr>
              <a:t>Questions? Contact </a:t>
            </a:r>
            <a:r>
              <a:rPr sz="850" spc="20" dirty="0">
                <a:solidFill>
                  <a:srgbClr val="333333"/>
                </a:solidFill>
                <a:latin typeface="Verdana"/>
                <a:cs typeface="Verdana"/>
              </a:rPr>
              <a:t>us online </a:t>
            </a:r>
            <a:r>
              <a:rPr sz="850" spc="15" dirty="0">
                <a:solidFill>
                  <a:srgbClr val="333333"/>
                </a:solidFill>
                <a:latin typeface="Verdana"/>
                <a:cs typeface="Verdana"/>
              </a:rPr>
              <a:t>at </a:t>
            </a:r>
            <a:r>
              <a:rPr sz="850" u="sng" spc="20" dirty="0">
                <a:solidFill>
                  <a:srgbClr val="2B68AB"/>
                </a:solidFill>
                <a:uFill>
                  <a:solidFill>
                    <a:srgbClr val="419CFF"/>
                  </a:solidFill>
                </a:uFill>
                <a:latin typeface="Verdana"/>
                <a:cs typeface="Verdana"/>
              </a:rPr>
              <a:t>Amtrak.com/contact</a:t>
            </a:r>
            <a:r>
              <a:rPr sz="850" spc="20" dirty="0">
                <a:solidFill>
                  <a:srgbClr val="2B68AB"/>
                </a:solidFill>
                <a:latin typeface="Verdana"/>
                <a:cs typeface="Verdana"/>
              </a:rPr>
              <a:t> </a:t>
            </a:r>
            <a:r>
              <a:rPr sz="850" spc="20" dirty="0">
                <a:solidFill>
                  <a:srgbClr val="333333"/>
                </a:solidFill>
                <a:latin typeface="Verdana"/>
                <a:cs typeface="Verdana"/>
              </a:rPr>
              <a:t>or </a:t>
            </a:r>
            <a:r>
              <a:rPr sz="850" spc="15" dirty="0">
                <a:solidFill>
                  <a:srgbClr val="333333"/>
                </a:solidFill>
                <a:latin typeface="Verdana"/>
                <a:cs typeface="Verdana"/>
              </a:rPr>
              <a:t>call 1-800-USA-RAIL (1-800-  </a:t>
            </a:r>
            <a:r>
              <a:rPr sz="850" spc="20" dirty="0">
                <a:solidFill>
                  <a:srgbClr val="333333"/>
                </a:solidFill>
                <a:latin typeface="Verdana"/>
                <a:cs typeface="Verdana"/>
              </a:rPr>
              <a:t>872-7245) or </a:t>
            </a:r>
            <a:r>
              <a:rPr sz="850" spc="15" dirty="0">
                <a:solidFill>
                  <a:srgbClr val="333333"/>
                </a:solidFill>
                <a:latin typeface="Verdana"/>
                <a:cs typeface="Verdana"/>
              </a:rPr>
              <a:t>for text telephone </a:t>
            </a:r>
            <a:r>
              <a:rPr sz="850" spc="10" dirty="0">
                <a:solidFill>
                  <a:srgbClr val="333333"/>
                </a:solidFill>
                <a:latin typeface="Verdana"/>
                <a:cs typeface="Verdana"/>
              </a:rPr>
              <a:t>(TTY)</a:t>
            </a:r>
            <a:r>
              <a:rPr sz="850" spc="-20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850" spc="20" dirty="0">
                <a:solidFill>
                  <a:srgbClr val="333333"/>
                </a:solidFill>
                <a:latin typeface="Verdana"/>
                <a:cs typeface="Verdana"/>
              </a:rPr>
              <a:t>1-800-523-6590.</a:t>
            </a:r>
            <a:endParaRPr sz="85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76065" y="9602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108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8855" y="698500"/>
            <a:ext cx="5322087" cy="9678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109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6065" y="9602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109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3112" y="675639"/>
            <a:ext cx="2166620" cy="5334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80"/>
              </a:spcBef>
            </a:pPr>
            <a:r>
              <a:rPr sz="800" b="1" spc="-5" dirty="0">
                <a:solidFill>
                  <a:srgbClr val="2C2C2C"/>
                </a:solidFill>
                <a:latin typeface="Arial"/>
                <a:cs typeface="Arial"/>
              </a:rPr>
              <a:t>From: </a:t>
            </a:r>
            <a:r>
              <a:rPr sz="800" b="1" spc="-5" dirty="0">
                <a:latin typeface="Arial"/>
                <a:cs typeface="Arial"/>
              </a:rPr>
              <a:t>Uber Receipts</a:t>
            </a:r>
            <a:r>
              <a:rPr sz="800" b="1" spc="135" dirty="0"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2C2C2C"/>
                </a:solidFill>
                <a:latin typeface="Arial"/>
                <a:cs typeface="Arial"/>
                <a:hlinkClick r:id="rId2"/>
              </a:rPr>
              <a:t>uber.us@uber.com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80"/>
              </a:spcBef>
            </a:pPr>
            <a:r>
              <a:rPr sz="800" b="1" dirty="0">
                <a:solidFill>
                  <a:srgbClr val="2C2C2C"/>
                </a:solidFill>
                <a:latin typeface="Arial"/>
                <a:cs typeface="Arial"/>
              </a:rPr>
              <a:t>Subject: </a:t>
            </a:r>
            <a:r>
              <a:rPr sz="800" spc="-25" dirty="0">
                <a:latin typeface="Arial"/>
                <a:cs typeface="Arial"/>
              </a:rPr>
              <a:t>Your </a:t>
            </a:r>
            <a:r>
              <a:rPr sz="800" dirty="0">
                <a:latin typeface="Arial"/>
                <a:cs typeface="Arial"/>
              </a:rPr>
              <a:t>Thursday morning trip </a:t>
            </a:r>
            <a:r>
              <a:rPr sz="800" spc="-5" dirty="0">
                <a:latin typeface="Arial"/>
                <a:cs typeface="Arial"/>
              </a:rPr>
              <a:t>with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Uber</a:t>
            </a:r>
            <a:endParaRPr sz="800">
              <a:latin typeface="Arial"/>
              <a:cs typeface="Arial"/>
            </a:endParaRPr>
          </a:p>
          <a:p>
            <a:pPr marL="159385">
              <a:lnSpc>
                <a:spcPct val="100000"/>
              </a:lnSpc>
            </a:pPr>
            <a:r>
              <a:rPr sz="800" b="1" spc="-5" dirty="0">
                <a:solidFill>
                  <a:srgbClr val="2C2C2C"/>
                </a:solidFill>
                <a:latin typeface="Arial"/>
                <a:cs typeface="Arial"/>
              </a:rPr>
              <a:t>Date: </a:t>
            </a:r>
            <a:r>
              <a:rPr sz="800" dirty="0">
                <a:latin typeface="Arial"/>
                <a:cs typeface="Arial"/>
              </a:rPr>
              <a:t>July </a:t>
            </a:r>
            <a:r>
              <a:rPr sz="800" spc="-25" dirty="0">
                <a:latin typeface="Arial"/>
                <a:cs typeface="Arial"/>
              </a:rPr>
              <a:t>11, </a:t>
            </a:r>
            <a:r>
              <a:rPr sz="800" spc="-5" dirty="0">
                <a:latin typeface="Arial"/>
                <a:cs typeface="Arial"/>
              </a:rPr>
              <a:t>2019 at </a:t>
            </a:r>
            <a:r>
              <a:rPr sz="800" spc="-15" dirty="0">
                <a:latin typeface="Arial"/>
                <a:cs typeface="Arial"/>
              </a:rPr>
              <a:t>11:24</a:t>
            </a:r>
            <a:r>
              <a:rPr sz="800" spc="3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AM</a:t>
            </a:r>
            <a:endParaRPr sz="800">
              <a:latin typeface="Arial"/>
              <a:cs typeface="Arial"/>
            </a:endParaRPr>
          </a:p>
          <a:p>
            <a:pPr marL="262890">
              <a:lnSpc>
                <a:spcPct val="100000"/>
              </a:lnSpc>
            </a:pPr>
            <a:r>
              <a:rPr sz="800" b="1" spc="-20" dirty="0">
                <a:solidFill>
                  <a:srgbClr val="2C2C2C"/>
                </a:solidFill>
                <a:latin typeface="Arial"/>
                <a:cs typeface="Arial"/>
              </a:rPr>
              <a:t>To: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88920" y="708659"/>
            <a:ext cx="111760" cy="1117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10827" y="708659"/>
            <a:ext cx="111760" cy="1117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31000" y="708672"/>
            <a:ext cx="345427" cy="3454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5800" y="1272476"/>
            <a:ext cx="6400800" cy="0"/>
          </a:xfrm>
          <a:custGeom>
            <a:avLst/>
            <a:gdLst/>
            <a:ahLst/>
            <a:cxnLst/>
            <a:rect l="l" t="t" r="r" b="b"/>
            <a:pathLst>
              <a:path w="6400800">
                <a:moveTo>
                  <a:pt x="0" y="0"/>
                </a:moveTo>
                <a:lnTo>
                  <a:pt x="6400800" y="0"/>
                </a:lnTo>
              </a:path>
            </a:pathLst>
          </a:custGeom>
          <a:ln w="3175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54798" y="1884757"/>
            <a:ext cx="697585" cy="2426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847270" y="1831619"/>
            <a:ext cx="639445" cy="171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50" spc="-35" dirty="0">
                <a:latin typeface="Arial"/>
                <a:cs typeface="Arial"/>
              </a:rPr>
              <a:t>Total:</a:t>
            </a:r>
            <a:r>
              <a:rPr sz="950" spc="-6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$8.42</a:t>
            </a:r>
            <a:endParaRPr sz="950">
              <a:latin typeface="Arial"/>
              <a:cs typeface="Arial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032742" y="2020219"/>
          <a:ext cx="5463540" cy="6819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40175"/>
                <a:gridCol w="1523364"/>
              </a:tblGrid>
              <a:tr h="20294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  <a:p>
                      <a:pPr marL="21590">
                        <a:lnSpc>
                          <a:spcPct val="100000"/>
                        </a:lnSpc>
                      </a:pPr>
                      <a:r>
                        <a:rPr sz="2700" dirty="0">
                          <a:latin typeface="Arial"/>
                          <a:cs typeface="Arial"/>
                        </a:rPr>
                        <a:t>Thanks for riding,</a:t>
                      </a:r>
                      <a:r>
                        <a:rPr sz="2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700" spc="-5" dirty="0">
                          <a:latin typeface="Arial"/>
                          <a:cs typeface="Arial"/>
                        </a:rPr>
                        <a:t>Nola</a:t>
                      </a:r>
                      <a:endParaRPr sz="2700">
                        <a:latin typeface="Arial"/>
                        <a:cs typeface="Arial"/>
                      </a:endParaRPr>
                    </a:p>
                    <a:p>
                      <a:pPr marL="21590" marR="850265">
                        <a:lnSpc>
                          <a:spcPct val="107800"/>
                        </a:lnSpc>
                        <a:spcBef>
                          <a:spcPts val="975"/>
                        </a:spcBef>
                      </a:pPr>
                      <a:r>
                        <a:rPr sz="1600" spc="-80" dirty="0">
                          <a:latin typeface="Arial"/>
                          <a:cs typeface="Arial"/>
                        </a:rPr>
                        <a:t>We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hope </a:t>
                      </a:r>
                      <a:r>
                        <a:rPr sz="1600" spc="-35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1600" spc="-40" dirty="0">
                          <a:latin typeface="Arial"/>
                          <a:cs typeface="Arial"/>
                        </a:rPr>
                        <a:t>enjoyed </a:t>
                      </a:r>
                      <a:r>
                        <a:rPr sz="1600" spc="-35" dirty="0">
                          <a:latin typeface="Arial"/>
                          <a:cs typeface="Arial"/>
                        </a:rPr>
                        <a:t>your ride </a:t>
                      </a:r>
                      <a:r>
                        <a:rPr sz="1600" spc="-30" dirty="0">
                          <a:latin typeface="Arial"/>
                          <a:cs typeface="Arial"/>
                        </a:rPr>
                        <a:t>this 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morning.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ts val="1115"/>
                        </a:lnSpc>
                      </a:pPr>
                      <a:r>
                        <a:rPr sz="950" spc="-20" dirty="0">
                          <a:latin typeface="Arial"/>
                          <a:cs typeface="Arial"/>
                        </a:rPr>
                        <a:t>Thu, Jul </a:t>
                      </a:r>
                      <a:r>
                        <a:rPr sz="950" dirty="0">
                          <a:latin typeface="Arial"/>
                          <a:cs typeface="Arial"/>
                        </a:rPr>
                        <a:t>11,</a:t>
                      </a:r>
                      <a:r>
                        <a:rPr sz="9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dirty="0">
                          <a:latin typeface="Arial"/>
                          <a:cs typeface="Arial"/>
                        </a:rPr>
                        <a:t>2019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1198880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  <a:spcBef>
                          <a:spcPts val="2770"/>
                        </a:spcBef>
                      </a:pPr>
                      <a:r>
                        <a:rPr sz="3500" spc="-85" dirty="0">
                          <a:latin typeface="Arial"/>
                          <a:cs typeface="Arial"/>
                        </a:rPr>
                        <a:t>Total</a:t>
                      </a:r>
                      <a:endParaRPr sz="3500">
                        <a:latin typeface="Arial"/>
                        <a:cs typeface="Arial"/>
                      </a:endParaRPr>
                    </a:p>
                  </a:txBody>
                  <a:tcPr marL="0" marR="0" marT="351790" marB="0"/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ct val="100000"/>
                        </a:lnSpc>
                        <a:spcBef>
                          <a:spcPts val="2770"/>
                        </a:spcBef>
                      </a:pPr>
                      <a:r>
                        <a:rPr sz="3500" spc="-5" dirty="0">
                          <a:latin typeface="Arial"/>
                          <a:cs typeface="Arial"/>
                        </a:rPr>
                        <a:t>$8.42</a:t>
                      </a:r>
                      <a:endParaRPr sz="3500">
                        <a:latin typeface="Arial"/>
                        <a:cs typeface="Arial"/>
                      </a:endParaRPr>
                    </a:p>
                  </a:txBody>
                  <a:tcPr marL="0" marR="0" marT="351790" marB="0"/>
                </a:tc>
              </a:tr>
              <a:tr h="8553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21590">
                        <a:lnSpc>
                          <a:spcPct val="100000"/>
                        </a:lnSpc>
                      </a:pPr>
                      <a:r>
                        <a:rPr sz="1250" spc="-50" dirty="0">
                          <a:latin typeface="Arial"/>
                          <a:cs typeface="Arial"/>
                        </a:rPr>
                        <a:t>Trip</a:t>
                      </a:r>
                      <a:r>
                        <a:rPr sz="12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50" spc="-50" dirty="0">
                          <a:latin typeface="Arial"/>
                          <a:cs typeface="Arial"/>
                        </a:rPr>
                        <a:t>Fare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R="14604" algn="r">
                        <a:lnSpc>
                          <a:spcPct val="100000"/>
                        </a:lnSpc>
                      </a:pPr>
                      <a:r>
                        <a:rPr sz="1250" dirty="0">
                          <a:latin typeface="Arial"/>
                          <a:cs typeface="Arial"/>
                        </a:rPr>
                        <a:t>$5.72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5715" marB="0"/>
                </a:tc>
              </a:tr>
              <a:tr h="6515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2159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250" spc="-5" dirty="0">
                          <a:latin typeface="Arial"/>
                          <a:cs typeface="Arial"/>
                        </a:rPr>
                        <a:t>Subtotal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R="14604" algn="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250" dirty="0">
                          <a:latin typeface="Arial"/>
                          <a:cs typeface="Arial"/>
                        </a:rPr>
                        <a:t>$5.72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384175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250" spc="-35" dirty="0">
                          <a:latin typeface="Arial"/>
                          <a:cs typeface="Arial"/>
                        </a:rPr>
                        <a:t>Wait</a:t>
                      </a:r>
                      <a:r>
                        <a:rPr sz="12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50" spc="-25" dirty="0">
                          <a:latin typeface="Arial"/>
                          <a:cs typeface="Arial"/>
                        </a:rPr>
                        <a:t>Time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93980" marB="0"/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250" dirty="0">
                          <a:latin typeface="Arial"/>
                          <a:cs typeface="Arial"/>
                        </a:rPr>
                        <a:t>$0.10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93980" marB="0"/>
                </a:tc>
              </a:tr>
              <a:tr h="1047750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250" spc="-50" dirty="0">
                          <a:latin typeface="Arial"/>
                          <a:cs typeface="Arial"/>
                        </a:rPr>
                        <a:t>Tolls, </a:t>
                      </a:r>
                      <a:r>
                        <a:rPr sz="1250" spc="-15" dirty="0">
                          <a:latin typeface="Arial"/>
                          <a:cs typeface="Arial"/>
                        </a:rPr>
                        <a:t>Surcharges, </a:t>
                      </a:r>
                      <a:r>
                        <a:rPr sz="1250" spc="-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25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50" spc="-45" dirty="0">
                          <a:latin typeface="Arial"/>
                          <a:cs typeface="Arial"/>
                        </a:rPr>
                        <a:t>Fees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93980" marB="0"/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250" dirty="0">
                          <a:latin typeface="Arial"/>
                          <a:cs typeface="Arial"/>
                        </a:rPr>
                        <a:t>$2.60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93980" marB="0"/>
                </a:tc>
              </a:tr>
              <a:tr h="236854">
                <a:tc>
                  <a:txBody>
                    <a:bodyPr/>
                    <a:lstStyle/>
                    <a:p>
                      <a:pPr marR="64071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250" spc="10" dirty="0">
                          <a:solidFill>
                            <a:srgbClr val="276EF1"/>
                          </a:solidFill>
                          <a:latin typeface="Arial"/>
                          <a:cs typeface="Arial"/>
                        </a:rPr>
                        <a:t>Switch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ts val="1700"/>
                        </a:lnSpc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$8.42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2336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177800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950" spc="-3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950" spc="-10" dirty="0">
                          <a:latin typeface="Arial"/>
                          <a:cs typeface="Arial"/>
                        </a:rPr>
                        <a:t>temporary hold of </a:t>
                      </a:r>
                      <a:r>
                        <a:rPr sz="950" dirty="0">
                          <a:latin typeface="Arial"/>
                          <a:cs typeface="Arial"/>
                        </a:rPr>
                        <a:t>$8.32 </a:t>
                      </a:r>
                      <a:r>
                        <a:rPr sz="950" spc="-10" dirty="0">
                          <a:latin typeface="Arial"/>
                          <a:cs typeface="Arial"/>
                        </a:rPr>
                        <a:t>was placed on </a:t>
                      </a:r>
                      <a:r>
                        <a:rPr sz="950" spc="-2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950" spc="-10" dirty="0">
                          <a:latin typeface="Arial"/>
                          <a:cs typeface="Arial"/>
                        </a:rPr>
                        <a:t>payment</a:t>
                      </a:r>
                      <a:r>
                        <a:rPr sz="950" spc="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spc="-5" dirty="0">
                          <a:latin typeface="Arial"/>
                          <a:cs typeface="Arial"/>
                        </a:rPr>
                        <a:t>method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7620" marB="0"/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950" spc="-10" dirty="0">
                          <a:latin typeface="Arial"/>
                          <a:cs typeface="Arial"/>
                        </a:rPr>
                        <a:t>at the start of the </a:t>
                      </a:r>
                      <a:r>
                        <a:rPr sz="950" spc="-5" dirty="0">
                          <a:latin typeface="Arial"/>
                          <a:cs typeface="Arial"/>
                        </a:rPr>
                        <a:t>trip.</a:t>
                      </a:r>
                      <a:r>
                        <a:rPr sz="95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spc="-30" dirty="0">
                          <a:latin typeface="Arial"/>
                          <a:cs typeface="Arial"/>
                        </a:rPr>
                        <a:t>This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7620" marB="0"/>
                </a:tc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5017884" y="2966516"/>
            <a:ext cx="1455826" cy="10514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4798" y="8163038"/>
            <a:ext cx="323507" cy="2325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38325" y="6858863"/>
            <a:ext cx="151637" cy="1516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66669" y="7243038"/>
            <a:ext cx="151637" cy="1516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42098" y="8801465"/>
            <a:ext cx="5407660" cy="429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9600"/>
              </a:lnSpc>
              <a:spcBef>
                <a:spcPts val="100"/>
              </a:spcBef>
            </a:pPr>
            <a:r>
              <a:rPr sz="950" spc="-25" dirty="0">
                <a:latin typeface="Arial"/>
                <a:cs typeface="Arial"/>
              </a:rPr>
              <a:t>is </a:t>
            </a:r>
            <a:r>
              <a:rPr sz="950" dirty="0">
                <a:latin typeface="Arial"/>
                <a:cs typeface="Arial"/>
              </a:rPr>
              <a:t>not </a:t>
            </a:r>
            <a:r>
              <a:rPr sz="950" spc="-35" dirty="0">
                <a:latin typeface="Arial"/>
                <a:cs typeface="Arial"/>
              </a:rPr>
              <a:t>a </a:t>
            </a:r>
            <a:r>
              <a:rPr sz="950" spc="-15" dirty="0">
                <a:latin typeface="Arial"/>
                <a:cs typeface="Arial"/>
              </a:rPr>
              <a:t>charge </a:t>
            </a:r>
            <a:r>
              <a:rPr sz="950" spc="-10" dirty="0">
                <a:latin typeface="Arial"/>
                <a:cs typeface="Arial"/>
              </a:rPr>
              <a:t>and </a:t>
            </a:r>
            <a:r>
              <a:rPr sz="950" spc="-25" dirty="0">
                <a:latin typeface="Arial"/>
                <a:cs typeface="Arial"/>
              </a:rPr>
              <a:t>has </a:t>
            </a:r>
            <a:r>
              <a:rPr sz="950" spc="-10" dirty="0">
                <a:latin typeface="Arial"/>
                <a:cs typeface="Arial"/>
              </a:rPr>
              <a:t>or </a:t>
            </a:r>
            <a:r>
              <a:rPr sz="950" spc="-25" dirty="0">
                <a:latin typeface="Arial"/>
                <a:cs typeface="Arial"/>
              </a:rPr>
              <a:t>will </a:t>
            </a:r>
            <a:r>
              <a:rPr sz="950" spc="-10" dirty="0">
                <a:latin typeface="Arial"/>
                <a:cs typeface="Arial"/>
              </a:rPr>
              <a:t>be </a:t>
            </a:r>
            <a:r>
              <a:rPr sz="950" spc="-15" dirty="0">
                <a:latin typeface="Arial"/>
                <a:cs typeface="Arial"/>
              </a:rPr>
              <a:t>removed. </a:t>
            </a:r>
            <a:r>
              <a:rPr sz="950" spc="-20" dirty="0">
                <a:latin typeface="Arial"/>
                <a:cs typeface="Arial"/>
              </a:rPr>
              <a:t>It </a:t>
            </a:r>
            <a:r>
              <a:rPr sz="950" spc="-10" dirty="0">
                <a:latin typeface="Arial"/>
                <a:cs typeface="Arial"/>
              </a:rPr>
              <a:t>should </a:t>
            </a:r>
            <a:r>
              <a:rPr sz="950" spc="-15" dirty="0">
                <a:latin typeface="Arial"/>
                <a:cs typeface="Arial"/>
              </a:rPr>
              <a:t>disappear from </a:t>
            </a:r>
            <a:r>
              <a:rPr sz="950" spc="-20" dirty="0">
                <a:latin typeface="Arial"/>
                <a:cs typeface="Arial"/>
              </a:rPr>
              <a:t>your </a:t>
            </a:r>
            <a:r>
              <a:rPr sz="950" spc="-10" dirty="0">
                <a:latin typeface="Arial"/>
                <a:cs typeface="Arial"/>
              </a:rPr>
              <a:t>bank statement </a:t>
            </a:r>
            <a:r>
              <a:rPr sz="950" spc="-25" dirty="0">
                <a:latin typeface="Arial"/>
                <a:cs typeface="Arial"/>
              </a:rPr>
              <a:t>shortly. </a:t>
            </a:r>
            <a:r>
              <a:rPr sz="950" u="sng" spc="-20" dirty="0">
                <a:solidFill>
                  <a:srgbClr val="2B68AB"/>
                </a:solidFill>
                <a:uFill>
                  <a:solidFill>
                    <a:srgbClr val="419CFF"/>
                  </a:solidFill>
                </a:uFill>
                <a:latin typeface="Arial"/>
                <a:cs typeface="Arial"/>
              </a:rPr>
              <a:t>Learn </a:t>
            </a:r>
            <a:r>
              <a:rPr sz="950" spc="-20" dirty="0">
                <a:solidFill>
                  <a:srgbClr val="2B68AB"/>
                </a:solidFill>
                <a:latin typeface="Arial"/>
                <a:cs typeface="Arial"/>
              </a:rPr>
              <a:t> </a:t>
            </a:r>
            <a:r>
              <a:rPr sz="950" u="sng" spc="-20" dirty="0">
                <a:solidFill>
                  <a:srgbClr val="2B68AB"/>
                </a:solidFill>
                <a:uFill>
                  <a:solidFill>
                    <a:srgbClr val="419CFF"/>
                  </a:solidFill>
                </a:uFill>
                <a:latin typeface="Arial"/>
                <a:cs typeface="Arial"/>
              </a:rPr>
              <a:t>More</a:t>
            </a:r>
            <a:endParaRPr sz="9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75524" y="1110500"/>
            <a:ext cx="973455" cy="101600"/>
          </a:xfrm>
          <a:custGeom>
            <a:avLst/>
            <a:gdLst/>
            <a:ahLst/>
            <a:cxnLst/>
            <a:rect l="l" t="t" r="r" b="b"/>
            <a:pathLst>
              <a:path w="973455" h="101600">
                <a:moveTo>
                  <a:pt x="0" y="101600"/>
                </a:moveTo>
                <a:lnTo>
                  <a:pt x="972832" y="101600"/>
                </a:lnTo>
                <a:lnTo>
                  <a:pt x="972832" y="0"/>
                </a:lnTo>
                <a:lnTo>
                  <a:pt x="0" y="0"/>
                </a:lnTo>
                <a:lnTo>
                  <a:pt x="0" y="101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98155" y="8189772"/>
            <a:ext cx="728345" cy="237490"/>
          </a:xfrm>
          <a:custGeom>
            <a:avLst/>
            <a:gdLst/>
            <a:ahLst/>
            <a:cxnLst/>
            <a:rect l="l" t="t" r="r" b="b"/>
            <a:pathLst>
              <a:path w="728344" h="237490">
                <a:moveTo>
                  <a:pt x="0" y="237464"/>
                </a:moveTo>
                <a:lnTo>
                  <a:pt x="728243" y="237464"/>
                </a:lnTo>
                <a:lnTo>
                  <a:pt x="728243" y="0"/>
                </a:lnTo>
                <a:lnTo>
                  <a:pt x="0" y="0"/>
                </a:lnTo>
                <a:lnTo>
                  <a:pt x="0" y="237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26673" y="8661422"/>
            <a:ext cx="546735" cy="178435"/>
          </a:xfrm>
          <a:custGeom>
            <a:avLst/>
            <a:gdLst/>
            <a:ahLst/>
            <a:cxnLst/>
            <a:rect l="l" t="t" r="r" b="b"/>
            <a:pathLst>
              <a:path w="546735" h="178434">
                <a:moveTo>
                  <a:pt x="0" y="178092"/>
                </a:moveTo>
                <a:lnTo>
                  <a:pt x="546176" y="178092"/>
                </a:lnTo>
                <a:lnTo>
                  <a:pt x="546176" y="0"/>
                </a:lnTo>
                <a:lnTo>
                  <a:pt x="0" y="0"/>
                </a:lnTo>
                <a:lnTo>
                  <a:pt x="0" y="1780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110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788765" y="9602188"/>
            <a:ext cx="1949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110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5951" y="5054409"/>
            <a:ext cx="886460" cy="171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50" spc="-20" dirty="0">
                <a:latin typeface="Arial"/>
                <a:cs typeface="Arial"/>
              </a:rPr>
              <a:t>Issued </a:t>
            </a:r>
            <a:r>
              <a:rPr sz="950" spc="-10" dirty="0">
                <a:latin typeface="Arial"/>
                <a:cs typeface="Arial"/>
              </a:rPr>
              <a:t>by</a:t>
            </a:r>
            <a:r>
              <a:rPr sz="950" spc="-50" dirty="0">
                <a:latin typeface="Arial"/>
                <a:cs typeface="Arial"/>
              </a:rPr>
              <a:t> </a:t>
            </a:r>
            <a:r>
              <a:rPr sz="950" spc="-30" dirty="0">
                <a:latin typeface="Arial"/>
                <a:cs typeface="Arial"/>
              </a:rPr>
              <a:t>Rasier</a:t>
            </a:r>
            <a:endParaRPr sz="9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8651" y="2600325"/>
            <a:ext cx="869099" cy="8693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16340" y="2721584"/>
            <a:ext cx="626795" cy="6267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77882" y="2605303"/>
            <a:ext cx="131419" cy="1314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10195" y="4227931"/>
            <a:ext cx="1203325" cy="131445"/>
          </a:xfrm>
          <a:custGeom>
            <a:avLst/>
            <a:gdLst/>
            <a:ahLst/>
            <a:cxnLst/>
            <a:rect l="l" t="t" r="r" b="b"/>
            <a:pathLst>
              <a:path w="1203325" h="131445">
                <a:moveTo>
                  <a:pt x="0" y="131190"/>
                </a:moveTo>
                <a:lnTo>
                  <a:pt x="1203286" y="131190"/>
                </a:lnTo>
                <a:lnTo>
                  <a:pt x="1203286" y="0"/>
                </a:lnTo>
                <a:lnTo>
                  <a:pt x="0" y="0"/>
                </a:lnTo>
                <a:lnTo>
                  <a:pt x="0" y="131190"/>
                </a:lnTo>
                <a:close/>
              </a:path>
            </a:pathLst>
          </a:custGeom>
          <a:solidFill>
            <a:srgbClr val="276E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10195" y="4561573"/>
            <a:ext cx="1203325" cy="131445"/>
          </a:xfrm>
          <a:custGeom>
            <a:avLst/>
            <a:gdLst/>
            <a:ahLst/>
            <a:cxnLst/>
            <a:rect l="l" t="t" r="r" b="b"/>
            <a:pathLst>
              <a:path w="1203325" h="131445">
                <a:moveTo>
                  <a:pt x="0" y="131190"/>
                </a:moveTo>
                <a:lnTo>
                  <a:pt x="1203286" y="131190"/>
                </a:lnTo>
                <a:lnTo>
                  <a:pt x="1203286" y="0"/>
                </a:lnTo>
                <a:lnTo>
                  <a:pt x="0" y="0"/>
                </a:lnTo>
                <a:lnTo>
                  <a:pt x="0" y="131190"/>
                </a:lnTo>
                <a:close/>
              </a:path>
            </a:pathLst>
          </a:custGeom>
          <a:solidFill>
            <a:srgbClr val="276E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48651" y="4227931"/>
            <a:ext cx="161925" cy="465455"/>
          </a:xfrm>
          <a:custGeom>
            <a:avLst/>
            <a:gdLst/>
            <a:ahLst/>
            <a:cxnLst/>
            <a:rect l="l" t="t" r="r" b="b"/>
            <a:pathLst>
              <a:path w="161925" h="465454">
                <a:moveTo>
                  <a:pt x="0" y="0"/>
                </a:moveTo>
                <a:lnTo>
                  <a:pt x="161544" y="0"/>
                </a:lnTo>
                <a:lnTo>
                  <a:pt x="161544" y="464947"/>
                </a:lnTo>
                <a:lnTo>
                  <a:pt x="0" y="464947"/>
                </a:lnTo>
                <a:lnTo>
                  <a:pt x="0" y="0"/>
                </a:lnTo>
                <a:close/>
              </a:path>
            </a:pathLst>
          </a:custGeom>
          <a:solidFill>
            <a:srgbClr val="276E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13482" y="4227931"/>
            <a:ext cx="161925" cy="465455"/>
          </a:xfrm>
          <a:custGeom>
            <a:avLst/>
            <a:gdLst/>
            <a:ahLst/>
            <a:cxnLst/>
            <a:rect l="l" t="t" r="r" b="b"/>
            <a:pathLst>
              <a:path w="161925" h="465454">
                <a:moveTo>
                  <a:pt x="0" y="0"/>
                </a:moveTo>
                <a:lnTo>
                  <a:pt x="161544" y="0"/>
                </a:lnTo>
                <a:lnTo>
                  <a:pt x="161544" y="464947"/>
                </a:lnTo>
                <a:lnTo>
                  <a:pt x="0" y="464947"/>
                </a:lnTo>
                <a:lnTo>
                  <a:pt x="0" y="0"/>
                </a:lnTo>
                <a:close/>
              </a:path>
            </a:pathLst>
          </a:custGeom>
          <a:solidFill>
            <a:srgbClr val="276E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35951" y="2011311"/>
            <a:ext cx="3102610" cy="25412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R="1687830" algn="ctr">
              <a:lnSpc>
                <a:spcPct val="100000"/>
              </a:lnSpc>
              <a:spcBef>
                <a:spcPts val="120"/>
              </a:spcBef>
            </a:pPr>
            <a:r>
              <a:rPr sz="1250" spc="-60" dirty="0">
                <a:latin typeface="Arial"/>
                <a:cs typeface="Arial"/>
              </a:rPr>
              <a:t>You </a:t>
            </a:r>
            <a:r>
              <a:rPr sz="1250" spc="-10" dirty="0">
                <a:latin typeface="Arial"/>
                <a:cs typeface="Arial"/>
              </a:rPr>
              <a:t>rode </a:t>
            </a:r>
            <a:r>
              <a:rPr sz="1250" dirty="0">
                <a:latin typeface="Arial"/>
                <a:cs typeface="Arial"/>
              </a:rPr>
              <a:t>with</a:t>
            </a:r>
            <a:r>
              <a:rPr sz="1250" spc="45" dirty="0">
                <a:latin typeface="Arial"/>
                <a:cs typeface="Arial"/>
              </a:rPr>
              <a:t> </a:t>
            </a:r>
            <a:r>
              <a:rPr sz="1250" spc="-35" dirty="0">
                <a:latin typeface="Arial"/>
                <a:cs typeface="Arial"/>
              </a:rPr>
              <a:t>Sahle</a:t>
            </a: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1933575">
              <a:lnSpc>
                <a:spcPct val="100000"/>
              </a:lnSpc>
              <a:spcBef>
                <a:spcPts val="1145"/>
              </a:spcBef>
              <a:tabLst>
                <a:tab pos="2400935" algn="l"/>
              </a:tabLst>
            </a:pPr>
            <a:r>
              <a:rPr sz="1100" spc="5" dirty="0">
                <a:latin typeface="Arial"/>
                <a:cs typeface="Arial"/>
              </a:rPr>
              <a:t>4.94	</a:t>
            </a:r>
            <a:r>
              <a:rPr sz="1100" spc="-20" dirty="0">
                <a:latin typeface="Arial"/>
                <a:cs typeface="Arial"/>
              </a:rPr>
              <a:t>Rating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1933575" marR="5080">
              <a:lnSpc>
                <a:spcPct val="168800"/>
              </a:lnSpc>
            </a:pPr>
            <a:r>
              <a:rPr sz="1100" spc="-30" dirty="0">
                <a:latin typeface="Arial"/>
                <a:cs typeface="Arial"/>
              </a:rPr>
              <a:t>Sahle is </a:t>
            </a:r>
            <a:r>
              <a:rPr sz="1100" dirty="0">
                <a:latin typeface="Arial"/>
                <a:cs typeface="Arial"/>
              </a:rPr>
              <a:t>known </a:t>
            </a:r>
            <a:r>
              <a:rPr sz="1100" spc="-10" dirty="0">
                <a:latin typeface="Arial"/>
                <a:cs typeface="Arial"/>
              </a:rPr>
              <a:t>for:  </a:t>
            </a:r>
            <a:r>
              <a:rPr sz="1100" spc="-25" dirty="0">
                <a:latin typeface="Arial"/>
                <a:cs typeface="Arial"/>
              </a:rPr>
              <a:t>Excellent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Service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R="1681480" algn="ctr">
              <a:lnSpc>
                <a:spcPct val="100000"/>
              </a:lnSpc>
              <a:spcBef>
                <a:spcPts val="1095"/>
              </a:spcBef>
            </a:pPr>
            <a:r>
              <a:rPr sz="1250" spc="15" dirty="0">
                <a:latin typeface="Arial"/>
                <a:cs typeface="Arial"/>
              </a:rPr>
              <a:t>How </a:t>
            </a:r>
            <a:r>
              <a:rPr sz="1250" spc="-5" dirty="0">
                <a:latin typeface="Arial"/>
                <a:cs typeface="Arial"/>
              </a:rPr>
              <a:t>was </a:t>
            </a:r>
            <a:r>
              <a:rPr sz="1250" spc="-15" dirty="0">
                <a:latin typeface="Arial"/>
                <a:cs typeface="Arial"/>
              </a:rPr>
              <a:t>your</a:t>
            </a:r>
            <a:r>
              <a:rPr sz="1250" spc="-60" dirty="0">
                <a:latin typeface="Arial"/>
                <a:cs typeface="Arial"/>
              </a:rPr>
              <a:t> </a:t>
            </a:r>
            <a:r>
              <a:rPr sz="1250" spc="-15" dirty="0">
                <a:latin typeface="Arial"/>
                <a:cs typeface="Arial"/>
              </a:rPr>
              <a:t>ride?</a:t>
            </a: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50">
              <a:latin typeface="Times New Roman"/>
              <a:cs typeface="Times New Roman"/>
            </a:endParaRPr>
          </a:p>
          <a:p>
            <a:pPr marR="1755775" algn="ctr">
              <a:lnSpc>
                <a:spcPct val="100000"/>
              </a:lnSpc>
              <a:spcBef>
                <a:spcPts val="5"/>
              </a:spcBef>
            </a:pPr>
            <a:r>
              <a:rPr sz="1100" spc="45" dirty="0">
                <a:solidFill>
                  <a:srgbClr val="ABABAB"/>
                </a:solidFill>
                <a:latin typeface="Arial"/>
                <a:cs typeface="Arial"/>
              </a:rPr>
              <a:t>RATE </a:t>
            </a:r>
            <a:r>
              <a:rPr sz="1100" spc="50" dirty="0">
                <a:solidFill>
                  <a:srgbClr val="ABABAB"/>
                </a:solidFill>
                <a:latin typeface="Arial"/>
                <a:cs typeface="Arial"/>
              </a:rPr>
              <a:t>OR</a:t>
            </a:r>
            <a:r>
              <a:rPr sz="1100" spc="24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100" spc="80" dirty="0">
                <a:solidFill>
                  <a:srgbClr val="ABABAB"/>
                </a:solidFill>
                <a:latin typeface="Arial"/>
                <a:cs typeface="Arial"/>
              </a:rPr>
              <a:t>TIP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02281" y="4399813"/>
            <a:ext cx="111188" cy="1213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42098" y="5743894"/>
            <a:ext cx="4911725" cy="4705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sz="1250" dirty="0">
                <a:latin typeface="Arial"/>
                <a:cs typeface="Arial"/>
              </a:rPr>
              <a:t>When </a:t>
            </a:r>
            <a:r>
              <a:rPr sz="1250" spc="20" dirty="0">
                <a:latin typeface="Arial"/>
                <a:cs typeface="Arial"/>
              </a:rPr>
              <a:t>you </a:t>
            </a:r>
            <a:r>
              <a:rPr sz="1250" spc="15" dirty="0">
                <a:latin typeface="Arial"/>
                <a:cs typeface="Arial"/>
              </a:rPr>
              <a:t>ride </a:t>
            </a:r>
            <a:r>
              <a:rPr sz="1250" spc="30" dirty="0">
                <a:latin typeface="Arial"/>
                <a:cs typeface="Arial"/>
              </a:rPr>
              <a:t>with </a:t>
            </a:r>
            <a:r>
              <a:rPr sz="1250" spc="-10" dirty="0">
                <a:latin typeface="Arial"/>
                <a:cs typeface="Arial"/>
              </a:rPr>
              <a:t>Uber, </a:t>
            </a:r>
            <a:r>
              <a:rPr sz="1250" spc="15" dirty="0">
                <a:latin typeface="Arial"/>
                <a:cs typeface="Arial"/>
              </a:rPr>
              <a:t>your </a:t>
            </a:r>
            <a:r>
              <a:rPr sz="1250" spc="25" dirty="0">
                <a:latin typeface="Arial"/>
                <a:cs typeface="Arial"/>
              </a:rPr>
              <a:t>trips </a:t>
            </a:r>
            <a:r>
              <a:rPr sz="1250" spc="-15" dirty="0">
                <a:latin typeface="Arial"/>
                <a:cs typeface="Arial"/>
              </a:rPr>
              <a:t>are </a:t>
            </a:r>
            <a:r>
              <a:rPr sz="1250" spc="10" dirty="0">
                <a:latin typeface="Arial"/>
                <a:cs typeface="Arial"/>
              </a:rPr>
              <a:t>insured </a:t>
            </a:r>
            <a:r>
              <a:rPr sz="1250" spc="5" dirty="0">
                <a:latin typeface="Arial"/>
                <a:cs typeface="Arial"/>
              </a:rPr>
              <a:t>in </a:t>
            </a:r>
            <a:r>
              <a:rPr sz="1250" spc="10" dirty="0">
                <a:latin typeface="Arial"/>
                <a:cs typeface="Arial"/>
              </a:rPr>
              <a:t>case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-15" dirty="0">
                <a:latin typeface="Arial"/>
                <a:cs typeface="Arial"/>
              </a:rPr>
              <a:t>a</a:t>
            </a:r>
            <a:r>
              <a:rPr sz="1250" spc="-50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covered  </a:t>
            </a:r>
            <a:r>
              <a:rPr sz="1250" spc="25" dirty="0">
                <a:latin typeface="Arial"/>
                <a:cs typeface="Arial"/>
              </a:rPr>
              <a:t>accident. </a:t>
            </a:r>
            <a:r>
              <a:rPr sz="1250" spc="-20" dirty="0">
                <a:solidFill>
                  <a:srgbClr val="276EF1"/>
                </a:solidFill>
                <a:latin typeface="Arial"/>
                <a:cs typeface="Arial"/>
              </a:rPr>
              <a:t>Learn </a:t>
            </a:r>
            <a:r>
              <a:rPr sz="1250" spc="-10" dirty="0">
                <a:solidFill>
                  <a:srgbClr val="276EF1"/>
                </a:solidFill>
                <a:latin typeface="Arial"/>
                <a:cs typeface="Arial"/>
              </a:rPr>
              <a:t>more.</a:t>
            </a:r>
            <a:endParaRPr sz="12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60550" y="7533350"/>
            <a:ext cx="2102485" cy="1724025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1250" spc="5" dirty="0">
                <a:latin typeface="Arial"/>
                <a:cs typeface="Arial"/>
              </a:rPr>
              <a:t>11:15am</a:t>
            </a:r>
            <a:endParaRPr sz="1250">
              <a:latin typeface="Arial"/>
              <a:cs typeface="Arial"/>
            </a:endParaRPr>
          </a:p>
          <a:p>
            <a:pPr marL="12700" marR="5080">
              <a:lnSpc>
                <a:spcPct val="148600"/>
              </a:lnSpc>
            </a:pPr>
            <a:r>
              <a:rPr sz="1250" spc="10" dirty="0">
                <a:latin typeface="Arial"/>
                <a:cs typeface="Arial"/>
              </a:rPr>
              <a:t>1515 </a:t>
            </a:r>
            <a:r>
              <a:rPr sz="1250" spc="-10" dirty="0">
                <a:latin typeface="Arial"/>
                <a:cs typeface="Arial"/>
              </a:rPr>
              <a:t>N </a:t>
            </a:r>
            <a:r>
              <a:rPr sz="1250" spc="-25" dirty="0">
                <a:latin typeface="Arial"/>
                <a:cs typeface="Arial"/>
              </a:rPr>
              <a:t>Charles </a:t>
            </a:r>
            <a:r>
              <a:rPr sz="1250" dirty="0">
                <a:latin typeface="Arial"/>
                <a:cs typeface="Arial"/>
              </a:rPr>
              <a:t>St, </a:t>
            </a:r>
            <a:r>
              <a:rPr sz="1250" spc="-15" dirty="0">
                <a:latin typeface="Arial"/>
                <a:cs typeface="Arial"/>
              </a:rPr>
              <a:t>Baltimore,  MD</a:t>
            </a: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1250" spc="5" dirty="0">
                <a:latin typeface="Arial"/>
                <a:cs typeface="Arial"/>
              </a:rPr>
              <a:t>11:24am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250" spc="10" dirty="0">
                <a:latin typeface="Arial"/>
                <a:cs typeface="Arial"/>
              </a:rPr>
              <a:t>750 </a:t>
            </a:r>
            <a:r>
              <a:rPr sz="1250" spc="-80" dirty="0">
                <a:latin typeface="Arial"/>
                <a:cs typeface="Arial"/>
              </a:rPr>
              <a:t>E </a:t>
            </a:r>
            <a:r>
              <a:rPr sz="1250" spc="-5" dirty="0">
                <a:latin typeface="Arial"/>
                <a:cs typeface="Arial"/>
              </a:rPr>
              <a:t>Pratt </a:t>
            </a:r>
            <a:r>
              <a:rPr sz="1250" dirty="0">
                <a:latin typeface="Arial"/>
                <a:cs typeface="Arial"/>
              </a:rPr>
              <a:t>St, </a:t>
            </a:r>
            <a:r>
              <a:rPr sz="1250" spc="-15" dirty="0">
                <a:latin typeface="Arial"/>
                <a:cs typeface="Arial"/>
              </a:rPr>
              <a:t>Baltimore,</a:t>
            </a:r>
            <a:r>
              <a:rPr sz="1250" spc="65" dirty="0">
                <a:latin typeface="Arial"/>
                <a:cs typeface="Arial"/>
              </a:rPr>
              <a:t> </a:t>
            </a:r>
            <a:r>
              <a:rPr sz="1250" spc="-15" dirty="0">
                <a:latin typeface="Arial"/>
                <a:cs typeface="Arial"/>
              </a:rPr>
              <a:t>MD</a:t>
            </a:r>
            <a:endParaRPr sz="12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48626" y="7675441"/>
            <a:ext cx="80873" cy="909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48626" y="8726881"/>
            <a:ext cx="80873" cy="1718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057249" y="7162330"/>
            <a:ext cx="349250" cy="171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50" spc="-30" dirty="0">
                <a:solidFill>
                  <a:srgbClr val="ABABAB"/>
                </a:solidFill>
                <a:latin typeface="Arial"/>
                <a:cs typeface="Arial"/>
              </a:rPr>
              <a:t>UberX</a:t>
            </a:r>
            <a:endParaRPr sz="9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74114" y="7137044"/>
            <a:ext cx="1062355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spc="10" dirty="0">
                <a:solidFill>
                  <a:srgbClr val="595959"/>
                </a:solidFill>
                <a:latin typeface="Arial"/>
                <a:cs typeface="Arial"/>
              </a:rPr>
              <a:t>1.89 </a:t>
            </a:r>
            <a:r>
              <a:rPr sz="1250" spc="-15" dirty="0">
                <a:solidFill>
                  <a:srgbClr val="595959"/>
                </a:solidFill>
                <a:latin typeface="Arial"/>
                <a:cs typeface="Arial"/>
              </a:rPr>
              <a:t>mi </a:t>
            </a:r>
            <a:r>
              <a:rPr sz="1250" spc="-45" dirty="0">
                <a:solidFill>
                  <a:srgbClr val="595959"/>
                </a:solidFill>
                <a:latin typeface="Arial"/>
                <a:cs typeface="Arial"/>
              </a:rPr>
              <a:t>| </a:t>
            </a:r>
            <a:r>
              <a:rPr sz="1250" spc="10" dirty="0">
                <a:solidFill>
                  <a:srgbClr val="595959"/>
                </a:solidFill>
                <a:latin typeface="Arial"/>
                <a:cs typeface="Arial"/>
              </a:rPr>
              <a:t>9</a:t>
            </a:r>
            <a:r>
              <a:rPr sz="1250" spc="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250" spc="-15" dirty="0">
                <a:solidFill>
                  <a:srgbClr val="595959"/>
                </a:solidFill>
                <a:latin typeface="Arial"/>
                <a:cs typeface="Arial"/>
              </a:rPr>
              <a:t>min</a:t>
            </a:r>
            <a:endParaRPr sz="12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42085" y="787996"/>
            <a:ext cx="668655" cy="171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50" spc="-15" dirty="0">
                <a:latin typeface="Arial"/>
                <a:cs typeface="Arial"/>
              </a:rPr>
              <a:t>Receipt </a:t>
            </a:r>
            <a:r>
              <a:rPr sz="950" spc="-45" dirty="0">
                <a:latin typeface="Arial"/>
                <a:cs typeface="Arial"/>
              </a:rPr>
              <a:t>ID</a:t>
            </a:r>
            <a:r>
              <a:rPr sz="950" spc="-5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#</a:t>
            </a:r>
            <a:endParaRPr sz="9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20762" y="1071054"/>
            <a:ext cx="226060" cy="48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 marR="5080">
              <a:lnSpc>
                <a:spcPct val="132700"/>
              </a:lnSpc>
            </a:pPr>
            <a:r>
              <a:rPr sz="100" spc="10" dirty="0">
                <a:solidFill>
                  <a:srgbClr val="ABABAB"/>
                </a:solidFill>
                <a:latin typeface="Arial"/>
                <a:cs typeface="Arial"/>
              </a:rPr>
              <a:t>xidd6f0ea59-39ed-48e2-bca4-699a53fe4254  </a:t>
            </a:r>
            <a:r>
              <a:rPr sz="100" spc="15" dirty="0">
                <a:solidFill>
                  <a:srgbClr val="ABABAB"/>
                </a:solidFill>
                <a:latin typeface="Arial"/>
                <a:cs typeface="Arial"/>
              </a:rPr>
              <a:t>pGvlI2ANUbXFfyEOgxta1RMV082993</a:t>
            </a:r>
            <a:endParaRPr sz="1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718589" y="793597"/>
            <a:ext cx="2237105" cy="178435"/>
          </a:xfrm>
          <a:custGeom>
            <a:avLst/>
            <a:gdLst/>
            <a:ahLst/>
            <a:cxnLst/>
            <a:rect l="l" t="t" r="r" b="b"/>
            <a:pathLst>
              <a:path w="2237104" h="178434">
                <a:moveTo>
                  <a:pt x="0" y="178092"/>
                </a:moveTo>
                <a:lnTo>
                  <a:pt x="2236635" y="178092"/>
                </a:lnTo>
                <a:lnTo>
                  <a:pt x="2236635" y="0"/>
                </a:lnTo>
                <a:lnTo>
                  <a:pt x="0" y="0"/>
                </a:lnTo>
                <a:lnTo>
                  <a:pt x="0" y="1780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111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76065" y="9602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111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8651" y="1020787"/>
            <a:ext cx="3154286" cy="3619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41835" y="5560161"/>
            <a:ext cx="783518" cy="8896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41219" y="5557601"/>
            <a:ext cx="3744595" cy="8667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00" spc="-30" dirty="0">
                <a:latin typeface="Arial"/>
                <a:cs typeface="Arial"/>
              </a:rPr>
              <a:t>Invite </a:t>
            </a:r>
            <a:r>
              <a:rPr sz="1400" spc="-15" dirty="0">
                <a:latin typeface="Arial"/>
                <a:cs typeface="Arial"/>
              </a:rPr>
              <a:t>your friends </a:t>
            </a:r>
            <a:r>
              <a:rPr sz="1400" spc="-5" dirty="0">
                <a:latin typeface="Arial"/>
                <a:cs typeface="Arial"/>
              </a:rPr>
              <a:t>and</a:t>
            </a:r>
            <a:r>
              <a:rPr sz="1400" spc="75" dirty="0">
                <a:latin typeface="Arial"/>
                <a:cs typeface="Arial"/>
              </a:rPr>
              <a:t> </a:t>
            </a:r>
            <a:r>
              <a:rPr sz="1400" spc="-40" dirty="0">
                <a:latin typeface="Arial"/>
                <a:cs typeface="Arial"/>
              </a:rPr>
              <a:t>family.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48600"/>
              </a:lnSpc>
              <a:spcBef>
                <a:spcPts val="450"/>
              </a:spcBef>
            </a:pPr>
            <a:r>
              <a:rPr sz="1250" spc="-15" dirty="0">
                <a:latin typeface="Arial"/>
                <a:cs typeface="Arial"/>
              </a:rPr>
              <a:t>Get </a:t>
            </a:r>
            <a:r>
              <a:rPr sz="1250" spc="10" dirty="0">
                <a:latin typeface="Arial"/>
                <a:cs typeface="Arial"/>
              </a:rPr>
              <a:t>$5 </a:t>
            </a:r>
            <a:r>
              <a:rPr sz="1250" spc="-20" dirty="0">
                <a:latin typeface="Arial"/>
                <a:cs typeface="Arial"/>
              </a:rPr>
              <a:t>off </a:t>
            </a:r>
            <a:r>
              <a:rPr sz="1250" spc="-15" dirty="0">
                <a:latin typeface="Arial"/>
                <a:cs typeface="Arial"/>
              </a:rPr>
              <a:t>your </a:t>
            </a:r>
            <a:r>
              <a:rPr sz="1250" spc="-10" dirty="0">
                <a:latin typeface="Arial"/>
                <a:cs typeface="Arial"/>
              </a:rPr>
              <a:t>next </a:t>
            </a:r>
            <a:r>
              <a:rPr sz="1250" spc="-15" dirty="0">
                <a:latin typeface="Arial"/>
                <a:cs typeface="Arial"/>
              </a:rPr>
              <a:t>ride </a:t>
            </a:r>
            <a:r>
              <a:rPr sz="1250" spc="-5" dirty="0">
                <a:latin typeface="Arial"/>
                <a:cs typeface="Arial"/>
              </a:rPr>
              <a:t>when </a:t>
            </a:r>
            <a:r>
              <a:rPr sz="1250" spc="-15" dirty="0">
                <a:latin typeface="Arial"/>
                <a:cs typeface="Arial"/>
              </a:rPr>
              <a:t>you </a:t>
            </a:r>
            <a:r>
              <a:rPr sz="1250" spc="-30" dirty="0">
                <a:latin typeface="Arial"/>
                <a:cs typeface="Arial"/>
              </a:rPr>
              <a:t>refer </a:t>
            </a:r>
            <a:r>
              <a:rPr sz="1250" spc="-35" dirty="0">
                <a:latin typeface="Arial"/>
                <a:cs typeface="Arial"/>
              </a:rPr>
              <a:t>a </a:t>
            </a:r>
            <a:r>
              <a:rPr sz="1250" spc="-15" dirty="0">
                <a:latin typeface="Arial"/>
                <a:cs typeface="Arial"/>
              </a:rPr>
              <a:t>friend </a:t>
            </a:r>
            <a:r>
              <a:rPr sz="1250" spc="20" dirty="0">
                <a:latin typeface="Arial"/>
                <a:cs typeface="Arial"/>
              </a:rPr>
              <a:t>to </a:t>
            </a:r>
            <a:r>
              <a:rPr sz="1250" spc="-10" dirty="0">
                <a:latin typeface="Arial"/>
                <a:cs typeface="Arial"/>
              </a:rPr>
              <a:t>try  </a:t>
            </a:r>
            <a:r>
              <a:rPr sz="1250" spc="-35" dirty="0">
                <a:latin typeface="Arial"/>
                <a:cs typeface="Arial"/>
              </a:rPr>
              <a:t>Uber.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91285" y="7582158"/>
            <a:ext cx="889673" cy="8896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41219" y="7579580"/>
            <a:ext cx="3512820" cy="8667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00" spc="30" dirty="0">
                <a:latin typeface="Arial"/>
                <a:cs typeface="Arial"/>
              </a:rPr>
              <a:t>Unlock </a:t>
            </a:r>
            <a:r>
              <a:rPr sz="1400" spc="20" dirty="0">
                <a:latin typeface="Arial"/>
                <a:cs typeface="Arial"/>
              </a:rPr>
              <a:t>benefits </a:t>
            </a:r>
            <a:r>
              <a:rPr sz="1400" spc="40" dirty="0">
                <a:latin typeface="Arial"/>
                <a:cs typeface="Arial"/>
              </a:rPr>
              <a:t>with </a:t>
            </a:r>
            <a:r>
              <a:rPr sz="1400" spc="20" dirty="0">
                <a:latin typeface="Arial"/>
                <a:cs typeface="Arial"/>
              </a:rPr>
              <a:t>Uber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10" dirty="0">
                <a:latin typeface="Arial"/>
                <a:cs typeface="Arial"/>
              </a:rPr>
              <a:t>Rewards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48600"/>
              </a:lnSpc>
              <a:spcBef>
                <a:spcPts val="450"/>
              </a:spcBef>
            </a:pPr>
            <a:r>
              <a:rPr sz="1250" spc="-10" dirty="0">
                <a:latin typeface="Arial"/>
                <a:cs typeface="Arial"/>
              </a:rPr>
              <a:t>Earn </a:t>
            </a:r>
            <a:r>
              <a:rPr sz="1250" spc="25" dirty="0">
                <a:latin typeface="Arial"/>
                <a:cs typeface="Arial"/>
              </a:rPr>
              <a:t>points </a:t>
            </a:r>
            <a:r>
              <a:rPr sz="1250" spc="30" dirty="0">
                <a:latin typeface="Arial"/>
                <a:cs typeface="Arial"/>
              </a:rPr>
              <a:t>with </a:t>
            </a:r>
            <a:r>
              <a:rPr sz="1250" spc="15" dirty="0">
                <a:latin typeface="Arial"/>
                <a:cs typeface="Arial"/>
              </a:rPr>
              <a:t>your </a:t>
            </a:r>
            <a:r>
              <a:rPr sz="1250" spc="5" dirty="0">
                <a:latin typeface="Arial"/>
                <a:cs typeface="Arial"/>
              </a:rPr>
              <a:t>meals </a:t>
            </a:r>
            <a:r>
              <a:rPr sz="1250" spc="20" dirty="0">
                <a:latin typeface="Arial"/>
                <a:cs typeface="Arial"/>
              </a:rPr>
              <a:t>and </a:t>
            </a:r>
            <a:r>
              <a:rPr sz="1250" spc="10" dirty="0">
                <a:latin typeface="Arial"/>
                <a:cs typeface="Arial"/>
              </a:rPr>
              <a:t>miles </a:t>
            </a:r>
            <a:r>
              <a:rPr sz="1250" spc="15" dirty="0">
                <a:latin typeface="Arial"/>
                <a:cs typeface="Arial"/>
              </a:rPr>
              <a:t>when</a:t>
            </a:r>
            <a:r>
              <a:rPr sz="1250" spc="-50" dirty="0">
                <a:latin typeface="Arial"/>
                <a:cs typeface="Arial"/>
              </a:rPr>
              <a:t> </a:t>
            </a:r>
            <a:r>
              <a:rPr sz="1250" spc="20" dirty="0">
                <a:latin typeface="Arial"/>
                <a:cs typeface="Arial"/>
              </a:rPr>
              <a:t>you  </a:t>
            </a:r>
            <a:r>
              <a:rPr sz="1250" spc="10" dirty="0">
                <a:latin typeface="Arial"/>
                <a:cs typeface="Arial"/>
              </a:rPr>
              <a:t>join today. </a:t>
            </a:r>
            <a:r>
              <a:rPr sz="1250" u="sng" spc="5" dirty="0">
                <a:solidFill>
                  <a:srgbClr val="2B68AB"/>
                </a:solidFill>
                <a:uFill>
                  <a:solidFill>
                    <a:srgbClr val="419CFF"/>
                  </a:solidFill>
                </a:uFill>
                <a:latin typeface="Arial"/>
                <a:cs typeface="Arial"/>
              </a:rPr>
              <a:t>Learn</a:t>
            </a:r>
            <a:r>
              <a:rPr sz="1250" u="sng" spc="-20" dirty="0">
                <a:solidFill>
                  <a:srgbClr val="2B68AB"/>
                </a:solidFill>
                <a:uFill>
                  <a:solidFill>
                    <a:srgbClr val="419CFF"/>
                  </a:solidFill>
                </a:uFill>
                <a:latin typeface="Arial"/>
                <a:cs typeface="Arial"/>
              </a:rPr>
              <a:t> </a:t>
            </a:r>
            <a:r>
              <a:rPr sz="1250" u="sng" spc="10" dirty="0">
                <a:solidFill>
                  <a:srgbClr val="2B68AB"/>
                </a:solidFill>
                <a:uFill>
                  <a:solidFill>
                    <a:srgbClr val="419CFF"/>
                  </a:solidFill>
                </a:uFill>
                <a:latin typeface="Arial"/>
                <a:cs typeface="Arial"/>
              </a:rPr>
              <a:t>more</a:t>
            </a:r>
            <a:endParaRPr sz="12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54845" y="6203619"/>
            <a:ext cx="1562100" cy="237490"/>
          </a:xfrm>
          <a:custGeom>
            <a:avLst/>
            <a:gdLst/>
            <a:ahLst/>
            <a:cxnLst/>
            <a:rect l="l" t="t" r="r" b="b"/>
            <a:pathLst>
              <a:path w="1562100" h="237489">
                <a:moveTo>
                  <a:pt x="0" y="237464"/>
                </a:moveTo>
                <a:lnTo>
                  <a:pt x="1561630" y="237464"/>
                </a:lnTo>
                <a:lnTo>
                  <a:pt x="1561630" y="0"/>
                </a:lnTo>
                <a:lnTo>
                  <a:pt x="0" y="0"/>
                </a:lnTo>
                <a:lnTo>
                  <a:pt x="0" y="237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112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76065" y="9602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112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5951" y="763193"/>
            <a:ext cx="1522095" cy="1955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1436370" algn="l"/>
              </a:tabLst>
            </a:pPr>
            <a:r>
              <a:rPr sz="1100" spc="-50" dirty="0">
                <a:solidFill>
                  <a:srgbClr val="ABABAB"/>
                </a:solidFill>
                <a:latin typeface="Arial"/>
                <a:cs typeface="Arial"/>
              </a:rPr>
              <a:t>REPO</a:t>
            </a:r>
            <a:r>
              <a:rPr sz="1100" spc="-45" dirty="0">
                <a:solidFill>
                  <a:srgbClr val="ABABAB"/>
                </a:solidFill>
                <a:latin typeface="Arial"/>
                <a:cs typeface="Arial"/>
              </a:rPr>
              <a:t>R</a:t>
            </a:r>
            <a:r>
              <a:rPr sz="1100" spc="-55" dirty="0">
                <a:solidFill>
                  <a:srgbClr val="ABABAB"/>
                </a:solidFill>
                <a:latin typeface="Arial"/>
                <a:cs typeface="Arial"/>
              </a:rPr>
              <a:t>T</a:t>
            </a:r>
            <a:r>
              <a:rPr sz="110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100" spc="-35" dirty="0">
                <a:solidFill>
                  <a:srgbClr val="ABABAB"/>
                </a:solidFill>
                <a:latin typeface="Arial"/>
                <a:cs typeface="Arial"/>
              </a:rPr>
              <a:t>LOST</a:t>
            </a:r>
            <a:r>
              <a:rPr sz="110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100" spc="-50" dirty="0">
                <a:solidFill>
                  <a:srgbClr val="ABABAB"/>
                </a:solidFill>
                <a:latin typeface="Arial"/>
                <a:cs typeface="Arial"/>
              </a:rPr>
              <a:t>ITEM</a:t>
            </a:r>
            <a:r>
              <a:rPr sz="1100" dirty="0">
                <a:solidFill>
                  <a:srgbClr val="ABABAB"/>
                </a:solidFill>
                <a:latin typeface="Arial"/>
                <a:cs typeface="Arial"/>
              </a:rPr>
              <a:t>	</a:t>
            </a:r>
            <a:r>
              <a:rPr sz="1100" spc="200" dirty="0">
                <a:solidFill>
                  <a:srgbClr val="ABABAB"/>
                </a:solidFill>
                <a:latin typeface="Arial"/>
                <a:cs typeface="Arial"/>
              </a:rPr>
              <a:t>›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01251" y="763193"/>
            <a:ext cx="1561465" cy="1955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1475740" algn="l"/>
              </a:tabLst>
            </a:pPr>
            <a:r>
              <a:rPr sz="1100" spc="-30" dirty="0">
                <a:solidFill>
                  <a:srgbClr val="ABABAB"/>
                </a:solidFill>
                <a:latin typeface="Arial"/>
                <a:cs typeface="Arial"/>
              </a:rPr>
              <a:t>CON</a:t>
            </a:r>
            <a:r>
              <a:rPr sz="1100" spc="-105" dirty="0">
                <a:solidFill>
                  <a:srgbClr val="ABABAB"/>
                </a:solidFill>
                <a:latin typeface="Arial"/>
                <a:cs typeface="Arial"/>
              </a:rPr>
              <a:t>T</a:t>
            </a:r>
            <a:r>
              <a:rPr sz="1100" spc="-35" dirty="0">
                <a:solidFill>
                  <a:srgbClr val="ABABAB"/>
                </a:solidFill>
                <a:latin typeface="Arial"/>
                <a:cs typeface="Arial"/>
              </a:rPr>
              <a:t>ACT</a:t>
            </a:r>
            <a:r>
              <a:rPr sz="110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100" spc="-35" dirty="0">
                <a:solidFill>
                  <a:srgbClr val="ABABAB"/>
                </a:solidFill>
                <a:latin typeface="Arial"/>
                <a:cs typeface="Arial"/>
              </a:rPr>
              <a:t>SUPPOR</a:t>
            </a:r>
            <a:r>
              <a:rPr sz="1100" spc="-55" dirty="0">
                <a:solidFill>
                  <a:srgbClr val="ABABAB"/>
                </a:solidFill>
                <a:latin typeface="Arial"/>
                <a:cs typeface="Arial"/>
              </a:rPr>
              <a:t>T</a:t>
            </a:r>
            <a:r>
              <a:rPr sz="1100" dirty="0">
                <a:solidFill>
                  <a:srgbClr val="ABABAB"/>
                </a:solidFill>
                <a:latin typeface="Arial"/>
                <a:cs typeface="Arial"/>
              </a:rPr>
              <a:t>	</a:t>
            </a:r>
            <a:r>
              <a:rPr sz="1100" spc="200" dirty="0">
                <a:solidFill>
                  <a:srgbClr val="ABABAB"/>
                </a:solidFill>
                <a:latin typeface="Arial"/>
                <a:cs typeface="Arial"/>
              </a:rPr>
              <a:t>›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5810" y="1167505"/>
            <a:ext cx="862965" cy="1955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777240" algn="l"/>
              </a:tabLst>
            </a:pPr>
            <a:r>
              <a:rPr sz="1100" spc="-30" dirty="0">
                <a:solidFill>
                  <a:srgbClr val="ABABAB"/>
                </a:solidFill>
                <a:latin typeface="Arial"/>
                <a:cs typeface="Arial"/>
              </a:rPr>
              <a:t>MY </a:t>
            </a:r>
            <a:r>
              <a:rPr sz="1100" spc="-45" dirty="0">
                <a:solidFill>
                  <a:srgbClr val="ABABAB"/>
                </a:solidFill>
                <a:latin typeface="Arial"/>
                <a:cs typeface="Arial"/>
              </a:rPr>
              <a:t>TRIPS	</a:t>
            </a:r>
            <a:r>
              <a:rPr sz="1100" spc="200" dirty="0">
                <a:solidFill>
                  <a:srgbClr val="ABABAB"/>
                </a:solidFill>
                <a:latin typeface="Arial"/>
                <a:cs typeface="Arial"/>
              </a:rPr>
              <a:t>›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48651" y="2231707"/>
            <a:ext cx="697585" cy="242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35951" y="3230016"/>
            <a:ext cx="1401445" cy="19100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100" spc="-70" dirty="0">
                <a:solidFill>
                  <a:srgbClr val="ABABAB"/>
                </a:solidFill>
                <a:latin typeface="Arial"/>
                <a:cs typeface="Arial"/>
              </a:rPr>
              <a:t>FAQ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z="1100" spc="-10" dirty="0">
                <a:solidFill>
                  <a:srgbClr val="ABABAB"/>
                </a:solidFill>
                <a:latin typeface="Arial"/>
                <a:cs typeface="Arial"/>
              </a:rPr>
              <a:t>Forgot</a:t>
            </a:r>
            <a:r>
              <a:rPr sz="1100" spc="-5" dirty="0">
                <a:solidFill>
                  <a:srgbClr val="ABABAB"/>
                </a:solidFill>
                <a:latin typeface="Arial"/>
                <a:cs typeface="Arial"/>
              </a:rPr>
              <a:t> password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marL="12700" marR="376555">
              <a:lnSpc>
                <a:spcPct val="125699"/>
              </a:lnSpc>
              <a:spcBef>
                <a:spcPts val="5"/>
              </a:spcBef>
            </a:pPr>
            <a:r>
              <a:rPr sz="950" spc="-5" dirty="0">
                <a:solidFill>
                  <a:srgbClr val="4C4C4F"/>
                </a:solidFill>
                <a:latin typeface="Arial"/>
                <a:cs typeface="Arial"/>
              </a:rPr>
              <a:t>Uber </a:t>
            </a:r>
            <a:r>
              <a:rPr sz="950" spc="-15" dirty="0">
                <a:solidFill>
                  <a:srgbClr val="4C4C4F"/>
                </a:solidFill>
                <a:latin typeface="Arial"/>
                <a:cs typeface="Arial"/>
              </a:rPr>
              <a:t>Technologies  </a:t>
            </a:r>
            <a:r>
              <a:rPr sz="950" spc="-5" dirty="0">
                <a:solidFill>
                  <a:srgbClr val="4C4C4F"/>
                </a:solidFill>
                <a:latin typeface="Arial"/>
                <a:cs typeface="Arial"/>
              </a:rPr>
              <a:t>1455 </a:t>
            </a:r>
            <a:r>
              <a:rPr sz="950" dirty="0">
                <a:solidFill>
                  <a:srgbClr val="4C4C4F"/>
                </a:solidFill>
                <a:latin typeface="Arial"/>
                <a:cs typeface="Arial"/>
              </a:rPr>
              <a:t>Market</a:t>
            </a:r>
            <a:r>
              <a:rPr sz="950" spc="-15" dirty="0">
                <a:solidFill>
                  <a:srgbClr val="4C4C4F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4C4C4F"/>
                </a:solidFill>
                <a:latin typeface="Arial"/>
                <a:cs typeface="Arial"/>
              </a:rPr>
              <a:t>St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950" dirty="0">
                <a:solidFill>
                  <a:srgbClr val="4C4C4F"/>
                </a:solidFill>
                <a:latin typeface="Arial"/>
                <a:cs typeface="Arial"/>
              </a:rPr>
              <a:t>San Francisco, CA</a:t>
            </a:r>
            <a:r>
              <a:rPr sz="950" spc="-100" dirty="0">
                <a:solidFill>
                  <a:srgbClr val="4C4C4F"/>
                </a:solidFill>
                <a:latin typeface="Arial"/>
                <a:cs typeface="Arial"/>
              </a:rPr>
              <a:t> </a:t>
            </a:r>
            <a:r>
              <a:rPr sz="950" spc="-5" dirty="0">
                <a:solidFill>
                  <a:srgbClr val="4C4C4F"/>
                </a:solidFill>
                <a:latin typeface="Arial"/>
                <a:cs typeface="Arial"/>
              </a:rPr>
              <a:t>94103</a:t>
            </a:r>
            <a:endParaRPr sz="950">
              <a:latin typeface="Arial"/>
              <a:cs typeface="Arial"/>
            </a:endParaRPr>
          </a:p>
          <a:p>
            <a:pPr marL="12700" marR="982980">
              <a:lnSpc>
                <a:spcPct val="181600"/>
              </a:lnSpc>
              <a:spcBef>
                <a:spcPts val="160"/>
              </a:spcBef>
            </a:pPr>
            <a:r>
              <a:rPr sz="950" dirty="0">
                <a:solidFill>
                  <a:srgbClr val="ABABAB"/>
                </a:solidFill>
                <a:latin typeface="Arial"/>
                <a:cs typeface="Arial"/>
              </a:rPr>
              <a:t>Privacy  </a:t>
            </a:r>
            <a:r>
              <a:rPr sz="950" spc="-25" dirty="0">
                <a:solidFill>
                  <a:srgbClr val="ABABAB"/>
                </a:solidFill>
                <a:latin typeface="Arial"/>
                <a:cs typeface="Arial"/>
              </a:rPr>
              <a:t>Terms</a:t>
            </a:r>
            <a:endParaRPr sz="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76065" y="9602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113</a:t>
            </a:r>
            <a:endParaRPr sz="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113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3112" y="675639"/>
            <a:ext cx="2065655" cy="5334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80"/>
              </a:spcBef>
            </a:pPr>
            <a:r>
              <a:rPr sz="800" b="1" spc="-5" dirty="0">
                <a:solidFill>
                  <a:srgbClr val="2C2C2C"/>
                </a:solidFill>
                <a:latin typeface="Arial"/>
                <a:cs typeface="Arial"/>
              </a:rPr>
              <a:t>From: </a:t>
            </a:r>
            <a:r>
              <a:rPr sz="800" b="1" spc="-5" dirty="0">
                <a:latin typeface="Arial"/>
                <a:cs typeface="Arial"/>
              </a:rPr>
              <a:t>Uber Receipts</a:t>
            </a:r>
            <a:r>
              <a:rPr sz="800" b="1" spc="130" dirty="0"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2C2C2C"/>
                </a:solidFill>
                <a:latin typeface="Arial"/>
                <a:cs typeface="Arial"/>
                <a:hlinkClick r:id="rId2"/>
              </a:rPr>
              <a:t>uber.us@uber.com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800" b="1" dirty="0">
                <a:solidFill>
                  <a:srgbClr val="2C2C2C"/>
                </a:solidFill>
                <a:latin typeface="Arial"/>
                <a:cs typeface="Arial"/>
              </a:rPr>
              <a:t>Subject: </a:t>
            </a:r>
            <a:r>
              <a:rPr sz="800" spc="-25" dirty="0">
                <a:latin typeface="Arial"/>
                <a:cs typeface="Arial"/>
              </a:rPr>
              <a:t>Your </a:t>
            </a:r>
            <a:r>
              <a:rPr sz="800" dirty="0">
                <a:latin typeface="Arial"/>
                <a:cs typeface="Arial"/>
              </a:rPr>
              <a:t>Friday morning trip </a:t>
            </a:r>
            <a:r>
              <a:rPr sz="800" spc="-5" dirty="0">
                <a:latin typeface="Arial"/>
                <a:cs typeface="Arial"/>
              </a:rPr>
              <a:t>with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Uber</a:t>
            </a:r>
            <a:endParaRPr sz="800">
              <a:latin typeface="Arial"/>
              <a:cs typeface="Arial"/>
            </a:endParaRPr>
          </a:p>
          <a:p>
            <a:pPr marL="159385">
              <a:lnSpc>
                <a:spcPct val="100000"/>
              </a:lnSpc>
            </a:pPr>
            <a:r>
              <a:rPr sz="800" b="1" spc="-5" dirty="0">
                <a:solidFill>
                  <a:srgbClr val="2C2C2C"/>
                </a:solidFill>
                <a:latin typeface="Arial"/>
                <a:cs typeface="Arial"/>
              </a:rPr>
              <a:t>Date: </a:t>
            </a:r>
            <a:r>
              <a:rPr sz="800" dirty="0">
                <a:latin typeface="Arial"/>
                <a:cs typeface="Arial"/>
              </a:rPr>
              <a:t>July </a:t>
            </a:r>
            <a:r>
              <a:rPr sz="800" spc="-5" dirty="0">
                <a:latin typeface="Arial"/>
                <a:cs typeface="Arial"/>
              </a:rPr>
              <a:t>12, 2019 at 5:34</a:t>
            </a:r>
            <a:r>
              <a:rPr sz="800" spc="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AM</a:t>
            </a:r>
            <a:endParaRPr sz="800">
              <a:latin typeface="Arial"/>
              <a:cs typeface="Arial"/>
            </a:endParaRPr>
          </a:p>
          <a:p>
            <a:pPr marL="262890">
              <a:lnSpc>
                <a:spcPct val="100000"/>
              </a:lnSpc>
            </a:pPr>
            <a:r>
              <a:rPr sz="800" b="1" spc="-20" dirty="0">
                <a:solidFill>
                  <a:srgbClr val="2C2C2C"/>
                </a:solidFill>
                <a:latin typeface="Arial"/>
                <a:cs typeface="Arial"/>
              </a:rPr>
              <a:t>To: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88920" y="708659"/>
            <a:ext cx="111760" cy="1117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10827" y="708659"/>
            <a:ext cx="111760" cy="1117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31000" y="708672"/>
            <a:ext cx="345427" cy="3454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5800" y="1272476"/>
            <a:ext cx="6400800" cy="0"/>
          </a:xfrm>
          <a:custGeom>
            <a:avLst/>
            <a:gdLst/>
            <a:ahLst/>
            <a:cxnLst/>
            <a:rect l="l" t="t" r="r" b="b"/>
            <a:pathLst>
              <a:path w="6400800">
                <a:moveTo>
                  <a:pt x="0" y="0"/>
                </a:moveTo>
                <a:lnTo>
                  <a:pt x="6400800" y="0"/>
                </a:lnTo>
              </a:path>
            </a:pathLst>
          </a:custGeom>
          <a:ln w="3175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54798" y="1884757"/>
            <a:ext cx="697585" cy="2426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847270" y="1831619"/>
            <a:ext cx="639445" cy="171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50" spc="-35" dirty="0">
                <a:latin typeface="Arial"/>
                <a:cs typeface="Arial"/>
              </a:rPr>
              <a:t>Total:</a:t>
            </a:r>
            <a:r>
              <a:rPr sz="950" spc="-6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$8.66</a:t>
            </a:r>
            <a:endParaRPr sz="950">
              <a:latin typeface="Arial"/>
              <a:cs typeface="Arial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032742" y="2020219"/>
          <a:ext cx="5463540" cy="6435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40175"/>
                <a:gridCol w="1523364"/>
              </a:tblGrid>
              <a:tr h="20294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  <a:p>
                      <a:pPr marL="21590">
                        <a:lnSpc>
                          <a:spcPct val="100000"/>
                        </a:lnSpc>
                      </a:pPr>
                      <a:r>
                        <a:rPr sz="2700" dirty="0">
                          <a:latin typeface="Arial"/>
                          <a:cs typeface="Arial"/>
                        </a:rPr>
                        <a:t>Thanks for riding,</a:t>
                      </a:r>
                      <a:r>
                        <a:rPr sz="2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700" spc="-5" dirty="0">
                          <a:latin typeface="Arial"/>
                          <a:cs typeface="Arial"/>
                        </a:rPr>
                        <a:t>Nola</a:t>
                      </a:r>
                      <a:endParaRPr sz="2700">
                        <a:latin typeface="Arial"/>
                        <a:cs typeface="Arial"/>
                      </a:endParaRPr>
                    </a:p>
                    <a:p>
                      <a:pPr marL="21590" marR="850265">
                        <a:lnSpc>
                          <a:spcPct val="107800"/>
                        </a:lnSpc>
                        <a:spcBef>
                          <a:spcPts val="975"/>
                        </a:spcBef>
                      </a:pPr>
                      <a:r>
                        <a:rPr sz="1600" spc="-80" dirty="0">
                          <a:latin typeface="Arial"/>
                          <a:cs typeface="Arial"/>
                        </a:rPr>
                        <a:t>We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hope </a:t>
                      </a:r>
                      <a:r>
                        <a:rPr sz="1600" spc="-35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1600" spc="-40" dirty="0">
                          <a:latin typeface="Arial"/>
                          <a:cs typeface="Arial"/>
                        </a:rPr>
                        <a:t>enjoyed </a:t>
                      </a:r>
                      <a:r>
                        <a:rPr sz="1600" spc="-35" dirty="0">
                          <a:latin typeface="Arial"/>
                          <a:cs typeface="Arial"/>
                        </a:rPr>
                        <a:t>your ride </a:t>
                      </a:r>
                      <a:r>
                        <a:rPr sz="1600" spc="-30" dirty="0">
                          <a:latin typeface="Arial"/>
                          <a:cs typeface="Arial"/>
                        </a:rPr>
                        <a:t>this 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morning.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ts val="1115"/>
                        </a:lnSpc>
                      </a:pPr>
                      <a:r>
                        <a:rPr sz="950" spc="-30" dirty="0">
                          <a:latin typeface="Arial"/>
                          <a:cs typeface="Arial"/>
                        </a:rPr>
                        <a:t>Fri, </a:t>
                      </a:r>
                      <a:r>
                        <a:rPr sz="950" spc="-20" dirty="0">
                          <a:latin typeface="Arial"/>
                          <a:cs typeface="Arial"/>
                        </a:rPr>
                        <a:t>Jul </a:t>
                      </a:r>
                      <a:r>
                        <a:rPr sz="950" dirty="0">
                          <a:latin typeface="Arial"/>
                          <a:cs typeface="Arial"/>
                        </a:rPr>
                        <a:t>12,</a:t>
                      </a:r>
                      <a:r>
                        <a:rPr sz="9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dirty="0">
                          <a:latin typeface="Arial"/>
                          <a:cs typeface="Arial"/>
                        </a:rPr>
                        <a:t>2019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1198880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  <a:spcBef>
                          <a:spcPts val="2770"/>
                        </a:spcBef>
                      </a:pPr>
                      <a:r>
                        <a:rPr sz="3500" spc="-85" dirty="0">
                          <a:latin typeface="Arial"/>
                          <a:cs typeface="Arial"/>
                        </a:rPr>
                        <a:t>Total</a:t>
                      </a:r>
                      <a:endParaRPr sz="3500">
                        <a:latin typeface="Arial"/>
                        <a:cs typeface="Arial"/>
                      </a:endParaRPr>
                    </a:p>
                  </a:txBody>
                  <a:tcPr marL="0" marR="0" marT="351790" marB="0"/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ct val="100000"/>
                        </a:lnSpc>
                        <a:spcBef>
                          <a:spcPts val="2770"/>
                        </a:spcBef>
                      </a:pPr>
                      <a:r>
                        <a:rPr sz="3500" spc="-5" dirty="0">
                          <a:latin typeface="Arial"/>
                          <a:cs typeface="Arial"/>
                        </a:rPr>
                        <a:t>$8.66</a:t>
                      </a:r>
                      <a:endParaRPr sz="3500">
                        <a:latin typeface="Arial"/>
                        <a:cs typeface="Arial"/>
                      </a:endParaRPr>
                    </a:p>
                  </a:txBody>
                  <a:tcPr marL="0" marR="0" marT="351790" marB="0"/>
                </a:tc>
              </a:tr>
              <a:tr h="8553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21590">
                        <a:lnSpc>
                          <a:spcPct val="100000"/>
                        </a:lnSpc>
                      </a:pPr>
                      <a:r>
                        <a:rPr sz="1250" spc="-50" dirty="0">
                          <a:latin typeface="Arial"/>
                          <a:cs typeface="Arial"/>
                        </a:rPr>
                        <a:t>Trip</a:t>
                      </a:r>
                      <a:r>
                        <a:rPr sz="12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50" spc="-50" dirty="0">
                          <a:latin typeface="Arial"/>
                          <a:cs typeface="Arial"/>
                        </a:rPr>
                        <a:t>Fare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R="14604" algn="r">
                        <a:lnSpc>
                          <a:spcPct val="100000"/>
                        </a:lnSpc>
                      </a:pPr>
                      <a:r>
                        <a:rPr sz="1250" dirty="0">
                          <a:latin typeface="Arial"/>
                          <a:cs typeface="Arial"/>
                        </a:rPr>
                        <a:t>$6.06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5715" marB="0"/>
                </a:tc>
              </a:tr>
              <a:tr h="6515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2159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250" spc="-5" dirty="0">
                          <a:latin typeface="Arial"/>
                          <a:cs typeface="Arial"/>
                        </a:rPr>
                        <a:t>Subtotal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R="14604" algn="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250" dirty="0">
                          <a:latin typeface="Arial"/>
                          <a:cs typeface="Arial"/>
                        </a:rPr>
                        <a:t>$6.06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1047750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250" spc="-50" dirty="0">
                          <a:latin typeface="Arial"/>
                          <a:cs typeface="Arial"/>
                        </a:rPr>
                        <a:t>Tolls, </a:t>
                      </a:r>
                      <a:r>
                        <a:rPr sz="1250" spc="-15" dirty="0">
                          <a:latin typeface="Arial"/>
                          <a:cs typeface="Arial"/>
                        </a:rPr>
                        <a:t>Surcharges, </a:t>
                      </a:r>
                      <a:r>
                        <a:rPr sz="1250" spc="-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25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50" spc="-45" dirty="0">
                          <a:latin typeface="Arial"/>
                          <a:cs typeface="Arial"/>
                        </a:rPr>
                        <a:t>Fees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93980" marB="0"/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250" dirty="0">
                          <a:latin typeface="Arial"/>
                          <a:cs typeface="Arial"/>
                        </a:rPr>
                        <a:t>$2.60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93980" marB="0"/>
                </a:tc>
              </a:tr>
              <a:tr h="236854">
                <a:tc>
                  <a:txBody>
                    <a:bodyPr/>
                    <a:lstStyle/>
                    <a:p>
                      <a:pPr marR="64071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250" spc="10" dirty="0">
                          <a:solidFill>
                            <a:srgbClr val="276EF1"/>
                          </a:solidFill>
                          <a:latin typeface="Arial"/>
                          <a:cs typeface="Arial"/>
                        </a:rPr>
                        <a:t>Switch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ts val="1700"/>
                        </a:lnSpc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$8.66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2336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177800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950" spc="-3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950" spc="-10" dirty="0">
                          <a:latin typeface="Arial"/>
                          <a:cs typeface="Arial"/>
                        </a:rPr>
                        <a:t>temporary hold of </a:t>
                      </a:r>
                      <a:r>
                        <a:rPr sz="950" dirty="0">
                          <a:latin typeface="Arial"/>
                          <a:cs typeface="Arial"/>
                        </a:rPr>
                        <a:t>$8.66 </a:t>
                      </a:r>
                      <a:r>
                        <a:rPr sz="950" spc="-10" dirty="0">
                          <a:latin typeface="Arial"/>
                          <a:cs typeface="Arial"/>
                        </a:rPr>
                        <a:t>was placed on </a:t>
                      </a:r>
                      <a:r>
                        <a:rPr sz="950" spc="-2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950" spc="-10" dirty="0">
                          <a:latin typeface="Arial"/>
                          <a:cs typeface="Arial"/>
                        </a:rPr>
                        <a:t>payment</a:t>
                      </a:r>
                      <a:r>
                        <a:rPr sz="950" spc="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spc="-5" dirty="0">
                          <a:latin typeface="Arial"/>
                          <a:cs typeface="Arial"/>
                        </a:rPr>
                        <a:t>method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7620" marB="0"/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950" spc="-10" dirty="0">
                          <a:latin typeface="Arial"/>
                          <a:cs typeface="Arial"/>
                        </a:rPr>
                        <a:t>at the start of the </a:t>
                      </a:r>
                      <a:r>
                        <a:rPr sz="950" spc="-5" dirty="0">
                          <a:latin typeface="Arial"/>
                          <a:cs typeface="Arial"/>
                        </a:rPr>
                        <a:t>trip.</a:t>
                      </a:r>
                      <a:r>
                        <a:rPr sz="95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spc="-30" dirty="0">
                          <a:latin typeface="Arial"/>
                          <a:cs typeface="Arial"/>
                        </a:rPr>
                        <a:t>This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7620" marB="0"/>
                </a:tc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5017884" y="2966516"/>
            <a:ext cx="1455826" cy="10514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4798" y="7778863"/>
            <a:ext cx="323507" cy="2325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66669" y="6858863"/>
            <a:ext cx="151637" cy="1516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42085" y="8417290"/>
            <a:ext cx="5407660" cy="834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9600"/>
              </a:lnSpc>
              <a:spcBef>
                <a:spcPts val="100"/>
              </a:spcBef>
            </a:pPr>
            <a:r>
              <a:rPr sz="950" spc="-25" dirty="0">
                <a:latin typeface="Arial"/>
                <a:cs typeface="Arial"/>
              </a:rPr>
              <a:t>is </a:t>
            </a:r>
            <a:r>
              <a:rPr sz="950" dirty="0">
                <a:latin typeface="Arial"/>
                <a:cs typeface="Arial"/>
              </a:rPr>
              <a:t>not </a:t>
            </a:r>
            <a:r>
              <a:rPr sz="950" spc="-35" dirty="0">
                <a:latin typeface="Arial"/>
                <a:cs typeface="Arial"/>
              </a:rPr>
              <a:t>a </a:t>
            </a:r>
            <a:r>
              <a:rPr sz="950" spc="-15" dirty="0">
                <a:latin typeface="Arial"/>
                <a:cs typeface="Arial"/>
              </a:rPr>
              <a:t>charge </a:t>
            </a:r>
            <a:r>
              <a:rPr sz="950" spc="-10" dirty="0">
                <a:latin typeface="Arial"/>
                <a:cs typeface="Arial"/>
              </a:rPr>
              <a:t>and </a:t>
            </a:r>
            <a:r>
              <a:rPr sz="950" spc="-25" dirty="0">
                <a:latin typeface="Arial"/>
                <a:cs typeface="Arial"/>
              </a:rPr>
              <a:t>has </a:t>
            </a:r>
            <a:r>
              <a:rPr sz="950" spc="-10" dirty="0">
                <a:latin typeface="Arial"/>
                <a:cs typeface="Arial"/>
              </a:rPr>
              <a:t>or </a:t>
            </a:r>
            <a:r>
              <a:rPr sz="950" spc="-25" dirty="0">
                <a:latin typeface="Arial"/>
                <a:cs typeface="Arial"/>
              </a:rPr>
              <a:t>will </a:t>
            </a:r>
            <a:r>
              <a:rPr sz="950" spc="-10" dirty="0">
                <a:latin typeface="Arial"/>
                <a:cs typeface="Arial"/>
              </a:rPr>
              <a:t>be </a:t>
            </a:r>
            <a:r>
              <a:rPr sz="950" spc="-15" dirty="0">
                <a:latin typeface="Arial"/>
                <a:cs typeface="Arial"/>
              </a:rPr>
              <a:t>removed. </a:t>
            </a:r>
            <a:r>
              <a:rPr sz="950" spc="-20" dirty="0">
                <a:latin typeface="Arial"/>
                <a:cs typeface="Arial"/>
              </a:rPr>
              <a:t>It </a:t>
            </a:r>
            <a:r>
              <a:rPr sz="950" spc="-10" dirty="0">
                <a:latin typeface="Arial"/>
                <a:cs typeface="Arial"/>
              </a:rPr>
              <a:t>should </a:t>
            </a:r>
            <a:r>
              <a:rPr sz="950" spc="-15" dirty="0">
                <a:latin typeface="Arial"/>
                <a:cs typeface="Arial"/>
              </a:rPr>
              <a:t>disappear from </a:t>
            </a:r>
            <a:r>
              <a:rPr sz="950" spc="-20" dirty="0">
                <a:latin typeface="Arial"/>
                <a:cs typeface="Arial"/>
              </a:rPr>
              <a:t>your </a:t>
            </a:r>
            <a:r>
              <a:rPr sz="950" spc="-10" dirty="0">
                <a:latin typeface="Arial"/>
                <a:cs typeface="Arial"/>
              </a:rPr>
              <a:t>bank statement </a:t>
            </a:r>
            <a:r>
              <a:rPr sz="950" spc="-25" dirty="0">
                <a:latin typeface="Arial"/>
                <a:cs typeface="Arial"/>
              </a:rPr>
              <a:t>shortly. </a:t>
            </a:r>
            <a:r>
              <a:rPr sz="950" u="sng" spc="-20" dirty="0">
                <a:solidFill>
                  <a:srgbClr val="2B68AB"/>
                </a:solidFill>
                <a:uFill>
                  <a:solidFill>
                    <a:srgbClr val="419CFF"/>
                  </a:solidFill>
                </a:uFill>
                <a:latin typeface="Arial"/>
                <a:cs typeface="Arial"/>
              </a:rPr>
              <a:t>Learn </a:t>
            </a:r>
            <a:r>
              <a:rPr sz="950" spc="-20" dirty="0">
                <a:solidFill>
                  <a:srgbClr val="2B68AB"/>
                </a:solidFill>
                <a:latin typeface="Arial"/>
                <a:cs typeface="Arial"/>
              </a:rPr>
              <a:t> </a:t>
            </a:r>
            <a:r>
              <a:rPr sz="950" u="sng" spc="-20" dirty="0">
                <a:solidFill>
                  <a:srgbClr val="2B68AB"/>
                </a:solidFill>
                <a:uFill>
                  <a:solidFill>
                    <a:srgbClr val="419CFF"/>
                  </a:solidFill>
                </a:uFill>
                <a:latin typeface="Arial"/>
                <a:cs typeface="Arial"/>
              </a:rPr>
              <a:t>More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950" spc="-15" dirty="0">
                <a:latin typeface="Arial"/>
                <a:cs typeface="Arial"/>
              </a:rPr>
              <a:t>Receipt </a:t>
            </a:r>
            <a:r>
              <a:rPr sz="950" spc="-45" dirty="0">
                <a:latin typeface="Arial"/>
                <a:cs typeface="Arial"/>
              </a:rPr>
              <a:t>ID</a:t>
            </a:r>
            <a:r>
              <a:rPr sz="950" spc="1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#</a:t>
            </a:r>
            <a:endParaRPr sz="9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75524" y="1110500"/>
            <a:ext cx="973455" cy="101600"/>
          </a:xfrm>
          <a:custGeom>
            <a:avLst/>
            <a:gdLst/>
            <a:ahLst/>
            <a:cxnLst/>
            <a:rect l="l" t="t" r="r" b="b"/>
            <a:pathLst>
              <a:path w="973455" h="101600">
                <a:moveTo>
                  <a:pt x="0" y="101600"/>
                </a:moveTo>
                <a:lnTo>
                  <a:pt x="972832" y="101600"/>
                </a:lnTo>
                <a:lnTo>
                  <a:pt x="972832" y="0"/>
                </a:lnTo>
                <a:lnTo>
                  <a:pt x="0" y="0"/>
                </a:lnTo>
                <a:lnTo>
                  <a:pt x="0" y="101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98155" y="7805597"/>
            <a:ext cx="728345" cy="237490"/>
          </a:xfrm>
          <a:custGeom>
            <a:avLst/>
            <a:gdLst/>
            <a:ahLst/>
            <a:cxnLst/>
            <a:rect l="l" t="t" r="r" b="b"/>
            <a:pathLst>
              <a:path w="728344" h="237490">
                <a:moveTo>
                  <a:pt x="0" y="237464"/>
                </a:moveTo>
                <a:lnTo>
                  <a:pt x="728243" y="237464"/>
                </a:lnTo>
                <a:lnTo>
                  <a:pt x="728243" y="0"/>
                </a:lnTo>
                <a:lnTo>
                  <a:pt x="0" y="0"/>
                </a:lnTo>
                <a:lnTo>
                  <a:pt x="0" y="237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26673" y="8277250"/>
            <a:ext cx="546735" cy="178435"/>
          </a:xfrm>
          <a:custGeom>
            <a:avLst/>
            <a:gdLst/>
            <a:ahLst/>
            <a:cxnLst/>
            <a:rect l="l" t="t" r="r" b="b"/>
            <a:pathLst>
              <a:path w="546735" h="178434">
                <a:moveTo>
                  <a:pt x="0" y="178092"/>
                </a:moveTo>
                <a:lnTo>
                  <a:pt x="546176" y="178092"/>
                </a:lnTo>
                <a:lnTo>
                  <a:pt x="546176" y="0"/>
                </a:lnTo>
                <a:lnTo>
                  <a:pt x="0" y="0"/>
                </a:lnTo>
                <a:lnTo>
                  <a:pt x="0" y="1780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84858" y="9086047"/>
            <a:ext cx="2272665" cy="178435"/>
          </a:xfrm>
          <a:custGeom>
            <a:avLst/>
            <a:gdLst/>
            <a:ahLst/>
            <a:cxnLst/>
            <a:rect l="l" t="t" r="r" b="b"/>
            <a:pathLst>
              <a:path w="2272665" h="178434">
                <a:moveTo>
                  <a:pt x="0" y="178092"/>
                </a:moveTo>
                <a:lnTo>
                  <a:pt x="2272550" y="178092"/>
                </a:lnTo>
                <a:lnTo>
                  <a:pt x="2272550" y="0"/>
                </a:lnTo>
                <a:lnTo>
                  <a:pt x="0" y="0"/>
                </a:lnTo>
                <a:lnTo>
                  <a:pt x="0" y="1780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114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776065" y="9602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114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7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9572" y="269253"/>
            <a:ext cx="849630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-10" dirty="0">
                <a:latin typeface="Arial"/>
                <a:cs typeface="Arial"/>
              </a:rPr>
              <a:t>9/17/2019 </a:t>
            </a:r>
            <a:r>
              <a:rPr sz="750" spc="80" dirty="0">
                <a:latin typeface="Arial"/>
                <a:cs typeface="Arial"/>
              </a:rPr>
              <a:t>/</a:t>
            </a:r>
            <a:r>
              <a:rPr sz="750" spc="-140" dirty="0">
                <a:latin typeface="Arial"/>
                <a:cs typeface="Arial"/>
              </a:rPr>
              <a:t> </a:t>
            </a:r>
            <a:r>
              <a:rPr sz="750" spc="-30" dirty="0">
                <a:latin typeface="Arial"/>
                <a:cs typeface="Arial"/>
              </a:rPr>
              <a:t>8:34 AM</a:t>
            </a:r>
            <a:endParaRPr sz="7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09005" y="247281"/>
            <a:ext cx="1384300" cy="275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685" marR="5080" indent="-515620">
              <a:lnSpc>
                <a:spcPct val="109300"/>
              </a:lnSpc>
              <a:spcBef>
                <a:spcPts val="100"/>
              </a:spcBef>
            </a:pPr>
            <a:r>
              <a:rPr sz="750" spc="-25" dirty="0">
                <a:latin typeface="Arial"/>
                <a:cs typeface="Arial"/>
              </a:rPr>
              <a:t>Baltimore </a:t>
            </a:r>
            <a:r>
              <a:rPr sz="750" spc="-45" dirty="0">
                <a:latin typeface="Arial"/>
                <a:cs typeface="Arial"/>
              </a:rPr>
              <a:t>Consent Decree </a:t>
            </a:r>
            <a:r>
              <a:rPr sz="750" dirty="0">
                <a:latin typeface="Arial"/>
                <a:cs typeface="Arial"/>
              </a:rPr>
              <a:t>Monitor  </a:t>
            </a:r>
            <a:r>
              <a:rPr sz="750" spc="-75" dirty="0">
                <a:latin typeface="Arial"/>
                <a:cs typeface="Arial"/>
              </a:rPr>
              <a:t>INVOICE</a:t>
            </a:r>
            <a:endParaRPr sz="75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38428" y="847978"/>
          <a:ext cx="11445237" cy="28192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1375"/>
                <a:gridCol w="744855"/>
                <a:gridCol w="987425"/>
                <a:gridCol w="2999740"/>
                <a:gridCol w="424179"/>
                <a:gridCol w="431800"/>
                <a:gridCol w="640079"/>
                <a:gridCol w="1237615"/>
                <a:gridCol w="1259840"/>
                <a:gridCol w="1878329"/>
              </a:tblGrid>
              <a:tr h="229235">
                <a:tc gridSpan="10">
                  <a:txBody>
                    <a:bodyPr/>
                    <a:lstStyle/>
                    <a:p>
                      <a:pPr marL="36195">
                        <a:lnSpc>
                          <a:spcPts val="1585"/>
                        </a:lnSpc>
                      </a:pPr>
                      <a:r>
                        <a:rPr sz="1350" spc="-22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081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60985">
                        <a:lnSpc>
                          <a:spcPts val="875"/>
                        </a:lnSpc>
                      </a:pPr>
                      <a:r>
                        <a:rPr sz="750" b="1" spc="-95" dirty="0">
                          <a:latin typeface="Arial"/>
                          <a:cs typeface="Arial"/>
                        </a:rPr>
                        <a:t>MEALS</a:t>
                      </a:r>
                      <a:r>
                        <a:rPr sz="750" b="1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b="1" spc="-65" dirty="0">
                          <a:latin typeface="Arial"/>
                          <a:cs typeface="Arial"/>
                        </a:rPr>
                        <a:t>+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2860" algn="ctr">
                        <a:lnSpc>
                          <a:spcPts val="875"/>
                        </a:lnSpc>
                      </a:pPr>
                      <a:r>
                        <a:rPr sz="750" b="1" spc="-55" dirty="0">
                          <a:latin typeface="Arial"/>
                          <a:cs typeface="Arial"/>
                        </a:rPr>
                        <a:t>NON</a:t>
                      </a:r>
                      <a:r>
                        <a:rPr sz="750" b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b="1" spc="-95" dirty="0">
                          <a:latin typeface="Arial"/>
                          <a:cs typeface="Arial"/>
                        </a:rPr>
                        <a:t>MEALS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5702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587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50" b="1" spc="-35" dirty="0">
                          <a:latin typeface="Arial"/>
                          <a:cs typeface="Arial"/>
                        </a:rPr>
                        <a:t>Date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2057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50" b="1" spc="-60" dirty="0">
                          <a:latin typeface="Arial"/>
                          <a:cs typeface="Arial"/>
                        </a:rPr>
                        <a:t>Category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341630">
                        <a:lnSpc>
                          <a:spcPct val="100000"/>
                        </a:lnSpc>
                      </a:pPr>
                      <a:r>
                        <a:rPr sz="750" b="1" spc="-5" dirty="0">
                          <a:latin typeface="Arial"/>
                          <a:cs typeface="Arial"/>
                        </a:rPr>
                        <a:t>Vendor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935355">
                        <a:lnSpc>
                          <a:spcPct val="100000"/>
                        </a:lnSpc>
                      </a:pPr>
                      <a:r>
                        <a:rPr sz="750" b="1" dirty="0">
                          <a:latin typeface="Arial"/>
                          <a:cs typeface="Arial"/>
                        </a:rPr>
                        <a:t>Comments (if</a:t>
                      </a:r>
                      <a:r>
                        <a:rPr sz="750" b="1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b="1" dirty="0">
                          <a:latin typeface="Arial"/>
                          <a:cs typeface="Arial"/>
                        </a:rPr>
                        <a:t>necessary)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40335" marR="74930" indent="-45720">
                        <a:lnSpc>
                          <a:spcPct val="109300"/>
                        </a:lnSpc>
                      </a:pPr>
                      <a:r>
                        <a:rPr sz="750" b="1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750" b="1" spc="-1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750" b="1" dirty="0">
                          <a:latin typeface="Arial"/>
                          <a:cs typeface="Arial"/>
                        </a:rPr>
                        <a:t>avel  </a:t>
                      </a:r>
                      <a:r>
                        <a:rPr sz="750" b="1" spc="-60" dirty="0">
                          <a:latin typeface="Arial"/>
                          <a:cs typeface="Arial"/>
                        </a:rPr>
                        <a:t>Day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ts val="695"/>
                        </a:lnSpc>
                      </a:pPr>
                      <a:r>
                        <a:rPr sz="750" b="1" spc="-45" dirty="0">
                          <a:latin typeface="Arial"/>
                          <a:cs typeface="Arial"/>
                        </a:rPr>
                        <a:t>Total</a:t>
                      </a:r>
                      <a:endParaRPr sz="750">
                        <a:latin typeface="Arial"/>
                        <a:cs typeface="Arial"/>
                      </a:endParaRPr>
                    </a:p>
                    <a:p>
                      <a:pPr marL="26034" marR="635" indent="-635" algn="ctr">
                        <a:lnSpc>
                          <a:spcPts val="980"/>
                        </a:lnSpc>
                        <a:spcBef>
                          <a:spcPts val="50"/>
                        </a:spcBef>
                      </a:pPr>
                      <a:r>
                        <a:rPr sz="750" b="1" spc="-20" dirty="0">
                          <a:latin typeface="Arial"/>
                          <a:cs typeface="Arial"/>
                        </a:rPr>
                        <a:t>Meal </a:t>
                      </a:r>
                      <a:r>
                        <a:rPr sz="750" b="1" spc="-65" dirty="0">
                          <a:latin typeface="Arial"/>
                          <a:cs typeface="Arial"/>
                        </a:rPr>
                        <a:t>+  </a:t>
                      </a:r>
                      <a:r>
                        <a:rPr sz="750" b="1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50" b="1" spc="-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750" b="1" spc="-1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750" b="1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750" b="1" spc="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750" b="1" dirty="0">
                          <a:latin typeface="Arial"/>
                          <a:cs typeface="Arial"/>
                        </a:rPr>
                        <a:t>ntal  </a:t>
                      </a:r>
                      <a:r>
                        <a:rPr sz="750" b="1" spc="-120" dirty="0">
                          <a:latin typeface="Arial"/>
                          <a:cs typeface="Arial"/>
                        </a:rPr>
                        <a:t>s </a:t>
                      </a:r>
                      <a:r>
                        <a:rPr sz="750" b="1" spc="-35" dirty="0">
                          <a:latin typeface="Arial"/>
                          <a:cs typeface="Arial"/>
                        </a:rPr>
                        <a:t>(per  </a:t>
                      </a:r>
                      <a:r>
                        <a:rPr sz="750" b="1" spc="-45" dirty="0">
                          <a:latin typeface="Arial"/>
                          <a:cs typeface="Arial"/>
                        </a:rPr>
                        <a:t>daily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00330" marR="76835" indent="28575">
                        <a:lnSpc>
                          <a:spcPct val="109300"/>
                        </a:lnSpc>
                      </a:pPr>
                      <a:r>
                        <a:rPr sz="750" b="1" spc="-30" dirty="0">
                          <a:latin typeface="Arial"/>
                          <a:cs typeface="Arial"/>
                        </a:rPr>
                        <a:t>Non-Meal  </a:t>
                      </a:r>
                      <a:r>
                        <a:rPr sz="750" b="1" dirty="0">
                          <a:latin typeface="Arial"/>
                          <a:cs typeface="Arial"/>
                        </a:rPr>
                        <a:t>Des</a:t>
                      </a:r>
                      <a:r>
                        <a:rPr sz="750" b="1" spc="-10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750" b="1" spc="-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750" b="1" spc="-1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750" b="1" dirty="0">
                          <a:latin typeface="Arial"/>
                          <a:cs typeface="Arial"/>
                        </a:rPr>
                        <a:t>pt</a:t>
                      </a:r>
                      <a:r>
                        <a:rPr sz="750" b="1" spc="-1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750" b="1" dirty="0">
                          <a:latin typeface="Arial"/>
                          <a:cs typeface="Arial"/>
                        </a:rPr>
                        <a:t>on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25590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50" b="1" spc="-30" dirty="0">
                          <a:latin typeface="Arial"/>
                          <a:cs typeface="Arial"/>
                        </a:rPr>
                        <a:t>Non-Meal</a:t>
                      </a:r>
                      <a:r>
                        <a:rPr sz="750" b="1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b="1" spc="-75" dirty="0">
                          <a:latin typeface="Arial"/>
                          <a:cs typeface="Arial"/>
                        </a:rPr>
                        <a:t>Expense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841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50" b="1" spc="-45" dirty="0">
                          <a:latin typeface="Arial"/>
                          <a:cs typeface="Arial"/>
                        </a:rPr>
                        <a:t>Total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6403">
                <a:tc rowSpan="4"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885"/>
                        </a:lnSpc>
                        <a:spcBef>
                          <a:spcPts val="409"/>
                        </a:spcBef>
                        <a:tabLst>
                          <a:tab pos="108648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99390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885"/>
                        </a:lnSpc>
                        <a:spcBef>
                          <a:spcPts val="585"/>
                        </a:spcBef>
                        <a:tabLst>
                          <a:tab pos="108648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99390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885"/>
                        </a:lnSpc>
                        <a:spcBef>
                          <a:spcPts val="585"/>
                        </a:spcBef>
                        <a:tabLst>
                          <a:tab pos="108648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0002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520"/>
                        </a:spcBef>
                        <a:tabLst>
                          <a:tab pos="108648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30810">
                <a:tc grid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ts val="875"/>
                        </a:lnSpc>
                      </a:pPr>
                      <a:r>
                        <a:rPr sz="750" spc="-80" dirty="0">
                          <a:latin typeface="Arial"/>
                          <a:cs typeface="Arial"/>
                        </a:rPr>
                        <a:t>TOTAL: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875"/>
                        </a:lnSpc>
                        <a:tabLst>
                          <a:tab pos="108648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30810">
                <a:tc grid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5095">
                <a:tc>
                  <a:txBody>
                    <a:bodyPr/>
                    <a:lstStyle/>
                    <a:p>
                      <a:pPr marR="2540" algn="r">
                        <a:lnSpc>
                          <a:spcPts val="885"/>
                        </a:lnSpc>
                      </a:pPr>
                      <a:r>
                        <a:rPr sz="750" b="1" spc="-45" dirty="0">
                          <a:latin typeface="Arial"/>
                          <a:cs typeface="Arial"/>
                        </a:rPr>
                        <a:t>Subtotal</a:t>
                      </a:r>
                      <a:r>
                        <a:rPr sz="750" b="1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b="1" spc="-55" dirty="0">
                          <a:latin typeface="Arial"/>
                          <a:cs typeface="Arial"/>
                        </a:rPr>
                        <a:t>Time: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ts val="885"/>
                        </a:lnSpc>
                        <a:tabLst>
                          <a:tab pos="318135" algn="l"/>
                        </a:tabLst>
                      </a:pPr>
                      <a:r>
                        <a:rPr sz="750" b="1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b="1" spc="-30" dirty="0">
                          <a:latin typeface="Arial"/>
                          <a:cs typeface="Arial"/>
                        </a:rPr>
                        <a:t>30,827.50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rowSpan="3"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6"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rowSpan="6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6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6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4460">
                <a:tc>
                  <a:txBody>
                    <a:bodyPr/>
                    <a:lstStyle/>
                    <a:p>
                      <a:pPr marR="2540" algn="r">
                        <a:lnSpc>
                          <a:spcPts val="880"/>
                        </a:lnSpc>
                      </a:pPr>
                      <a:r>
                        <a:rPr sz="750" b="1" spc="-45" dirty="0">
                          <a:latin typeface="Arial"/>
                          <a:cs typeface="Arial"/>
                        </a:rPr>
                        <a:t>Subtotal</a:t>
                      </a:r>
                      <a:r>
                        <a:rPr sz="750" b="1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b="1" spc="-75" dirty="0">
                          <a:latin typeface="Arial"/>
                          <a:cs typeface="Arial"/>
                        </a:rPr>
                        <a:t>Expenses: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ts val="880"/>
                        </a:lnSpc>
                        <a:tabLst>
                          <a:tab pos="583565" algn="l"/>
                        </a:tabLst>
                      </a:pPr>
                      <a:r>
                        <a:rPr sz="750" b="1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b="1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0810">
                <a:tc>
                  <a:txBody>
                    <a:bodyPr/>
                    <a:lstStyle/>
                    <a:p>
                      <a:pPr marR="2540" algn="r">
                        <a:lnSpc>
                          <a:spcPts val="875"/>
                        </a:lnSpc>
                      </a:pPr>
                      <a:r>
                        <a:rPr sz="750" b="1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750" b="1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750" b="1" spc="-5" dirty="0">
                          <a:latin typeface="Arial"/>
                          <a:cs typeface="Arial"/>
                        </a:rPr>
                        <a:t>TA</a:t>
                      </a:r>
                      <a:r>
                        <a:rPr sz="750" b="1" dirty="0">
                          <a:latin typeface="Arial"/>
                          <a:cs typeface="Arial"/>
                        </a:rPr>
                        <a:t>L: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ts val="875"/>
                        </a:lnSpc>
                        <a:tabLst>
                          <a:tab pos="318135" algn="l"/>
                        </a:tabLst>
                      </a:pPr>
                      <a:r>
                        <a:rPr sz="750" b="1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b="1" spc="-30" dirty="0">
                          <a:latin typeface="Arial"/>
                          <a:cs typeface="Arial"/>
                        </a:rPr>
                        <a:t>30,827.50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0810">
                <a:tc>
                  <a:txBody>
                    <a:bodyPr/>
                    <a:lstStyle/>
                    <a:p>
                      <a:pPr marR="2540" algn="r">
                        <a:lnSpc>
                          <a:spcPts val="875"/>
                        </a:lnSpc>
                      </a:pPr>
                      <a:r>
                        <a:rPr sz="750" b="1" spc="-45" dirty="0">
                          <a:latin typeface="Arial"/>
                          <a:cs typeface="Arial"/>
                        </a:rPr>
                        <a:t>Unbilled</a:t>
                      </a:r>
                      <a:r>
                        <a:rPr sz="750" b="1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b="1" spc="-65" dirty="0">
                          <a:latin typeface="Arial"/>
                          <a:cs typeface="Arial"/>
                        </a:rPr>
                        <a:t>Hours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77495">
                        <a:lnSpc>
                          <a:spcPts val="875"/>
                        </a:lnSpc>
                      </a:pPr>
                      <a:r>
                        <a:rPr sz="750" spc="5" dirty="0">
                          <a:latin typeface="Times New Roman"/>
                          <a:cs typeface="Times New Roman"/>
                        </a:rPr>
                        <a:t>34.8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57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890"/>
                        </a:lnSpc>
                      </a:pPr>
                      <a:r>
                        <a:rPr sz="750" b="1" spc="-65" dirty="0">
                          <a:latin typeface="Arial"/>
                          <a:cs typeface="Arial"/>
                        </a:rPr>
                        <a:t>INITIALS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0340">
                <a:tc gridSpan="4">
                  <a:txBody>
                    <a:bodyPr/>
                    <a:lstStyle/>
                    <a:p>
                      <a:pPr marL="28575">
                        <a:lnSpc>
                          <a:spcPts val="1090"/>
                        </a:lnSpc>
                      </a:pPr>
                      <a:r>
                        <a:rPr sz="950" spc="-55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950" spc="-2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950" spc="-3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950" spc="-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95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50" spc="-6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950" spc="-3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950" spc="-20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950" spc="-3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50" spc="-40" dirty="0">
                          <a:latin typeface="Arial"/>
                          <a:cs typeface="Arial"/>
                        </a:rPr>
                        <a:t>are</a:t>
                      </a:r>
                      <a:r>
                        <a:rPr sz="9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spc="-40" dirty="0">
                          <a:latin typeface="Arial"/>
                          <a:cs typeface="Arial"/>
                        </a:rPr>
                        <a:t>accurate: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ts val="1100"/>
                        </a:lnSpc>
                      </a:pPr>
                      <a:r>
                        <a:rPr sz="1000" i="1" spc="-20" dirty="0">
                          <a:latin typeface="Times New Roman"/>
                          <a:cs typeface="Times New Roman"/>
                        </a:rPr>
                        <a:t>sar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1241811" y="309892"/>
            <a:ext cx="92138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7 </a:t>
            </a:r>
            <a:r>
              <a:rPr sz="800" spc="-5" dirty="0">
                <a:latin typeface="Arial"/>
                <a:cs typeface="Arial"/>
              </a:rPr>
              <a:t>of </a:t>
            </a:r>
            <a:r>
              <a:rPr sz="800" spc="-40" dirty="0">
                <a:latin typeface="Arial"/>
                <a:cs typeface="Arial"/>
              </a:rPr>
              <a:t>196</a:t>
            </a:r>
            <a:r>
              <a:rPr sz="1125" spc="-60" baseline="25925" dirty="0">
                <a:latin typeface="Arial"/>
                <a:cs typeface="Arial"/>
              </a:rPr>
              <a:t>Page</a:t>
            </a:r>
            <a:r>
              <a:rPr sz="1125" spc="-157" baseline="25925" dirty="0">
                <a:latin typeface="Arial"/>
                <a:cs typeface="Arial"/>
              </a:rPr>
              <a:t> </a:t>
            </a:r>
            <a:r>
              <a:rPr sz="1125" spc="-52" baseline="25925" dirty="0">
                <a:latin typeface="Arial"/>
                <a:cs typeface="Arial"/>
              </a:rPr>
              <a:t>3</a:t>
            </a:r>
            <a:endParaRPr sz="1125" baseline="25925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5951" y="4670221"/>
            <a:ext cx="886460" cy="171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50" spc="-20" dirty="0">
                <a:latin typeface="Arial"/>
                <a:cs typeface="Arial"/>
              </a:rPr>
              <a:t>Issued </a:t>
            </a:r>
            <a:r>
              <a:rPr sz="950" spc="-10" dirty="0">
                <a:latin typeface="Arial"/>
                <a:cs typeface="Arial"/>
              </a:rPr>
              <a:t>by</a:t>
            </a:r>
            <a:r>
              <a:rPr sz="950" spc="-50" dirty="0">
                <a:latin typeface="Arial"/>
                <a:cs typeface="Arial"/>
              </a:rPr>
              <a:t> </a:t>
            </a:r>
            <a:r>
              <a:rPr sz="950" spc="-30" dirty="0">
                <a:latin typeface="Arial"/>
                <a:cs typeface="Arial"/>
              </a:rPr>
              <a:t>Rasier</a:t>
            </a:r>
            <a:endParaRPr sz="9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8651" y="2216150"/>
            <a:ext cx="869099" cy="8693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16340" y="2337409"/>
            <a:ext cx="626795" cy="6267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77882" y="2221128"/>
            <a:ext cx="131419" cy="1314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10195" y="3843756"/>
            <a:ext cx="1203325" cy="131445"/>
          </a:xfrm>
          <a:custGeom>
            <a:avLst/>
            <a:gdLst/>
            <a:ahLst/>
            <a:cxnLst/>
            <a:rect l="l" t="t" r="r" b="b"/>
            <a:pathLst>
              <a:path w="1203325" h="131445">
                <a:moveTo>
                  <a:pt x="0" y="131190"/>
                </a:moveTo>
                <a:lnTo>
                  <a:pt x="1203286" y="131190"/>
                </a:lnTo>
                <a:lnTo>
                  <a:pt x="1203286" y="0"/>
                </a:lnTo>
                <a:lnTo>
                  <a:pt x="0" y="0"/>
                </a:lnTo>
                <a:lnTo>
                  <a:pt x="0" y="131190"/>
                </a:lnTo>
                <a:close/>
              </a:path>
            </a:pathLst>
          </a:custGeom>
          <a:solidFill>
            <a:srgbClr val="276E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10195" y="4177398"/>
            <a:ext cx="1203325" cy="131445"/>
          </a:xfrm>
          <a:custGeom>
            <a:avLst/>
            <a:gdLst/>
            <a:ahLst/>
            <a:cxnLst/>
            <a:rect l="l" t="t" r="r" b="b"/>
            <a:pathLst>
              <a:path w="1203325" h="131445">
                <a:moveTo>
                  <a:pt x="0" y="131190"/>
                </a:moveTo>
                <a:lnTo>
                  <a:pt x="1203286" y="131190"/>
                </a:lnTo>
                <a:lnTo>
                  <a:pt x="1203286" y="0"/>
                </a:lnTo>
                <a:lnTo>
                  <a:pt x="0" y="0"/>
                </a:lnTo>
                <a:lnTo>
                  <a:pt x="0" y="131190"/>
                </a:lnTo>
                <a:close/>
              </a:path>
            </a:pathLst>
          </a:custGeom>
          <a:solidFill>
            <a:srgbClr val="276E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48651" y="3843756"/>
            <a:ext cx="161925" cy="465455"/>
          </a:xfrm>
          <a:custGeom>
            <a:avLst/>
            <a:gdLst/>
            <a:ahLst/>
            <a:cxnLst/>
            <a:rect l="l" t="t" r="r" b="b"/>
            <a:pathLst>
              <a:path w="161925" h="465454">
                <a:moveTo>
                  <a:pt x="0" y="0"/>
                </a:moveTo>
                <a:lnTo>
                  <a:pt x="161544" y="0"/>
                </a:lnTo>
                <a:lnTo>
                  <a:pt x="161544" y="464947"/>
                </a:lnTo>
                <a:lnTo>
                  <a:pt x="0" y="464947"/>
                </a:lnTo>
                <a:lnTo>
                  <a:pt x="0" y="0"/>
                </a:lnTo>
                <a:close/>
              </a:path>
            </a:pathLst>
          </a:custGeom>
          <a:solidFill>
            <a:srgbClr val="276E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13482" y="3843756"/>
            <a:ext cx="161925" cy="465455"/>
          </a:xfrm>
          <a:custGeom>
            <a:avLst/>
            <a:gdLst/>
            <a:ahLst/>
            <a:cxnLst/>
            <a:rect l="l" t="t" r="r" b="b"/>
            <a:pathLst>
              <a:path w="161925" h="465454">
                <a:moveTo>
                  <a:pt x="0" y="0"/>
                </a:moveTo>
                <a:lnTo>
                  <a:pt x="161544" y="0"/>
                </a:lnTo>
                <a:lnTo>
                  <a:pt x="161544" y="464947"/>
                </a:lnTo>
                <a:lnTo>
                  <a:pt x="0" y="464947"/>
                </a:lnTo>
                <a:lnTo>
                  <a:pt x="0" y="0"/>
                </a:lnTo>
                <a:close/>
              </a:path>
            </a:pathLst>
          </a:custGeom>
          <a:solidFill>
            <a:srgbClr val="276E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35951" y="1627136"/>
            <a:ext cx="3286125" cy="25412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spc="-60" dirty="0">
                <a:latin typeface="Arial"/>
                <a:cs typeface="Arial"/>
              </a:rPr>
              <a:t>You </a:t>
            </a:r>
            <a:r>
              <a:rPr sz="1250" spc="-10" dirty="0">
                <a:latin typeface="Arial"/>
                <a:cs typeface="Arial"/>
              </a:rPr>
              <a:t>rode </a:t>
            </a:r>
            <a:r>
              <a:rPr sz="1250" dirty="0">
                <a:latin typeface="Arial"/>
                <a:cs typeface="Arial"/>
              </a:rPr>
              <a:t>with</a:t>
            </a:r>
            <a:r>
              <a:rPr sz="1250" spc="80" dirty="0">
                <a:latin typeface="Arial"/>
                <a:cs typeface="Arial"/>
              </a:rPr>
              <a:t> </a:t>
            </a:r>
            <a:r>
              <a:rPr sz="1250" spc="-15" dirty="0">
                <a:latin typeface="Arial"/>
                <a:cs typeface="Arial"/>
              </a:rPr>
              <a:t>Adewale</a:t>
            </a: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1933575">
              <a:lnSpc>
                <a:spcPct val="100000"/>
              </a:lnSpc>
              <a:spcBef>
                <a:spcPts val="1145"/>
              </a:spcBef>
              <a:tabLst>
                <a:tab pos="2400935" algn="l"/>
              </a:tabLst>
            </a:pPr>
            <a:r>
              <a:rPr sz="1100" spc="5" dirty="0">
                <a:latin typeface="Arial"/>
                <a:cs typeface="Arial"/>
              </a:rPr>
              <a:t>4.82	</a:t>
            </a:r>
            <a:r>
              <a:rPr sz="1100" spc="-20" dirty="0">
                <a:latin typeface="Arial"/>
                <a:cs typeface="Arial"/>
              </a:rPr>
              <a:t>Rating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1933575" marR="5080">
              <a:lnSpc>
                <a:spcPct val="168800"/>
              </a:lnSpc>
            </a:pPr>
            <a:r>
              <a:rPr sz="1100" spc="-20" dirty="0">
                <a:latin typeface="Arial"/>
                <a:cs typeface="Arial"/>
              </a:rPr>
              <a:t>Adewale </a:t>
            </a:r>
            <a:r>
              <a:rPr sz="1100" spc="-30" dirty="0">
                <a:latin typeface="Arial"/>
                <a:cs typeface="Arial"/>
              </a:rPr>
              <a:t>is </a:t>
            </a:r>
            <a:r>
              <a:rPr sz="1100" dirty="0">
                <a:latin typeface="Arial"/>
                <a:cs typeface="Arial"/>
              </a:rPr>
              <a:t>known </a:t>
            </a:r>
            <a:r>
              <a:rPr sz="1100" spc="-10" dirty="0">
                <a:latin typeface="Arial"/>
                <a:cs typeface="Arial"/>
              </a:rPr>
              <a:t>for:  </a:t>
            </a:r>
            <a:r>
              <a:rPr sz="1100" spc="-25" dirty="0">
                <a:latin typeface="Arial"/>
                <a:cs typeface="Arial"/>
              </a:rPr>
              <a:t>Excellent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Service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1250" spc="15" dirty="0">
                <a:latin typeface="Arial"/>
                <a:cs typeface="Arial"/>
              </a:rPr>
              <a:t>How </a:t>
            </a:r>
            <a:r>
              <a:rPr sz="1250" spc="-5" dirty="0">
                <a:latin typeface="Arial"/>
                <a:cs typeface="Arial"/>
              </a:rPr>
              <a:t>was </a:t>
            </a:r>
            <a:r>
              <a:rPr sz="1250" spc="-15" dirty="0">
                <a:latin typeface="Arial"/>
                <a:cs typeface="Arial"/>
              </a:rPr>
              <a:t>your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-15" dirty="0">
                <a:latin typeface="Arial"/>
                <a:cs typeface="Arial"/>
              </a:rPr>
              <a:t>ride?</a:t>
            </a: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50">
              <a:latin typeface="Times New Roman"/>
              <a:cs typeface="Times New Roman"/>
            </a:endParaRPr>
          </a:p>
          <a:p>
            <a:pPr marR="1939289" algn="ctr">
              <a:lnSpc>
                <a:spcPct val="100000"/>
              </a:lnSpc>
            </a:pPr>
            <a:r>
              <a:rPr sz="1100" spc="45" dirty="0">
                <a:solidFill>
                  <a:srgbClr val="ABABAB"/>
                </a:solidFill>
                <a:latin typeface="Arial"/>
                <a:cs typeface="Arial"/>
              </a:rPr>
              <a:t>RATE </a:t>
            </a:r>
            <a:r>
              <a:rPr sz="1100" spc="50" dirty="0">
                <a:solidFill>
                  <a:srgbClr val="ABABAB"/>
                </a:solidFill>
                <a:latin typeface="Arial"/>
                <a:cs typeface="Arial"/>
              </a:rPr>
              <a:t>OR</a:t>
            </a:r>
            <a:r>
              <a:rPr sz="1100" spc="24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100" spc="80" dirty="0">
                <a:solidFill>
                  <a:srgbClr val="ABABAB"/>
                </a:solidFill>
                <a:latin typeface="Arial"/>
                <a:cs typeface="Arial"/>
              </a:rPr>
              <a:t>TIP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02281" y="4015638"/>
            <a:ext cx="111188" cy="1213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42098" y="5359719"/>
            <a:ext cx="4911725" cy="4705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sz="1250" dirty="0">
                <a:latin typeface="Arial"/>
                <a:cs typeface="Arial"/>
              </a:rPr>
              <a:t>When </a:t>
            </a:r>
            <a:r>
              <a:rPr sz="1250" spc="20" dirty="0">
                <a:latin typeface="Arial"/>
                <a:cs typeface="Arial"/>
              </a:rPr>
              <a:t>you </a:t>
            </a:r>
            <a:r>
              <a:rPr sz="1250" spc="15" dirty="0">
                <a:latin typeface="Arial"/>
                <a:cs typeface="Arial"/>
              </a:rPr>
              <a:t>ride </a:t>
            </a:r>
            <a:r>
              <a:rPr sz="1250" spc="30" dirty="0">
                <a:latin typeface="Arial"/>
                <a:cs typeface="Arial"/>
              </a:rPr>
              <a:t>with </a:t>
            </a:r>
            <a:r>
              <a:rPr sz="1250" spc="-10" dirty="0">
                <a:latin typeface="Arial"/>
                <a:cs typeface="Arial"/>
              </a:rPr>
              <a:t>Uber, </a:t>
            </a:r>
            <a:r>
              <a:rPr sz="1250" spc="15" dirty="0">
                <a:latin typeface="Arial"/>
                <a:cs typeface="Arial"/>
              </a:rPr>
              <a:t>your </a:t>
            </a:r>
            <a:r>
              <a:rPr sz="1250" spc="25" dirty="0">
                <a:latin typeface="Arial"/>
                <a:cs typeface="Arial"/>
              </a:rPr>
              <a:t>trips </a:t>
            </a:r>
            <a:r>
              <a:rPr sz="1250" spc="-15" dirty="0">
                <a:latin typeface="Arial"/>
                <a:cs typeface="Arial"/>
              </a:rPr>
              <a:t>are </a:t>
            </a:r>
            <a:r>
              <a:rPr sz="1250" spc="10" dirty="0">
                <a:latin typeface="Arial"/>
                <a:cs typeface="Arial"/>
              </a:rPr>
              <a:t>insured </a:t>
            </a:r>
            <a:r>
              <a:rPr sz="1250" spc="5" dirty="0">
                <a:latin typeface="Arial"/>
                <a:cs typeface="Arial"/>
              </a:rPr>
              <a:t>in </a:t>
            </a:r>
            <a:r>
              <a:rPr sz="1250" spc="10" dirty="0">
                <a:latin typeface="Arial"/>
                <a:cs typeface="Arial"/>
              </a:rPr>
              <a:t>case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-15" dirty="0">
                <a:latin typeface="Arial"/>
                <a:cs typeface="Arial"/>
              </a:rPr>
              <a:t>a</a:t>
            </a:r>
            <a:r>
              <a:rPr sz="1250" spc="-50" dirty="0">
                <a:latin typeface="Arial"/>
                <a:cs typeface="Arial"/>
              </a:rPr>
              <a:t> </a:t>
            </a:r>
            <a:r>
              <a:rPr sz="1250" spc="15" dirty="0">
                <a:latin typeface="Arial"/>
                <a:cs typeface="Arial"/>
              </a:rPr>
              <a:t>covered  </a:t>
            </a:r>
            <a:r>
              <a:rPr sz="1250" spc="25" dirty="0">
                <a:latin typeface="Arial"/>
                <a:cs typeface="Arial"/>
              </a:rPr>
              <a:t>accident. </a:t>
            </a:r>
            <a:r>
              <a:rPr sz="1250" spc="-20" dirty="0">
                <a:solidFill>
                  <a:srgbClr val="276EF1"/>
                </a:solidFill>
                <a:latin typeface="Arial"/>
                <a:cs typeface="Arial"/>
              </a:rPr>
              <a:t>Learn </a:t>
            </a:r>
            <a:r>
              <a:rPr sz="1250" spc="-10" dirty="0">
                <a:solidFill>
                  <a:srgbClr val="276EF1"/>
                </a:solidFill>
                <a:latin typeface="Arial"/>
                <a:cs typeface="Arial"/>
              </a:rPr>
              <a:t>more.</a:t>
            </a:r>
            <a:endParaRPr sz="12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60576" y="7149175"/>
            <a:ext cx="2102485" cy="2007235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1250" spc="5" dirty="0">
                <a:latin typeface="Arial"/>
                <a:cs typeface="Arial"/>
              </a:rPr>
              <a:t>05:28am</a:t>
            </a:r>
            <a:endParaRPr sz="1250">
              <a:latin typeface="Arial"/>
              <a:cs typeface="Arial"/>
            </a:endParaRPr>
          </a:p>
          <a:p>
            <a:pPr marL="12700" marR="196850">
              <a:lnSpc>
                <a:spcPct val="148600"/>
              </a:lnSpc>
            </a:pPr>
            <a:r>
              <a:rPr sz="1250" spc="10" dirty="0">
                <a:latin typeface="Arial"/>
                <a:cs typeface="Arial"/>
              </a:rPr>
              <a:t>11 </a:t>
            </a:r>
            <a:r>
              <a:rPr sz="1250" spc="-35" dirty="0">
                <a:latin typeface="Arial"/>
                <a:cs typeface="Arial"/>
              </a:rPr>
              <a:t>S </a:t>
            </a:r>
            <a:r>
              <a:rPr sz="1250" spc="-25" dirty="0">
                <a:latin typeface="Arial"/>
                <a:cs typeface="Arial"/>
              </a:rPr>
              <a:t>Charles </a:t>
            </a:r>
            <a:r>
              <a:rPr sz="1250" dirty="0">
                <a:latin typeface="Arial"/>
                <a:cs typeface="Arial"/>
              </a:rPr>
              <a:t>St, </a:t>
            </a:r>
            <a:r>
              <a:rPr sz="1250" spc="-15" dirty="0">
                <a:latin typeface="Arial"/>
                <a:cs typeface="Arial"/>
              </a:rPr>
              <a:t>Baltimore,  MD</a:t>
            </a: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1250" spc="5" dirty="0">
                <a:latin typeface="Arial"/>
                <a:cs typeface="Arial"/>
              </a:rPr>
              <a:t>05:34am</a:t>
            </a:r>
            <a:endParaRPr sz="1250">
              <a:latin typeface="Arial"/>
              <a:cs typeface="Arial"/>
            </a:endParaRPr>
          </a:p>
          <a:p>
            <a:pPr marL="12700" marR="5080">
              <a:lnSpc>
                <a:spcPct val="148600"/>
              </a:lnSpc>
            </a:pPr>
            <a:r>
              <a:rPr sz="1250" spc="10" dirty="0">
                <a:latin typeface="Arial"/>
                <a:cs typeface="Arial"/>
              </a:rPr>
              <a:t>1515 </a:t>
            </a:r>
            <a:r>
              <a:rPr sz="1250" spc="-10" dirty="0">
                <a:latin typeface="Arial"/>
                <a:cs typeface="Arial"/>
              </a:rPr>
              <a:t>N </a:t>
            </a:r>
            <a:r>
              <a:rPr sz="1250" spc="-25" dirty="0">
                <a:latin typeface="Arial"/>
                <a:cs typeface="Arial"/>
              </a:rPr>
              <a:t>Charles </a:t>
            </a:r>
            <a:r>
              <a:rPr sz="1250" dirty="0">
                <a:latin typeface="Arial"/>
                <a:cs typeface="Arial"/>
              </a:rPr>
              <a:t>St, </a:t>
            </a:r>
            <a:r>
              <a:rPr sz="1250" spc="-15" dirty="0">
                <a:latin typeface="Arial"/>
                <a:cs typeface="Arial"/>
              </a:rPr>
              <a:t>Baltimore,  MD</a:t>
            </a:r>
            <a:endParaRPr sz="12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48651" y="7291240"/>
            <a:ext cx="80873" cy="909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48651" y="8342680"/>
            <a:ext cx="80873" cy="1718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057275" y="6778117"/>
            <a:ext cx="349250" cy="171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50" spc="-30" dirty="0">
                <a:solidFill>
                  <a:srgbClr val="ABABAB"/>
                </a:solidFill>
                <a:latin typeface="Arial"/>
                <a:cs typeface="Arial"/>
              </a:rPr>
              <a:t>UberX</a:t>
            </a:r>
            <a:endParaRPr sz="9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776065" y="9602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115</a:t>
            </a:r>
            <a:endParaRPr sz="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74139" y="6752843"/>
            <a:ext cx="1062355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spc="10" dirty="0">
                <a:solidFill>
                  <a:srgbClr val="595959"/>
                </a:solidFill>
                <a:latin typeface="Arial"/>
                <a:cs typeface="Arial"/>
              </a:rPr>
              <a:t>1.34 </a:t>
            </a:r>
            <a:r>
              <a:rPr sz="1250" spc="-15" dirty="0">
                <a:solidFill>
                  <a:srgbClr val="595959"/>
                </a:solidFill>
                <a:latin typeface="Arial"/>
                <a:cs typeface="Arial"/>
              </a:rPr>
              <a:t>mi </a:t>
            </a:r>
            <a:r>
              <a:rPr sz="1250" spc="-45" dirty="0">
                <a:solidFill>
                  <a:srgbClr val="595959"/>
                </a:solidFill>
                <a:latin typeface="Arial"/>
                <a:cs typeface="Arial"/>
              </a:rPr>
              <a:t>| </a:t>
            </a:r>
            <a:r>
              <a:rPr sz="1250" spc="10" dirty="0">
                <a:solidFill>
                  <a:srgbClr val="595959"/>
                </a:solidFill>
                <a:latin typeface="Arial"/>
                <a:cs typeface="Arial"/>
              </a:rPr>
              <a:t>5</a:t>
            </a:r>
            <a:r>
              <a:rPr sz="1250" spc="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250" spc="-15" dirty="0">
                <a:solidFill>
                  <a:srgbClr val="595959"/>
                </a:solidFill>
                <a:latin typeface="Arial"/>
                <a:cs typeface="Arial"/>
              </a:rPr>
              <a:t>min</a:t>
            </a:r>
            <a:endParaRPr sz="12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20788" y="686879"/>
            <a:ext cx="226695" cy="48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 marR="5080">
              <a:lnSpc>
                <a:spcPct val="132700"/>
              </a:lnSpc>
            </a:pPr>
            <a:r>
              <a:rPr sz="100" spc="10" dirty="0">
                <a:solidFill>
                  <a:srgbClr val="ABABAB"/>
                </a:solidFill>
                <a:latin typeface="Arial"/>
                <a:cs typeface="Arial"/>
              </a:rPr>
              <a:t>xid803a1e9a-e37e-4a4e-8f64-616dfb1b9d2e  </a:t>
            </a:r>
            <a:r>
              <a:rPr sz="100" spc="15" dirty="0">
                <a:solidFill>
                  <a:srgbClr val="ABABAB"/>
                </a:solidFill>
                <a:latin typeface="Arial"/>
                <a:cs typeface="Arial"/>
              </a:rPr>
              <a:t>pGvlI2ANUbXFfyEOgxta1RMV082993</a:t>
            </a:r>
            <a:endParaRPr sz="1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115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8651" y="919670"/>
            <a:ext cx="3154286" cy="3619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41835" y="5459044"/>
            <a:ext cx="783518" cy="8896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41219" y="5456478"/>
            <a:ext cx="3744595" cy="8667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00" spc="-30" dirty="0">
                <a:latin typeface="Arial"/>
                <a:cs typeface="Arial"/>
              </a:rPr>
              <a:t>Invite </a:t>
            </a:r>
            <a:r>
              <a:rPr sz="1400" spc="-15" dirty="0">
                <a:latin typeface="Arial"/>
                <a:cs typeface="Arial"/>
              </a:rPr>
              <a:t>your friends </a:t>
            </a:r>
            <a:r>
              <a:rPr sz="1400" spc="-5" dirty="0">
                <a:latin typeface="Arial"/>
                <a:cs typeface="Arial"/>
              </a:rPr>
              <a:t>and</a:t>
            </a:r>
            <a:r>
              <a:rPr sz="1400" spc="75" dirty="0">
                <a:latin typeface="Arial"/>
                <a:cs typeface="Arial"/>
              </a:rPr>
              <a:t> </a:t>
            </a:r>
            <a:r>
              <a:rPr sz="1400" spc="-40" dirty="0">
                <a:latin typeface="Arial"/>
                <a:cs typeface="Arial"/>
              </a:rPr>
              <a:t>family.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48600"/>
              </a:lnSpc>
              <a:spcBef>
                <a:spcPts val="450"/>
              </a:spcBef>
            </a:pPr>
            <a:r>
              <a:rPr sz="1250" spc="-15" dirty="0">
                <a:latin typeface="Arial"/>
                <a:cs typeface="Arial"/>
              </a:rPr>
              <a:t>Get </a:t>
            </a:r>
            <a:r>
              <a:rPr sz="1250" spc="10" dirty="0">
                <a:latin typeface="Arial"/>
                <a:cs typeface="Arial"/>
              </a:rPr>
              <a:t>$5 </a:t>
            </a:r>
            <a:r>
              <a:rPr sz="1250" spc="-20" dirty="0">
                <a:latin typeface="Arial"/>
                <a:cs typeface="Arial"/>
              </a:rPr>
              <a:t>off </a:t>
            </a:r>
            <a:r>
              <a:rPr sz="1250" spc="-15" dirty="0">
                <a:latin typeface="Arial"/>
                <a:cs typeface="Arial"/>
              </a:rPr>
              <a:t>your </a:t>
            </a:r>
            <a:r>
              <a:rPr sz="1250" spc="-10" dirty="0">
                <a:latin typeface="Arial"/>
                <a:cs typeface="Arial"/>
              </a:rPr>
              <a:t>next </a:t>
            </a:r>
            <a:r>
              <a:rPr sz="1250" spc="-15" dirty="0">
                <a:latin typeface="Arial"/>
                <a:cs typeface="Arial"/>
              </a:rPr>
              <a:t>ride </a:t>
            </a:r>
            <a:r>
              <a:rPr sz="1250" spc="-5" dirty="0">
                <a:latin typeface="Arial"/>
                <a:cs typeface="Arial"/>
              </a:rPr>
              <a:t>when </a:t>
            </a:r>
            <a:r>
              <a:rPr sz="1250" spc="-15" dirty="0">
                <a:latin typeface="Arial"/>
                <a:cs typeface="Arial"/>
              </a:rPr>
              <a:t>you </a:t>
            </a:r>
            <a:r>
              <a:rPr sz="1250" spc="-30" dirty="0">
                <a:latin typeface="Arial"/>
                <a:cs typeface="Arial"/>
              </a:rPr>
              <a:t>refer </a:t>
            </a:r>
            <a:r>
              <a:rPr sz="1250" spc="-35" dirty="0">
                <a:latin typeface="Arial"/>
                <a:cs typeface="Arial"/>
              </a:rPr>
              <a:t>a </a:t>
            </a:r>
            <a:r>
              <a:rPr sz="1250" spc="-15" dirty="0">
                <a:latin typeface="Arial"/>
                <a:cs typeface="Arial"/>
              </a:rPr>
              <a:t>friend </a:t>
            </a:r>
            <a:r>
              <a:rPr sz="1250" spc="20" dirty="0">
                <a:latin typeface="Arial"/>
                <a:cs typeface="Arial"/>
              </a:rPr>
              <a:t>to </a:t>
            </a:r>
            <a:r>
              <a:rPr sz="1250" spc="-10" dirty="0">
                <a:latin typeface="Arial"/>
                <a:cs typeface="Arial"/>
              </a:rPr>
              <a:t>try  </a:t>
            </a:r>
            <a:r>
              <a:rPr sz="1250" spc="-35" dirty="0">
                <a:latin typeface="Arial"/>
                <a:cs typeface="Arial"/>
              </a:rPr>
              <a:t>Uber.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5951" y="7316749"/>
            <a:ext cx="1522095" cy="1955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1436370" algn="l"/>
              </a:tabLst>
            </a:pPr>
            <a:r>
              <a:rPr sz="1100" spc="-50" dirty="0">
                <a:solidFill>
                  <a:srgbClr val="ABABAB"/>
                </a:solidFill>
                <a:latin typeface="Arial"/>
                <a:cs typeface="Arial"/>
              </a:rPr>
              <a:t>REPO</a:t>
            </a:r>
            <a:r>
              <a:rPr sz="1100" spc="-45" dirty="0">
                <a:solidFill>
                  <a:srgbClr val="ABABAB"/>
                </a:solidFill>
                <a:latin typeface="Arial"/>
                <a:cs typeface="Arial"/>
              </a:rPr>
              <a:t>R</a:t>
            </a:r>
            <a:r>
              <a:rPr sz="1100" spc="-55" dirty="0">
                <a:solidFill>
                  <a:srgbClr val="ABABAB"/>
                </a:solidFill>
                <a:latin typeface="Arial"/>
                <a:cs typeface="Arial"/>
              </a:rPr>
              <a:t>T</a:t>
            </a:r>
            <a:r>
              <a:rPr sz="110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100" spc="-35" dirty="0">
                <a:solidFill>
                  <a:srgbClr val="ABABAB"/>
                </a:solidFill>
                <a:latin typeface="Arial"/>
                <a:cs typeface="Arial"/>
              </a:rPr>
              <a:t>LOST</a:t>
            </a:r>
            <a:r>
              <a:rPr sz="110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100" spc="-50" dirty="0">
                <a:solidFill>
                  <a:srgbClr val="ABABAB"/>
                </a:solidFill>
                <a:latin typeface="Arial"/>
                <a:cs typeface="Arial"/>
              </a:rPr>
              <a:t>ITEM</a:t>
            </a:r>
            <a:r>
              <a:rPr sz="1100" dirty="0">
                <a:solidFill>
                  <a:srgbClr val="ABABAB"/>
                </a:solidFill>
                <a:latin typeface="Arial"/>
                <a:cs typeface="Arial"/>
              </a:rPr>
              <a:t>	</a:t>
            </a:r>
            <a:r>
              <a:rPr sz="1100" spc="200" dirty="0">
                <a:solidFill>
                  <a:srgbClr val="ABABAB"/>
                </a:solidFill>
                <a:latin typeface="Arial"/>
                <a:cs typeface="Arial"/>
              </a:rPr>
              <a:t>›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01251" y="7316749"/>
            <a:ext cx="1561465" cy="1955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1475740" algn="l"/>
              </a:tabLst>
            </a:pPr>
            <a:r>
              <a:rPr sz="1100" spc="-30" dirty="0">
                <a:solidFill>
                  <a:srgbClr val="ABABAB"/>
                </a:solidFill>
                <a:latin typeface="Arial"/>
                <a:cs typeface="Arial"/>
              </a:rPr>
              <a:t>CON</a:t>
            </a:r>
            <a:r>
              <a:rPr sz="1100" spc="-105" dirty="0">
                <a:solidFill>
                  <a:srgbClr val="ABABAB"/>
                </a:solidFill>
                <a:latin typeface="Arial"/>
                <a:cs typeface="Arial"/>
              </a:rPr>
              <a:t>T</a:t>
            </a:r>
            <a:r>
              <a:rPr sz="1100" spc="-35" dirty="0">
                <a:solidFill>
                  <a:srgbClr val="ABABAB"/>
                </a:solidFill>
                <a:latin typeface="Arial"/>
                <a:cs typeface="Arial"/>
              </a:rPr>
              <a:t>ACT</a:t>
            </a:r>
            <a:r>
              <a:rPr sz="110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100" spc="-35" dirty="0">
                <a:solidFill>
                  <a:srgbClr val="ABABAB"/>
                </a:solidFill>
                <a:latin typeface="Arial"/>
                <a:cs typeface="Arial"/>
              </a:rPr>
              <a:t>SUPPOR</a:t>
            </a:r>
            <a:r>
              <a:rPr sz="1100" spc="-55" dirty="0">
                <a:solidFill>
                  <a:srgbClr val="ABABAB"/>
                </a:solidFill>
                <a:latin typeface="Arial"/>
                <a:cs typeface="Arial"/>
              </a:rPr>
              <a:t>T</a:t>
            </a:r>
            <a:r>
              <a:rPr sz="1100" dirty="0">
                <a:solidFill>
                  <a:srgbClr val="ABABAB"/>
                </a:solidFill>
                <a:latin typeface="Arial"/>
                <a:cs typeface="Arial"/>
              </a:rPr>
              <a:t>	</a:t>
            </a:r>
            <a:r>
              <a:rPr sz="1100" spc="200" dirty="0">
                <a:solidFill>
                  <a:srgbClr val="ABABAB"/>
                </a:solidFill>
                <a:latin typeface="Arial"/>
                <a:cs typeface="Arial"/>
              </a:rPr>
              <a:t>›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35810" y="7721061"/>
            <a:ext cx="862965" cy="1955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777240" algn="l"/>
              </a:tabLst>
            </a:pPr>
            <a:r>
              <a:rPr sz="1100" spc="-30" dirty="0">
                <a:solidFill>
                  <a:srgbClr val="ABABAB"/>
                </a:solidFill>
                <a:latin typeface="Arial"/>
                <a:cs typeface="Arial"/>
              </a:rPr>
              <a:t>MY </a:t>
            </a:r>
            <a:r>
              <a:rPr sz="1100" spc="-45" dirty="0">
                <a:solidFill>
                  <a:srgbClr val="ABABAB"/>
                </a:solidFill>
                <a:latin typeface="Arial"/>
                <a:cs typeface="Arial"/>
              </a:rPr>
              <a:t>TRIPS	</a:t>
            </a:r>
            <a:r>
              <a:rPr sz="1100" spc="200" dirty="0">
                <a:solidFill>
                  <a:srgbClr val="ABABAB"/>
                </a:solidFill>
                <a:latin typeface="Arial"/>
                <a:cs typeface="Arial"/>
              </a:rPr>
              <a:t>›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48651" y="8785262"/>
            <a:ext cx="697585" cy="2426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54845" y="6102515"/>
            <a:ext cx="1562100" cy="237490"/>
          </a:xfrm>
          <a:custGeom>
            <a:avLst/>
            <a:gdLst/>
            <a:ahLst/>
            <a:cxnLst/>
            <a:rect l="l" t="t" r="r" b="b"/>
            <a:pathLst>
              <a:path w="1562100" h="237489">
                <a:moveTo>
                  <a:pt x="0" y="237464"/>
                </a:moveTo>
                <a:lnTo>
                  <a:pt x="1561630" y="237464"/>
                </a:lnTo>
                <a:lnTo>
                  <a:pt x="1561630" y="0"/>
                </a:lnTo>
                <a:lnTo>
                  <a:pt x="0" y="0"/>
                </a:lnTo>
                <a:lnTo>
                  <a:pt x="0" y="237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116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76065" y="9602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116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776065" y="9602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117</a:t>
            </a:r>
            <a:endParaRPr sz="8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35951" y="1106931"/>
            <a:ext cx="1401445" cy="19100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100" spc="-70" dirty="0">
                <a:solidFill>
                  <a:srgbClr val="ABABAB"/>
                </a:solidFill>
                <a:latin typeface="Arial"/>
                <a:cs typeface="Arial"/>
              </a:rPr>
              <a:t>FAQ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z="1100" spc="-10" dirty="0">
                <a:solidFill>
                  <a:srgbClr val="ABABAB"/>
                </a:solidFill>
                <a:latin typeface="Arial"/>
                <a:cs typeface="Arial"/>
              </a:rPr>
              <a:t>Forgot</a:t>
            </a:r>
            <a:r>
              <a:rPr sz="1100" spc="-5" dirty="0">
                <a:solidFill>
                  <a:srgbClr val="ABABAB"/>
                </a:solidFill>
                <a:latin typeface="Arial"/>
                <a:cs typeface="Arial"/>
              </a:rPr>
              <a:t> password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marL="12700" marR="376555">
              <a:lnSpc>
                <a:spcPct val="125699"/>
              </a:lnSpc>
              <a:spcBef>
                <a:spcPts val="5"/>
              </a:spcBef>
            </a:pPr>
            <a:r>
              <a:rPr sz="950" spc="-5" dirty="0">
                <a:solidFill>
                  <a:srgbClr val="4C4C4F"/>
                </a:solidFill>
                <a:latin typeface="Arial"/>
                <a:cs typeface="Arial"/>
              </a:rPr>
              <a:t>Uber </a:t>
            </a:r>
            <a:r>
              <a:rPr sz="950" spc="-15" dirty="0">
                <a:solidFill>
                  <a:srgbClr val="4C4C4F"/>
                </a:solidFill>
                <a:latin typeface="Arial"/>
                <a:cs typeface="Arial"/>
              </a:rPr>
              <a:t>Technologies  </a:t>
            </a:r>
            <a:r>
              <a:rPr sz="950" spc="-5" dirty="0">
                <a:solidFill>
                  <a:srgbClr val="4C4C4F"/>
                </a:solidFill>
                <a:latin typeface="Arial"/>
                <a:cs typeface="Arial"/>
              </a:rPr>
              <a:t>1455 </a:t>
            </a:r>
            <a:r>
              <a:rPr sz="950" dirty="0">
                <a:solidFill>
                  <a:srgbClr val="4C4C4F"/>
                </a:solidFill>
                <a:latin typeface="Arial"/>
                <a:cs typeface="Arial"/>
              </a:rPr>
              <a:t>Market</a:t>
            </a:r>
            <a:r>
              <a:rPr sz="950" spc="-15" dirty="0">
                <a:solidFill>
                  <a:srgbClr val="4C4C4F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4C4C4F"/>
                </a:solidFill>
                <a:latin typeface="Arial"/>
                <a:cs typeface="Arial"/>
              </a:rPr>
              <a:t>St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950" dirty="0">
                <a:solidFill>
                  <a:srgbClr val="4C4C4F"/>
                </a:solidFill>
                <a:latin typeface="Arial"/>
                <a:cs typeface="Arial"/>
              </a:rPr>
              <a:t>San Francisco, CA</a:t>
            </a:r>
            <a:r>
              <a:rPr sz="950" spc="-100" dirty="0">
                <a:solidFill>
                  <a:srgbClr val="4C4C4F"/>
                </a:solidFill>
                <a:latin typeface="Arial"/>
                <a:cs typeface="Arial"/>
              </a:rPr>
              <a:t> </a:t>
            </a:r>
            <a:r>
              <a:rPr sz="950" spc="-5" dirty="0">
                <a:solidFill>
                  <a:srgbClr val="4C4C4F"/>
                </a:solidFill>
                <a:latin typeface="Arial"/>
                <a:cs typeface="Arial"/>
              </a:rPr>
              <a:t>94103</a:t>
            </a:r>
            <a:endParaRPr sz="950">
              <a:latin typeface="Arial"/>
              <a:cs typeface="Arial"/>
            </a:endParaRPr>
          </a:p>
          <a:p>
            <a:pPr marL="12700" marR="982980">
              <a:lnSpc>
                <a:spcPct val="181600"/>
              </a:lnSpc>
              <a:spcBef>
                <a:spcPts val="160"/>
              </a:spcBef>
            </a:pPr>
            <a:r>
              <a:rPr sz="950" dirty="0">
                <a:solidFill>
                  <a:srgbClr val="ABABAB"/>
                </a:solidFill>
                <a:latin typeface="Arial"/>
                <a:cs typeface="Arial"/>
              </a:rPr>
              <a:t>Privacy  </a:t>
            </a:r>
            <a:r>
              <a:rPr sz="950" spc="-25" dirty="0">
                <a:solidFill>
                  <a:srgbClr val="ABABAB"/>
                </a:solidFill>
                <a:latin typeface="Arial"/>
                <a:cs typeface="Arial"/>
              </a:rPr>
              <a:t>Terms</a:t>
            </a:r>
            <a:endParaRPr sz="9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117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315187" cy="106070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04285" y="552285"/>
            <a:ext cx="1616075" cy="332740"/>
          </a:xfrm>
          <a:custGeom>
            <a:avLst/>
            <a:gdLst/>
            <a:ahLst/>
            <a:cxnLst/>
            <a:rect l="l" t="t" r="r" b="b"/>
            <a:pathLst>
              <a:path w="1616075" h="332740">
                <a:moveTo>
                  <a:pt x="0" y="332511"/>
                </a:moveTo>
                <a:lnTo>
                  <a:pt x="1615986" y="332511"/>
                </a:lnTo>
                <a:lnTo>
                  <a:pt x="1615986" y="0"/>
                </a:lnTo>
                <a:lnTo>
                  <a:pt x="0" y="0"/>
                </a:lnTo>
                <a:lnTo>
                  <a:pt x="0" y="3325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03363" y="1922208"/>
            <a:ext cx="665480" cy="146685"/>
          </a:xfrm>
          <a:custGeom>
            <a:avLst/>
            <a:gdLst/>
            <a:ahLst/>
            <a:cxnLst/>
            <a:rect l="l" t="t" r="r" b="b"/>
            <a:pathLst>
              <a:path w="665480" h="146685">
                <a:moveTo>
                  <a:pt x="0" y="146303"/>
                </a:moveTo>
                <a:lnTo>
                  <a:pt x="665022" y="146303"/>
                </a:lnTo>
                <a:lnTo>
                  <a:pt x="665022" y="0"/>
                </a:lnTo>
                <a:lnTo>
                  <a:pt x="0" y="0"/>
                </a:lnTo>
                <a:lnTo>
                  <a:pt x="0" y="1463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81682" y="2095131"/>
            <a:ext cx="798195" cy="279400"/>
          </a:xfrm>
          <a:custGeom>
            <a:avLst/>
            <a:gdLst/>
            <a:ahLst/>
            <a:cxnLst/>
            <a:rect l="l" t="t" r="r" b="b"/>
            <a:pathLst>
              <a:path w="798194" h="279400">
                <a:moveTo>
                  <a:pt x="0" y="279311"/>
                </a:moveTo>
                <a:lnTo>
                  <a:pt x="798017" y="279311"/>
                </a:lnTo>
                <a:lnTo>
                  <a:pt x="798017" y="0"/>
                </a:lnTo>
                <a:lnTo>
                  <a:pt x="0" y="0"/>
                </a:lnTo>
                <a:lnTo>
                  <a:pt x="0" y="2793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42020" y="2467520"/>
            <a:ext cx="1330325" cy="213360"/>
          </a:xfrm>
          <a:custGeom>
            <a:avLst/>
            <a:gdLst/>
            <a:ahLst/>
            <a:cxnLst/>
            <a:rect l="l" t="t" r="r" b="b"/>
            <a:pathLst>
              <a:path w="1330325" h="213360">
                <a:moveTo>
                  <a:pt x="0" y="212801"/>
                </a:moveTo>
                <a:lnTo>
                  <a:pt x="1330032" y="212801"/>
                </a:lnTo>
                <a:lnTo>
                  <a:pt x="1330032" y="0"/>
                </a:lnTo>
                <a:lnTo>
                  <a:pt x="0" y="0"/>
                </a:lnTo>
                <a:lnTo>
                  <a:pt x="0" y="2128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92742" y="6032030"/>
            <a:ext cx="1802764" cy="146685"/>
          </a:xfrm>
          <a:custGeom>
            <a:avLst/>
            <a:gdLst/>
            <a:ahLst/>
            <a:cxnLst/>
            <a:rect l="l" t="t" r="r" b="b"/>
            <a:pathLst>
              <a:path w="1802764" h="146685">
                <a:moveTo>
                  <a:pt x="0" y="146303"/>
                </a:moveTo>
                <a:lnTo>
                  <a:pt x="1802193" y="146303"/>
                </a:lnTo>
                <a:lnTo>
                  <a:pt x="1802193" y="0"/>
                </a:lnTo>
                <a:lnTo>
                  <a:pt x="0" y="0"/>
                </a:lnTo>
                <a:lnTo>
                  <a:pt x="0" y="1463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17849" y="5639651"/>
            <a:ext cx="579120" cy="213360"/>
          </a:xfrm>
          <a:custGeom>
            <a:avLst/>
            <a:gdLst/>
            <a:ahLst/>
            <a:cxnLst/>
            <a:rect l="l" t="t" r="r" b="b"/>
            <a:pathLst>
              <a:path w="579120" h="213360">
                <a:moveTo>
                  <a:pt x="0" y="212801"/>
                </a:moveTo>
                <a:lnTo>
                  <a:pt x="578561" y="212801"/>
                </a:lnTo>
                <a:lnTo>
                  <a:pt x="578561" y="0"/>
                </a:lnTo>
                <a:lnTo>
                  <a:pt x="0" y="0"/>
                </a:lnTo>
                <a:lnTo>
                  <a:pt x="0" y="2128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32163" y="5327078"/>
            <a:ext cx="851535" cy="240029"/>
          </a:xfrm>
          <a:custGeom>
            <a:avLst/>
            <a:gdLst/>
            <a:ahLst/>
            <a:cxnLst/>
            <a:rect l="l" t="t" r="r" b="b"/>
            <a:pathLst>
              <a:path w="851535" h="240029">
                <a:moveTo>
                  <a:pt x="0" y="239407"/>
                </a:moveTo>
                <a:lnTo>
                  <a:pt x="851217" y="239407"/>
                </a:lnTo>
                <a:lnTo>
                  <a:pt x="851217" y="0"/>
                </a:lnTo>
                <a:lnTo>
                  <a:pt x="0" y="0"/>
                </a:lnTo>
                <a:lnTo>
                  <a:pt x="0" y="2394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38805" y="4821682"/>
            <a:ext cx="1223645" cy="219710"/>
          </a:xfrm>
          <a:custGeom>
            <a:avLst/>
            <a:gdLst/>
            <a:ahLst/>
            <a:cxnLst/>
            <a:rect l="l" t="t" r="r" b="b"/>
            <a:pathLst>
              <a:path w="1223645" h="219710">
                <a:moveTo>
                  <a:pt x="0" y="219456"/>
                </a:moveTo>
                <a:lnTo>
                  <a:pt x="1223632" y="219456"/>
                </a:lnTo>
                <a:lnTo>
                  <a:pt x="1223632" y="0"/>
                </a:lnTo>
                <a:lnTo>
                  <a:pt x="0" y="0"/>
                </a:lnTo>
                <a:lnTo>
                  <a:pt x="0" y="2194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910669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118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94264" y="10150828"/>
            <a:ext cx="1949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118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60500" y="1358900"/>
            <a:ext cx="22383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25" dirty="0">
                <a:latin typeface="Trebuchet MS"/>
                <a:cs typeface="Trebuchet MS"/>
              </a:rPr>
              <a:t>Baltimore, </a:t>
            </a:r>
            <a:r>
              <a:rPr sz="1200" b="1" spc="80" dirty="0">
                <a:latin typeface="Trebuchet MS"/>
                <a:cs typeface="Trebuchet MS"/>
              </a:rPr>
              <a:t>MD,</a:t>
            </a:r>
            <a:r>
              <a:rPr sz="1200" b="1" spc="-250" dirty="0">
                <a:latin typeface="Trebuchet MS"/>
                <a:cs typeface="Trebuchet MS"/>
              </a:rPr>
              <a:t> </a:t>
            </a:r>
            <a:r>
              <a:rPr sz="1200" b="1" spc="40" dirty="0">
                <a:latin typeface="Trebuchet MS"/>
                <a:cs typeface="Trebuchet MS"/>
              </a:rPr>
              <a:t>United </a:t>
            </a:r>
            <a:r>
              <a:rPr sz="1200" b="1" spc="75" dirty="0">
                <a:latin typeface="Trebuchet MS"/>
                <a:cs typeface="Trebuchet MS"/>
              </a:rPr>
              <a:t>States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37874" y="1358900"/>
            <a:ext cx="15786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18181"/>
                </a:solidFill>
                <a:latin typeface="Trebuchet MS"/>
                <a:cs typeface="Trebuchet MS"/>
              </a:rPr>
              <a:t>119</a:t>
            </a:r>
            <a:r>
              <a:rPr sz="1200" spc="-40" dirty="0">
                <a:solidFill>
                  <a:srgbClr val="818181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818181"/>
                </a:solidFill>
                <a:latin typeface="Trebuchet MS"/>
                <a:cs typeface="Trebuchet MS"/>
              </a:rPr>
              <a:t>miles,</a:t>
            </a:r>
            <a:r>
              <a:rPr sz="1200" spc="-40" dirty="0">
                <a:solidFill>
                  <a:srgbClr val="818181"/>
                </a:solidFill>
                <a:latin typeface="Trebuchet MS"/>
                <a:cs typeface="Trebuchet MS"/>
              </a:rPr>
              <a:t> </a:t>
            </a:r>
            <a:r>
              <a:rPr sz="1200" spc="95" dirty="0">
                <a:solidFill>
                  <a:srgbClr val="818181"/>
                </a:solidFill>
                <a:latin typeface="Trebuchet MS"/>
                <a:cs typeface="Trebuchet MS"/>
              </a:rPr>
              <a:t>2</a:t>
            </a:r>
            <a:r>
              <a:rPr sz="1200" spc="-40" dirty="0">
                <a:solidFill>
                  <a:srgbClr val="818181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818181"/>
                </a:solidFill>
                <a:latin typeface="Trebuchet MS"/>
                <a:cs typeface="Trebuchet MS"/>
              </a:rPr>
              <a:t>hr</a:t>
            </a:r>
            <a:r>
              <a:rPr sz="1200" spc="-40" dirty="0">
                <a:solidFill>
                  <a:srgbClr val="818181"/>
                </a:solidFill>
                <a:latin typeface="Trebuchet MS"/>
                <a:cs typeface="Trebuchet MS"/>
              </a:rPr>
              <a:t> </a:t>
            </a:r>
            <a:r>
              <a:rPr sz="1200" spc="75" dirty="0">
                <a:solidFill>
                  <a:srgbClr val="818181"/>
                </a:solidFill>
                <a:latin typeface="Trebuchet MS"/>
                <a:cs typeface="Trebuchet MS"/>
              </a:rPr>
              <a:t>27</a:t>
            </a:r>
            <a:r>
              <a:rPr sz="1200" spc="-40" dirty="0">
                <a:solidFill>
                  <a:srgbClr val="818181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818181"/>
                </a:solidFill>
                <a:latin typeface="Trebuchet MS"/>
                <a:cs typeface="Trebuchet MS"/>
              </a:rPr>
              <a:t>min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36436" y="8559800"/>
            <a:ext cx="4438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90" dirty="0">
                <a:solidFill>
                  <a:srgbClr val="818181"/>
                </a:solidFill>
                <a:latin typeface="Trebuchet MS"/>
                <a:cs typeface="Trebuchet MS"/>
              </a:rPr>
              <a:t>1 </a:t>
            </a:r>
            <a:r>
              <a:rPr sz="1200" b="1" spc="50" dirty="0">
                <a:solidFill>
                  <a:srgbClr val="818181"/>
                </a:solidFill>
                <a:latin typeface="Trebuchet MS"/>
                <a:cs typeface="Trebuchet MS"/>
              </a:rPr>
              <a:t>of</a:t>
            </a:r>
            <a:r>
              <a:rPr sz="1200" b="1" spc="-95" dirty="0">
                <a:solidFill>
                  <a:srgbClr val="818181"/>
                </a:solidFill>
                <a:latin typeface="Trebuchet MS"/>
                <a:cs typeface="Trebuchet MS"/>
              </a:rPr>
              <a:t> </a:t>
            </a:r>
            <a:r>
              <a:rPr sz="1200" b="1" spc="120" dirty="0">
                <a:solidFill>
                  <a:srgbClr val="818181"/>
                </a:solidFill>
                <a:latin typeface="Trebuchet MS"/>
                <a:cs typeface="Trebuchet MS"/>
              </a:rPr>
              <a:t>4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04900" y="1333500"/>
            <a:ext cx="266700" cy="26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04900" y="1663700"/>
            <a:ext cx="5562600" cy="3975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81327" y="2481567"/>
            <a:ext cx="3926840" cy="1616075"/>
          </a:xfrm>
          <a:custGeom>
            <a:avLst/>
            <a:gdLst/>
            <a:ahLst/>
            <a:cxnLst/>
            <a:rect l="l" t="t" r="r" b="b"/>
            <a:pathLst>
              <a:path w="3926840" h="1616075">
                <a:moveTo>
                  <a:pt x="3926713" y="1615694"/>
                </a:moveTo>
                <a:lnTo>
                  <a:pt x="3881247" y="1587246"/>
                </a:lnTo>
                <a:lnTo>
                  <a:pt x="3838321" y="1563497"/>
                </a:lnTo>
                <a:lnTo>
                  <a:pt x="3807205" y="1536446"/>
                </a:lnTo>
                <a:lnTo>
                  <a:pt x="3775075" y="1512697"/>
                </a:lnTo>
                <a:lnTo>
                  <a:pt x="3753866" y="1475359"/>
                </a:lnTo>
                <a:lnTo>
                  <a:pt x="3714750" y="1471422"/>
                </a:lnTo>
                <a:lnTo>
                  <a:pt x="3675634" y="1469009"/>
                </a:lnTo>
                <a:lnTo>
                  <a:pt x="3641725" y="1441958"/>
                </a:lnTo>
                <a:lnTo>
                  <a:pt x="3614547" y="1413637"/>
                </a:lnTo>
                <a:lnTo>
                  <a:pt x="3578225" y="1394968"/>
                </a:lnTo>
                <a:lnTo>
                  <a:pt x="3533394" y="1399540"/>
                </a:lnTo>
                <a:lnTo>
                  <a:pt x="3498596" y="1417828"/>
                </a:lnTo>
                <a:lnTo>
                  <a:pt x="3450844" y="1420368"/>
                </a:lnTo>
                <a:lnTo>
                  <a:pt x="3411474" y="1417447"/>
                </a:lnTo>
                <a:lnTo>
                  <a:pt x="3370072" y="1426972"/>
                </a:lnTo>
                <a:lnTo>
                  <a:pt x="3322066" y="1436624"/>
                </a:lnTo>
                <a:lnTo>
                  <a:pt x="3283712" y="1436243"/>
                </a:lnTo>
                <a:lnTo>
                  <a:pt x="3248533" y="1453515"/>
                </a:lnTo>
                <a:lnTo>
                  <a:pt x="3201162" y="1455293"/>
                </a:lnTo>
                <a:lnTo>
                  <a:pt x="3120263" y="1525778"/>
                </a:lnTo>
                <a:lnTo>
                  <a:pt x="3083814" y="1548384"/>
                </a:lnTo>
                <a:lnTo>
                  <a:pt x="3033649" y="1558925"/>
                </a:lnTo>
                <a:lnTo>
                  <a:pt x="2980436" y="1568831"/>
                </a:lnTo>
                <a:lnTo>
                  <a:pt x="2922778" y="1558925"/>
                </a:lnTo>
                <a:lnTo>
                  <a:pt x="2885059" y="1550543"/>
                </a:lnTo>
                <a:lnTo>
                  <a:pt x="2840228" y="1543812"/>
                </a:lnTo>
                <a:lnTo>
                  <a:pt x="2800731" y="1544828"/>
                </a:lnTo>
                <a:lnTo>
                  <a:pt x="2761615" y="1532509"/>
                </a:lnTo>
                <a:lnTo>
                  <a:pt x="2712212" y="1526794"/>
                </a:lnTo>
                <a:lnTo>
                  <a:pt x="2672715" y="1517396"/>
                </a:lnTo>
                <a:lnTo>
                  <a:pt x="2634234" y="1510284"/>
                </a:lnTo>
                <a:lnTo>
                  <a:pt x="2596515" y="1503172"/>
                </a:lnTo>
                <a:lnTo>
                  <a:pt x="2543302" y="1507490"/>
                </a:lnTo>
                <a:lnTo>
                  <a:pt x="2530475" y="1543812"/>
                </a:lnTo>
                <a:lnTo>
                  <a:pt x="2480564" y="1541653"/>
                </a:lnTo>
                <a:lnTo>
                  <a:pt x="2425700" y="1539621"/>
                </a:lnTo>
                <a:lnTo>
                  <a:pt x="2381631" y="1522603"/>
                </a:lnTo>
                <a:lnTo>
                  <a:pt x="2346706" y="1505331"/>
                </a:lnTo>
                <a:lnTo>
                  <a:pt x="2315591" y="1478534"/>
                </a:lnTo>
                <a:lnTo>
                  <a:pt x="2281174" y="1460500"/>
                </a:lnTo>
                <a:lnTo>
                  <a:pt x="2236597" y="1455293"/>
                </a:lnTo>
                <a:lnTo>
                  <a:pt x="2197481" y="1450975"/>
                </a:lnTo>
                <a:lnTo>
                  <a:pt x="2152269" y="1442847"/>
                </a:lnTo>
                <a:lnTo>
                  <a:pt x="2114550" y="1435227"/>
                </a:lnTo>
                <a:lnTo>
                  <a:pt x="2070862" y="1435608"/>
                </a:lnTo>
                <a:lnTo>
                  <a:pt x="2028063" y="1430147"/>
                </a:lnTo>
                <a:lnTo>
                  <a:pt x="1982977" y="1419352"/>
                </a:lnTo>
                <a:lnTo>
                  <a:pt x="1942338" y="1409827"/>
                </a:lnTo>
                <a:lnTo>
                  <a:pt x="1898395" y="1399286"/>
                </a:lnTo>
                <a:lnTo>
                  <a:pt x="1861312" y="1390396"/>
                </a:lnTo>
                <a:lnTo>
                  <a:pt x="1815083" y="1379728"/>
                </a:lnTo>
                <a:lnTo>
                  <a:pt x="1788287" y="1350899"/>
                </a:lnTo>
                <a:lnTo>
                  <a:pt x="1760727" y="1321943"/>
                </a:lnTo>
                <a:lnTo>
                  <a:pt x="1722627" y="1309497"/>
                </a:lnTo>
                <a:lnTo>
                  <a:pt x="1684908" y="1289431"/>
                </a:lnTo>
                <a:lnTo>
                  <a:pt x="1642618" y="1271778"/>
                </a:lnTo>
                <a:lnTo>
                  <a:pt x="1609725" y="1249172"/>
                </a:lnTo>
                <a:lnTo>
                  <a:pt x="1578737" y="1226947"/>
                </a:lnTo>
                <a:lnTo>
                  <a:pt x="1543431" y="1210818"/>
                </a:lnTo>
                <a:lnTo>
                  <a:pt x="1498600" y="1208659"/>
                </a:lnTo>
                <a:lnTo>
                  <a:pt x="1460500" y="1213993"/>
                </a:lnTo>
                <a:lnTo>
                  <a:pt x="1439671" y="1248537"/>
                </a:lnTo>
                <a:lnTo>
                  <a:pt x="1399413" y="1271143"/>
                </a:lnTo>
                <a:lnTo>
                  <a:pt x="1364233" y="1286256"/>
                </a:lnTo>
                <a:lnTo>
                  <a:pt x="1320038" y="1277747"/>
                </a:lnTo>
                <a:lnTo>
                  <a:pt x="1270381" y="1264031"/>
                </a:lnTo>
                <a:lnTo>
                  <a:pt x="1231264" y="1251331"/>
                </a:lnTo>
                <a:lnTo>
                  <a:pt x="1167638" y="1237996"/>
                </a:lnTo>
                <a:lnTo>
                  <a:pt x="1129664" y="1233297"/>
                </a:lnTo>
                <a:lnTo>
                  <a:pt x="1088008" y="1233424"/>
                </a:lnTo>
                <a:lnTo>
                  <a:pt x="1046988" y="1232027"/>
                </a:lnTo>
                <a:lnTo>
                  <a:pt x="1009650" y="1220978"/>
                </a:lnTo>
                <a:lnTo>
                  <a:pt x="971931" y="1208786"/>
                </a:lnTo>
                <a:lnTo>
                  <a:pt x="905637" y="1184656"/>
                </a:lnTo>
                <a:lnTo>
                  <a:pt x="842518" y="1165733"/>
                </a:lnTo>
                <a:lnTo>
                  <a:pt x="793369" y="1151128"/>
                </a:lnTo>
                <a:lnTo>
                  <a:pt x="763015" y="1118489"/>
                </a:lnTo>
                <a:lnTo>
                  <a:pt x="743712" y="1081659"/>
                </a:lnTo>
                <a:lnTo>
                  <a:pt x="667892" y="1041019"/>
                </a:lnTo>
                <a:lnTo>
                  <a:pt x="625855" y="1033018"/>
                </a:lnTo>
                <a:lnTo>
                  <a:pt x="586866" y="1028446"/>
                </a:lnTo>
                <a:lnTo>
                  <a:pt x="546353" y="1047877"/>
                </a:lnTo>
                <a:lnTo>
                  <a:pt x="512317" y="1068705"/>
                </a:lnTo>
                <a:lnTo>
                  <a:pt x="475361" y="1089406"/>
                </a:lnTo>
                <a:lnTo>
                  <a:pt x="442849" y="1126109"/>
                </a:lnTo>
                <a:lnTo>
                  <a:pt x="419353" y="1158494"/>
                </a:lnTo>
                <a:lnTo>
                  <a:pt x="375792" y="1182497"/>
                </a:lnTo>
                <a:lnTo>
                  <a:pt x="330580" y="1198753"/>
                </a:lnTo>
                <a:lnTo>
                  <a:pt x="288543" y="1202436"/>
                </a:lnTo>
                <a:lnTo>
                  <a:pt x="250698" y="1198118"/>
                </a:lnTo>
                <a:lnTo>
                  <a:pt x="222503" y="1172337"/>
                </a:lnTo>
                <a:lnTo>
                  <a:pt x="189991" y="1146175"/>
                </a:lnTo>
                <a:lnTo>
                  <a:pt x="160274" y="1119759"/>
                </a:lnTo>
                <a:lnTo>
                  <a:pt x="126237" y="1099312"/>
                </a:lnTo>
                <a:lnTo>
                  <a:pt x="114173" y="1045464"/>
                </a:lnTo>
                <a:lnTo>
                  <a:pt x="122936" y="1006094"/>
                </a:lnTo>
                <a:lnTo>
                  <a:pt x="111760" y="968121"/>
                </a:lnTo>
                <a:lnTo>
                  <a:pt x="67310" y="919099"/>
                </a:lnTo>
                <a:lnTo>
                  <a:pt x="39242" y="892302"/>
                </a:lnTo>
                <a:lnTo>
                  <a:pt x="56768" y="857631"/>
                </a:lnTo>
                <a:lnTo>
                  <a:pt x="79628" y="821690"/>
                </a:lnTo>
                <a:lnTo>
                  <a:pt x="82423" y="781431"/>
                </a:lnTo>
                <a:lnTo>
                  <a:pt x="70612" y="729615"/>
                </a:lnTo>
                <a:lnTo>
                  <a:pt x="52324" y="683514"/>
                </a:lnTo>
                <a:lnTo>
                  <a:pt x="36829" y="642112"/>
                </a:lnTo>
                <a:lnTo>
                  <a:pt x="27686" y="605028"/>
                </a:lnTo>
                <a:lnTo>
                  <a:pt x="24511" y="563499"/>
                </a:lnTo>
                <a:lnTo>
                  <a:pt x="22605" y="522986"/>
                </a:lnTo>
                <a:lnTo>
                  <a:pt x="40004" y="470662"/>
                </a:lnTo>
                <a:lnTo>
                  <a:pt x="59054" y="433578"/>
                </a:lnTo>
                <a:lnTo>
                  <a:pt x="61467" y="392303"/>
                </a:lnTo>
                <a:lnTo>
                  <a:pt x="64642" y="353695"/>
                </a:lnTo>
                <a:lnTo>
                  <a:pt x="31623" y="329692"/>
                </a:lnTo>
                <a:lnTo>
                  <a:pt x="0" y="305562"/>
                </a:lnTo>
                <a:lnTo>
                  <a:pt x="2793" y="263906"/>
                </a:lnTo>
                <a:lnTo>
                  <a:pt x="10667" y="221615"/>
                </a:lnTo>
                <a:lnTo>
                  <a:pt x="14986" y="182499"/>
                </a:lnTo>
                <a:lnTo>
                  <a:pt x="39624" y="152527"/>
                </a:lnTo>
                <a:lnTo>
                  <a:pt x="53086" y="113030"/>
                </a:lnTo>
                <a:lnTo>
                  <a:pt x="67817" y="74422"/>
                </a:lnTo>
                <a:lnTo>
                  <a:pt x="89662" y="39370"/>
                </a:lnTo>
                <a:lnTo>
                  <a:pt x="123316" y="17018"/>
                </a:lnTo>
                <a:lnTo>
                  <a:pt x="129286" y="0"/>
                </a:lnTo>
              </a:path>
            </a:pathLst>
          </a:custGeom>
          <a:ln w="762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81327" y="2481567"/>
            <a:ext cx="3926840" cy="1616075"/>
          </a:xfrm>
          <a:custGeom>
            <a:avLst/>
            <a:gdLst/>
            <a:ahLst/>
            <a:cxnLst/>
            <a:rect l="l" t="t" r="r" b="b"/>
            <a:pathLst>
              <a:path w="3926840" h="1616075">
                <a:moveTo>
                  <a:pt x="3926713" y="1615694"/>
                </a:moveTo>
                <a:lnTo>
                  <a:pt x="3881247" y="1587246"/>
                </a:lnTo>
                <a:lnTo>
                  <a:pt x="3838321" y="1563497"/>
                </a:lnTo>
                <a:lnTo>
                  <a:pt x="3807205" y="1536446"/>
                </a:lnTo>
                <a:lnTo>
                  <a:pt x="3775075" y="1512697"/>
                </a:lnTo>
                <a:lnTo>
                  <a:pt x="3753866" y="1475359"/>
                </a:lnTo>
                <a:lnTo>
                  <a:pt x="3714750" y="1471422"/>
                </a:lnTo>
                <a:lnTo>
                  <a:pt x="3675634" y="1469009"/>
                </a:lnTo>
                <a:lnTo>
                  <a:pt x="3641725" y="1441958"/>
                </a:lnTo>
                <a:lnTo>
                  <a:pt x="3614547" y="1413637"/>
                </a:lnTo>
                <a:lnTo>
                  <a:pt x="3578225" y="1394968"/>
                </a:lnTo>
                <a:lnTo>
                  <a:pt x="3533394" y="1399540"/>
                </a:lnTo>
                <a:lnTo>
                  <a:pt x="3498596" y="1417828"/>
                </a:lnTo>
                <a:lnTo>
                  <a:pt x="3450844" y="1420368"/>
                </a:lnTo>
                <a:lnTo>
                  <a:pt x="3411474" y="1417447"/>
                </a:lnTo>
                <a:lnTo>
                  <a:pt x="3370072" y="1426972"/>
                </a:lnTo>
                <a:lnTo>
                  <a:pt x="3322066" y="1436624"/>
                </a:lnTo>
                <a:lnTo>
                  <a:pt x="3283712" y="1436243"/>
                </a:lnTo>
                <a:lnTo>
                  <a:pt x="3248533" y="1453515"/>
                </a:lnTo>
                <a:lnTo>
                  <a:pt x="3201162" y="1455293"/>
                </a:lnTo>
                <a:lnTo>
                  <a:pt x="3120263" y="1525778"/>
                </a:lnTo>
                <a:lnTo>
                  <a:pt x="3083814" y="1548384"/>
                </a:lnTo>
                <a:lnTo>
                  <a:pt x="3033649" y="1558925"/>
                </a:lnTo>
                <a:lnTo>
                  <a:pt x="2980436" y="1568831"/>
                </a:lnTo>
                <a:lnTo>
                  <a:pt x="2922778" y="1558925"/>
                </a:lnTo>
                <a:lnTo>
                  <a:pt x="2885059" y="1550543"/>
                </a:lnTo>
                <a:lnTo>
                  <a:pt x="2840228" y="1543812"/>
                </a:lnTo>
                <a:lnTo>
                  <a:pt x="2800731" y="1544828"/>
                </a:lnTo>
                <a:lnTo>
                  <a:pt x="2761615" y="1532509"/>
                </a:lnTo>
                <a:lnTo>
                  <a:pt x="2712212" y="1526794"/>
                </a:lnTo>
                <a:lnTo>
                  <a:pt x="2672715" y="1517396"/>
                </a:lnTo>
                <a:lnTo>
                  <a:pt x="2634234" y="1510284"/>
                </a:lnTo>
                <a:lnTo>
                  <a:pt x="2596515" y="1503172"/>
                </a:lnTo>
                <a:lnTo>
                  <a:pt x="2543302" y="1507490"/>
                </a:lnTo>
                <a:lnTo>
                  <a:pt x="2530475" y="1543812"/>
                </a:lnTo>
                <a:lnTo>
                  <a:pt x="2480564" y="1541653"/>
                </a:lnTo>
                <a:lnTo>
                  <a:pt x="2425700" y="1539621"/>
                </a:lnTo>
                <a:lnTo>
                  <a:pt x="2381631" y="1522603"/>
                </a:lnTo>
                <a:lnTo>
                  <a:pt x="2346706" y="1505331"/>
                </a:lnTo>
                <a:lnTo>
                  <a:pt x="2315591" y="1478534"/>
                </a:lnTo>
                <a:lnTo>
                  <a:pt x="2281174" y="1460500"/>
                </a:lnTo>
                <a:lnTo>
                  <a:pt x="2236597" y="1455293"/>
                </a:lnTo>
                <a:lnTo>
                  <a:pt x="2197481" y="1450975"/>
                </a:lnTo>
                <a:lnTo>
                  <a:pt x="2152269" y="1442847"/>
                </a:lnTo>
                <a:lnTo>
                  <a:pt x="2114550" y="1435227"/>
                </a:lnTo>
                <a:lnTo>
                  <a:pt x="2070862" y="1435608"/>
                </a:lnTo>
                <a:lnTo>
                  <a:pt x="2028063" y="1430147"/>
                </a:lnTo>
                <a:lnTo>
                  <a:pt x="1982977" y="1419352"/>
                </a:lnTo>
                <a:lnTo>
                  <a:pt x="1942338" y="1409827"/>
                </a:lnTo>
                <a:lnTo>
                  <a:pt x="1898395" y="1399286"/>
                </a:lnTo>
                <a:lnTo>
                  <a:pt x="1861312" y="1390396"/>
                </a:lnTo>
                <a:lnTo>
                  <a:pt x="1815083" y="1379728"/>
                </a:lnTo>
                <a:lnTo>
                  <a:pt x="1788287" y="1350899"/>
                </a:lnTo>
                <a:lnTo>
                  <a:pt x="1760727" y="1321943"/>
                </a:lnTo>
                <a:lnTo>
                  <a:pt x="1722627" y="1309497"/>
                </a:lnTo>
                <a:lnTo>
                  <a:pt x="1684908" y="1289431"/>
                </a:lnTo>
                <a:lnTo>
                  <a:pt x="1642618" y="1271778"/>
                </a:lnTo>
                <a:lnTo>
                  <a:pt x="1609725" y="1249172"/>
                </a:lnTo>
                <a:lnTo>
                  <a:pt x="1578737" y="1226947"/>
                </a:lnTo>
                <a:lnTo>
                  <a:pt x="1543431" y="1210818"/>
                </a:lnTo>
                <a:lnTo>
                  <a:pt x="1498600" y="1208659"/>
                </a:lnTo>
                <a:lnTo>
                  <a:pt x="1460500" y="1213993"/>
                </a:lnTo>
                <a:lnTo>
                  <a:pt x="1439671" y="1248537"/>
                </a:lnTo>
                <a:lnTo>
                  <a:pt x="1399413" y="1271143"/>
                </a:lnTo>
                <a:lnTo>
                  <a:pt x="1364233" y="1286256"/>
                </a:lnTo>
                <a:lnTo>
                  <a:pt x="1320038" y="1277747"/>
                </a:lnTo>
                <a:lnTo>
                  <a:pt x="1270381" y="1264031"/>
                </a:lnTo>
                <a:lnTo>
                  <a:pt x="1231264" y="1251331"/>
                </a:lnTo>
                <a:lnTo>
                  <a:pt x="1167638" y="1237996"/>
                </a:lnTo>
                <a:lnTo>
                  <a:pt x="1129664" y="1233297"/>
                </a:lnTo>
                <a:lnTo>
                  <a:pt x="1088008" y="1233424"/>
                </a:lnTo>
                <a:lnTo>
                  <a:pt x="1046988" y="1232027"/>
                </a:lnTo>
                <a:lnTo>
                  <a:pt x="1009650" y="1220978"/>
                </a:lnTo>
                <a:lnTo>
                  <a:pt x="971931" y="1208786"/>
                </a:lnTo>
                <a:lnTo>
                  <a:pt x="905637" y="1184656"/>
                </a:lnTo>
                <a:lnTo>
                  <a:pt x="842518" y="1165733"/>
                </a:lnTo>
                <a:lnTo>
                  <a:pt x="793369" y="1151128"/>
                </a:lnTo>
                <a:lnTo>
                  <a:pt x="763015" y="1118489"/>
                </a:lnTo>
                <a:lnTo>
                  <a:pt x="743712" y="1081659"/>
                </a:lnTo>
                <a:lnTo>
                  <a:pt x="667892" y="1041019"/>
                </a:lnTo>
                <a:lnTo>
                  <a:pt x="625855" y="1033018"/>
                </a:lnTo>
                <a:lnTo>
                  <a:pt x="586866" y="1028446"/>
                </a:lnTo>
                <a:lnTo>
                  <a:pt x="546353" y="1047877"/>
                </a:lnTo>
                <a:lnTo>
                  <a:pt x="512317" y="1068705"/>
                </a:lnTo>
                <a:lnTo>
                  <a:pt x="475361" y="1089406"/>
                </a:lnTo>
                <a:lnTo>
                  <a:pt x="442849" y="1126109"/>
                </a:lnTo>
                <a:lnTo>
                  <a:pt x="419353" y="1158494"/>
                </a:lnTo>
                <a:lnTo>
                  <a:pt x="375792" y="1182497"/>
                </a:lnTo>
                <a:lnTo>
                  <a:pt x="330580" y="1198753"/>
                </a:lnTo>
                <a:lnTo>
                  <a:pt x="288543" y="1202436"/>
                </a:lnTo>
                <a:lnTo>
                  <a:pt x="250698" y="1198118"/>
                </a:lnTo>
                <a:lnTo>
                  <a:pt x="222503" y="1172337"/>
                </a:lnTo>
                <a:lnTo>
                  <a:pt x="189991" y="1146175"/>
                </a:lnTo>
                <a:lnTo>
                  <a:pt x="160274" y="1119759"/>
                </a:lnTo>
                <a:lnTo>
                  <a:pt x="126237" y="1099312"/>
                </a:lnTo>
                <a:lnTo>
                  <a:pt x="114173" y="1045464"/>
                </a:lnTo>
                <a:lnTo>
                  <a:pt x="122936" y="1006094"/>
                </a:lnTo>
                <a:lnTo>
                  <a:pt x="111760" y="968121"/>
                </a:lnTo>
                <a:lnTo>
                  <a:pt x="67310" y="919099"/>
                </a:lnTo>
                <a:lnTo>
                  <a:pt x="39242" y="892302"/>
                </a:lnTo>
                <a:lnTo>
                  <a:pt x="56768" y="857631"/>
                </a:lnTo>
                <a:lnTo>
                  <a:pt x="79628" y="821690"/>
                </a:lnTo>
                <a:lnTo>
                  <a:pt x="82423" y="781431"/>
                </a:lnTo>
                <a:lnTo>
                  <a:pt x="70612" y="729615"/>
                </a:lnTo>
                <a:lnTo>
                  <a:pt x="52324" y="683514"/>
                </a:lnTo>
                <a:lnTo>
                  <a:pt x="36829" y="642112"/>
                </a:lnTo>
                <a:lnTo>
                  <a:pt x="27686" y="605028"/>
                </a:lnTo>
                <a:lnTo>
                  <a:pt x="24511" y="563499"/>
                </a:lnTo>
                <a:lnTo>
                  <a:pt x="22605" y="522986"/>
                </a:lnTo>
                <a:lnTo>
                  <a:pt x="40004" y="470662"/>
                </a:lnTo>
                <a:lnTo>
                  <a:pt x="59054" y="433578"/>
                </a:lnTo>
                <a:lnTo>
                  <a:pt x="61467" y="392303"/>
                </a:lnTo>
                <a:lnTo>
                  <a:pt x="64642" y="353695"/>
                </a:lnTo>
                <a:lnTo>
                  <a:pt x="31623" y="329692"/>
                </a:lnTo>
                <a:lnTo>
                  <a:pt x="0" y="305562"/>
                </a:lnTo>
                <a:lnTo>
                  <a:pt x="2793" y="263906"/>
                </a:lnTo>
                <a:lnTo>
                  <a:pt x="10667" y="221615"/>
                </a:lnTo>
                <a:lnTo>
                  <a:pt x="14986" y="182499"/>
                </a:lnTo>
                <a:lnTo>
                  <a:pt x="39624" y="152527"/>
                </a:lnTo>
                <a:lnTo>
                  <a:pt x="53086" y="113030"/>
                </a:lnTo>
                <a:lnTo>
                  <a:pt x="67817" y="74422"/>
                </a:lnTo>
                <a:lnTo>
                  <a:pt x="89662" y="39370"/>
                </a:lnTo>
                <a:lnTo>
                  <a:pt x="123316" y="17018"/>
                </a:lnTo>
                <a:lnTo>
                  <a:pt x="129286" y="0"/>
                </a:lnTo>
              </a:path>
            </a:pathLst>
          </a:custGeom>
          <a:ln w="635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81327" y="2481567"/>
            <a:ext cx="3926840" cy="1616075"/>
          </a:xfrm>
          <a:custGeom>
            <a:avLst/>
            <a:gdLst/>
            <a:ahLst/>
            <a:cxnLst/>
            <a:rect l="l" t="t" r="r" b="b"/>
            <a:pathLst>
              <a:path w="3926840" h="1616075">
                <a:moveTo>
                  <a:pt x="3926713" y="1615694"/>
                </a:moveTo>
                <a:lnTo>
                  <a:pt x="3881247" y="1587246"/>
                </a:lnTo>
                <a:lnTo>
                  <a:pt x="3838321" y="1563497"/>
                </a:lnTo>
                <a:lnTo>
                  <a:pt x="3807205" y="1536446"/>
                </a:lnTo>
                <a:lnTo>
                  <a:pt x="3775075" y="1512697"/>
                </a:lnTo>
                <a:lnTo>
                  <a:pt x="3753866" y="1475359"/>
                </a:lnTo>
                <a:lnTo>
                  <a:pt x="3714750" y="1471422"/>
                </a:lnTo>
                <a:lnTo>
                  <a:pt x="3675634" y="1469009"/>
                </a:lnTo>
                <a:lnTo>
                  <a:pt x="3641725" y="1441958"/>
                </a:lnTo>
                <a:lnTo>
                  <a:pt x="3614547" y="1413637"/>
                </a:lnTo>
                <a:lnTo>
                  <a:pt x="3578225" y="1394968"/>
                </a:lnTo>
                <a:lnTo>
                  <a:pt x="3533394" y="1399540"/>
                </a:lnTo>
                <a:lnTo>
                  <a:pt x="3498596" y="1417828"/>
                </a:lnTo>
                <a:lnTo>
                  <a:pt x="3450844" y="1420368"/>
                </a:lnTo>
                <a:lnTo>
                  <a:pt x="3411474" y="1417447"/>
                </a:lnTo>
                <a:lnTo>
                  <a:pt x="3370072" y="1426972"/>
                </a:lnTo>
                <a:lnTo>
                  <a:pt x="3322066" y="1436624"/>
                </a:lnTo>
                <a:lnTo>
                  <a:pt x="3283712" y="1436243"/>
                </a:lnTo>
                <a:lnTo>
                  <a:pt x="3248533" y="1453515"/>
                </a:lnTo>
                <a:lnTo>
                  <a:pt x="3201162" y="1455293"/>
                </a:lnTo>
                <a:lnTo>
                  <a:pt x="3120263" y="1525778"/>
                </a:lnTo>
                <a:lnTo>
                  <a:pt x="3083814" y="1548384"/>
                </a:lnTo>
                <a:lnTo>
                  <a:pt x="3033649" y="1558925"/>
                </a:lnTo>
                <a:lnTo>
                  <a:pt x="2980436" y="1568831"/>
                </a:lnTo>
                <a:lnTo>
                  <a:pt x="2922778" y="1558925"/>
                </a:lnTo>
                <a:lnTo>
                  <a:pt x="2885059" y="1550543"/>
                </a:lnTo>
                <a:lnTo>
                  <a:pt x="2840228" y="1543812"/>
                </a:lnTo>
                <a:lnTo>
                  <a:pt x="2800731" y="1544828"/>
                </a:lnTo>
                <a:lnTo>
                  <a:pt x="2761615" y="1532509"/>
                </a:lnTo>
                <a:lnTo>
                  <a:pt x="2712212" y="1526794"/>
                </a:lnTo>
                <a:lnTo>
                  <a:pt x="2672715" y="1517396"/>
                </a:lnTo>
                <a:lnTo>
                  <a:pt x="2634234" y="1510284"/>
                </a:lnTo>
                <a:lnTo>
                  <a:pt x="2596515" y="1503172"/>
                </a:lnTo>
                <a:lnTo>
                  <a:pt x="2543302" y="1507490"/>
                </a:lnTo>
                <a:lnTo>
                  <a:pt x="2530475" y="1543812"/>
                </a:lnTo>
                <a:lnTo>
                  <a:pt x="2480564" y="1541653"/>
                </a:lnTo>
                <a:lnTo>
                  <a:pt x="2425700" y="1539621"/>
                </a:lnTo>
                <a:lnTo>
                  <a:pt x="2381631" y="1522603"/>
                </a:lnTo>
                <a:lnTo>
                  <a:pt x="2346706" y="1505331"/>
                </a:lnTo>
                <a:lnTo>
                  <a:pt x="2315591" y="1478534"/>
                </a:lnTo>
                <a:lnTo>
                  <a:pt x="2281174" y="1460500"/>
                </a:lnTo>
                <a:lnTo>
                  <a:pt x="2236597" y="1455293"/>
                </a:lnTo>
                <a:lnTo>
                  <a:pt x="2197481" y="1450975"/>
                </a:lnTo>
                <a:lnTo>
                  <a:pt x="2152269" y="1442847"/>
                </a:lnTo>
                <a:lnTo>
                  <a:pt x="2114550" y="1435227"/>
                </a:lnTo>
                <a:lnTo>
                  <a:pt x="2070862" y="1435608"/>
                </a:lnTo>
                <a:lnTo>
                  <a:pt x="2028063" y="1430147"/>
                </a:lnTo>
                <a:lnTo>
                  <a:pt x="1982977" y="1419352"/>
                </a:lnTo>
                <a:lnTo>
                  <a:pt x="1942338" y="1409827"/>
                </a:lnTo>
                <a:lnTo>
                  <a:pt x="1898395" y="1399286"/>
                </a:lnTo>
                <a:lnTo>
                  <a:pt x="1861312" y="1390396"/>
                </a:lnTo>
                <a:lnTo>
                  <a:pt x="1815083" y="1379728"/>
                </a:lnTo>
                <a:lnTo>
                  <a:pt x="1788287" y="1350899"/>
                </a:lnTo>
                <a:lnTo>
                  <a:pt x="1760727" y="1321943"/>
                </a:lnTo>
                <a:lnTo>
                  <a:pt x="1722627" y="1309497"/>
                </a:lnTo>
                <a:lnTo>
                  <a:pt x="1684908" y="1289431"/>
                </a:lnTo>
                <a:lnTo>
                  <a:pt x="1642618" y="1271778"/>
                </a:lnTo>
                <a:lnTo>
                  <a:pt x="1609725" y="1249172"/>
                </a:lnTo>
                <a:lnTo>
                  <a:pt x="1578737" y="1226947"/>
                </a:lnTo>
                <a:lnTo>
                  <a:pt x="1543431" y="1210818"/>
                </a:lnTo>
                <a:lnTo>
                  <a:pt x="1498600" y="1208659"/>
                </a:lnTo>
                <a:lnTo>
                  <a:pt x="1460500" y="1213993"/>
                </a:lnTo>
                <a:lnTo>
                  <a:pt x="1439671" y="1248537"/>
                </a:lnTo>
                <a:lnTo>
                  <a:pt x="1399413" y="1271143"/>
                </a:lnTo>
                <a:lnTo>
                  <a:pt x="1364233" y="1286256"/>
                </a:lnTo>
                <a:lnTo>
                  <a:pt x="1320038" y="1277747"/>
                </a:lnTo>
                <a:lnTo>
                  <a:pt x="1270381" y="1264031"/>
                </a:lnTo>
                <a:lnTo>
                  <a:pt x="1231264" y="1251331"/>
                </a:lnTo>
                <a:lnTo>
                  <a:pt x="1167638" y="1237996"/>
                </a:lnTo>
                <a:lnTo>
                  <a:pt x="1129664" y="1233297"/>
                </a:lnTo>
                <a:lnTo>
                  <a:pt x="1088008" y="1233424"/>
                </a:lnTo>
                <a:lnTo>
                  <a:pt x="1046988" y="1232027"/>
                </a:lnTo>
                <a:lnTo>
                  <a:pt x="1009650" y="1220978"/>
                </a:lnTo>
                <a:lnTo>
                  <a:pt x="971931" y="1208786"/>
                </a:lnTo>
                <a:lnTo>
                  <a:pt x="905637" y="1184656"/>
                </a:lnTo>
                <a:lnTo>
                  <a:pt x="842518" y="1165733"/>
                </a:lnTo>
                <a:lnTo>
                  <a:pt x="793369" y="1151128"/>
                </a:lnTo>
                <a:lnTo>
                  <a:pt x="763015" y="1118489"/>
                </a:lnTo>
                <a:lnTo>
                  <a:pt x="743712" y="1081659"/>
                </a:lnTo>
                <a:lnTo>
                  <a:pt x="667892" y="1041019"/>
                </a:lnTo>
                <a:lnTo>
                  <a:pt x="625855" y="1033018"/>
                </a:lnTo>
                <a:lnTo>
                  <a:pt x="586866" y="1028446"/>
                </a:lnTo>
                <a:lnTo>
                  <a:pt x="546353" y="1047877"/>
                </a:lnTo>
                <a:lnTo>
                  <a:pt x="512317" y="1068705"/>
                </a:lnTo>
                <a:lnTo>
                  <a:pt x="475361" y="1089406"/>
                </a:lnTo>
                <a:lnTo>
                  <a:pt x="442849" y="1126109"/>
                </a:lnTo>
                <a:lnTo>
                  <a:pt x="419353" y="1158494"/>
                </a:lnTo>
                <a:lnTo>
                  <a:pt x="375792" y="1182497"/>
                </a:lnTo>
                <a:lnTo>
                  <a:pt x="330580" y="1198753"/>
                </a:lnTo>
                <a:lnTo>
                  <a:pt x="288543" y="1202436"/>
                </a:lnTo>
                <a:lnTo>
                  <a:pt x="250698" y="1198118"/>
                </a:lnTo>
                <a:lnTo>
                  <a:pt x="222503" y="1172337"/>
                </a:lnTo>
                <a:lnTo>
                  <a:pt x="189991" y="1146175"/>
                </a:lnTo>
                <a:lnTo>
                  <a:pt x="160274" y="1119759"/>
                </a:lnTo>
                <a:lnTo>
                  <a:pt x="126237" y="1099312"/>
                </a:lnTo>
                <a:lnTo>
                  <a:pt x="114173" y="1045464"/>
                </a:lnTo>
                <a:lnTo>
                  <a:pt x="122936" y="1006094"/>
                </a:lnTo>
                <a:lnTo>
                  <a:pt x="111760" y="968121"/>
                </a:lnTo>
                <a:lnTo>
                  <a:pt x="67310" y="919099"/>
                </a:lnTo>
                <a:lnTo>
                  <a:pt x="39242" y="892302"/>
                </a:lnTo>
                <a:lnTo>
                  <a:pt x="56768" y="857631"/>
                </a:lnTo>
                <a:lnTo>
                  <a:pt x="79628" y="821690"/>
                </a:lnTo>
                <a:lnTo>
                  <a:pt x="82423" y="781431"/>
                </a:lnTo>
                <a:lnTo>
                  <a:pt x="70612" y="729615"/>
                </a:lnTo>
                <a:lnTo>
                  <a:pt x="52324" y="683514"/>
                </a:lnTo>
                <a:lnTo>
                  <a:pt x="36829" y="642112"/>
                </a:lnTo>
                <a:lnTo>
                  <a:pt x="27686" y="605028"/>
                </a:lnTo>
                <a:lnTo>
                  <a:pt x="24511" y="563499"/>
                </a:lnTo>
                <a:lnTo>
                  <a:pt x="22605" y="522986"/>
                </a:lnTo>
                <a:lnTo>
                  <a:pt x="40004" y="470662"/>
                </a:lnTo>
                <a:lnTo>
                  <a:pt x="59054" y="433578"/>
                </a:lnTo>
                <a:lnTo>
                  <a:pt x="61467" y="392303"/>
                </a:lnTo>
                <a:lnTo>
                  <a:pt x="64642" y="353695"/>
                </a:lnTo>
                <a:lnTo>
                  <a:pt x="31623" y="329692"/>
                </a:lnTo>
                <a:lnTo>
                  <a:pt x="0" y="305562"/>
                </a:lnTo>
                <a:lnTo>
                  <a:pt x="2793" y="263906"/>
                </a:lnTo>
                <a:lnTo>
                  <a:pt x="10667" y="221615"/>
                </a:lnTo>
                <a:lnTo>
                  <a:pt x="14986" y="182499"/>
                </a:lnTo>
                <a:lnTo>
                  <a:pt x="39624" y="152527"/>
                </a:lnTo>
                <a:lnTo>
                  <a:pt x="53086" y="113030"/>
                </a:lnTo>
                <a:lnTo>
                  <a:pt x="67817" y="74422"/>
                </a:lnTo>
                <a:lnTo>
                  <a:pt x="89662" y="39370"/>
                </a:lnTo>
                <a:lnTo>
                  <a:pt x="123316" y="17018"/>
                </a:lnTo>
                <a:lnTo>
                  <a:pt x="129286" y="0"/>
                </a:lnTo>
              </a:path>
            </a:pathLst>
          </a:custGeom>
          <a:ln w="50800">
            <a:solidFill>
              <a:srgbClr val="5CC1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56606" y="3837203"/>
            <a:ext cx="240563" cy="241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169103" y="3841864"/>
            <a:ext cx="215900" cy="121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" b="1" spc="-25" dirty="0">
                <a:solidFill>
                  <a:srgbClr val="FFFFFF"/>
                </a:solidFill>
                <a:latin typeface="Trebuchet MS"/>
                <a:cs typeface="Trebuchet MS"/>
              </a:rPr>
              <a:t>MILES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87365" y="3905783"/>
            <a:ext cx="1790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75" dirty="0">
                <a:solidFill>
                  <a:srgbClr val="FFFFFF"/>
                </a:solidFill>
                <a:latin typeface="Trebuchet MS"/>
                <a:cs typeface="Trebuchet MS"/>
              </a:rPr>
              <a:t>25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875455" y="3899014"/>
            <a:ext cx="240563" cy="241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887952" y="3903675"/>
            <a:ext cx="215900" cy="121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" b="1" spc="-25" dirty="0">
                <a:solidFill>
                  <a:srgbClr val="FFFFFF"/>
                </a:solidFill>
                <a:latin typeface="Trebuchet MS"/>
                <a:cs typeface="Trebuchet MS"/>
              </a:rPr>
              <a:t>MILES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03878" y="3967594"/>
            <a:ext cx="1841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90" dirty="0">
                <a:solidFill>
                  <a:srgbClr val="FFFFFF"/>
                </a:solidFill>
                <a:latin typeface="Trebuchet MS"/>
                <a:cs typeface="Trebuchet MS"/>
              </a:rPr>
              <a:t>50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590609" y="3593947"/>
            <a:ext cx="240563" cy="241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603106" y="3598608"/>
            <a:ext cx="215900" cy="121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" b="1" spc="-25" dirty="0">
                <a:solidFill>
                  <a:srgbClr val="FFFFFF"/>
                </a:solidFill>
                <a:latin typeface="Trebuchet MS"/>
                <a:cs typeface="Trebuchet MS"/>
              </a:rPr>
              <a:t>MILES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624137" y="3662527"/>
            <a:ext cx="1727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45" dirty="0">
                <a:solidFill>
                  <a:srgbClr val="FFFFFF"/>
                </a:solidFill>
                <a:latin typeface="Trebuchet MS"/>
                <a:cs typeface="Trebuchet MS"/>
              </a:rPr>
              <a:t>75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698879" y="2275458"/>
            <a:ext cx="21843" cy="2060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41944" y="2164207"/>
            <a:ext cx="135801" cy="1254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111250" y="1670050"/>
            <a:ext cx="743585" cy="234950"/>
          </a:xfrm>
          <a:prstGeom prst="rect">
            <a:avLst/>
          </a:prstGeom>
          <a:solidFill>
            <a:srgbClr val="797979">
              <a:alpha val="75000"/>
            </a:srgbClr>
          </a:solidFill>
        </p:spPr>
        <p:txBody>
          <a:bodyPr vert="horz" wrap="square" lIns="0" tIns="12700" rIns="0" bIns="0" rtlCol="0">
            <a:spAutoFit/>
          </a:bodyPr>
          <a:lstStyle/>
          <a:p>
            <a:pPr marL="82550">
              <a:lnSpc>
                <a:spcPct val="100000"/>
              </a:lnSpc>
              <a:spcBef>
                <a:spcPts val="100"/>
              </a:spcBef>
            </a:pPr>
            <a:r>
              <a:rPr sz="1000" b="1" spc="45" dirty="0">
                <a:solidFill>
                  <a:srgbClr val="FFFFFF"/>
                </a:solidFill>
                <a:latin typeface="Trebuchet MS"/>
                <a:cs typeface="Trebuchet MS"/>
              </a:rPr>
              <a:t>Route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104900" y="5207253"/>
            <a:ext cx="5562600" cy="431800"/>
          </a:xfrm>
          <a:custGeom>
            <a:avLst/>
            <a:gdLst/>
            <a:ahLst/>
            <a:cxnLst/>
            <a:rect l="l" t="t" r="r" b="b"/>
            <a:pathLst>
              <a:path w="5562600" h="431800">
                <a:moveTo>
                  <a:pt x="0" y="431546"/>
                </a:moveTo>
                <a:lnTo>
                  <a:pt x="5562600" y="431546"/>
                </a:lnTo>
                <a:lnTo>
                  <a:pt x="5562600" y="0"/>
                </a:lnTo>
              </a:path>
            </a:pathLst>
          </a:custGeom>
          <a:ln w="1270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04900" y="1663700"/>
            <a:ext cx="5562600" cy="3975100"/>
          </a:xfrm>
          <a:custGeom>
            <a:avLst/>
            <a:gdLst/>
            <a:ahLst/>
            <a:cxnLst/>
            <a:rect l="l" t="t" r="r" b="b"/>
            <a:pathLst>
              <a:path w="5562600" h="3975100">
                <a:moveTo>
                  <a:pt x="5562600" y="2193416"/>
                </a:moveTo>
                <a:lnTo>
                  <a:pt x="5562600" y="0"/>
                </a:lnTo>
                <a:lnTo>
                  <a:pt x="0" y="0"/>
                </a:lnTo>
                <a:lnTo>
                  <a:pt x="0" y="3975100"/>
                </a:lnTo>
              </a:path>
            </a:pathLst>
          </a:custGeom>
          <a:ln w="1270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31900" y="5130800"/>
            <a:ext cx="5308600" cy="381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04900" y="5892800"/>
            <a:ext cx="5562600" cy="2616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799651" y="6941819"/>
            <a:ext cx="1086485" cy="1567180"/>
          </a:xfrm>
          <a:custGeom>
            <a:avLst/>
            <a:gdLst/>
            <a:ahLst/>
            <a:cxnLst/>
            <a:rect l="l" t="t" r="r" b="b"/>
            <a:pathLst>
              <a:path w="1086485" h="1567179">
                <a:moveTo>
                  <a:pt x="82201" y="1567179"/>
                </a:moveTo>
                <a:lnTo>
                  <a:pt x="64643" y="1099946"/>
                </a:lnTo>
                <a:lnTo>
                  <a:pt x="54737" y="829309"/>
                </a:lnTo>
                <a:lnTo>
                  <a:pt x="39624" y="560704"/>
                </a:lnTo>
                <a:lnTo>
                  <a:pt x="57277" y="526287"/>
                </a:lnTo>
                <a:lnTo>
                  <a:pt x="79121" y="429386"/>
                </a:lnTo>
                <a:lnTo>
                  <a:pt x="83185" y="346074"/>
                </a:lnTo>
                <a:lnTo>
                  <a:pt x="67818" y="227329"/>
                </a:lnTo>
                <a:lnTo>
                  <a:pt x="32258" y="126364"/>
                </a:lnTo>
                <a:lnTo>
                  <a:pt x="0" y="81533"/>
                </a:lnTo>
                <a:lnTo>
                  <a:pt x="241300" y="49656"/>
                </a:lnTo>
                <a:lnTo>
                  <a:pt x="668147" y="28574"/>
                </a:lnTo>
                <a:lnTo>
                  <a:pt x="1052830" y="0"/>
                </a:lnTo>
                <a:lnTo>
                  <a:pt x="1086485" y="259079"/>
                </a:lnTo>
              </a:path>
            </a:pathLst>
          </a:custGeom>
          <a:ln w="762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799651" y="6941819"/>
            <a:ext cx="1086485" cy="1567180"/>
          </a:xfrm>
          <a:custGeom>
            <a:avLst/>
            <a:gdLst/>
            <a:ahLst/>
            <a:cxnLst/>
            <a:rect l="l" t="t" r="r" b="b"/>
            <a:pathLst>
              <a:path w="1086485" h="1567179">
                <a:moveTo>
                  <a:pt x="82201" y="1567179"/>
                </a:moveTo>
                <a:lnTo>
                  <a:pt x="64643" y="1099946"/>
                </a:lnTo>
                <a:lnTo>
                  <a:pt x="54737" y="829309"/>
                </a:lnTo>
                <a:lnTo>
                  <a:pt x="39624" y="560704"/>
                </a:lnTo>
                <a:lnTo>
                  <a:pt x="57277" y="526287"/>
                </a:lnTo>
                <a:lnTo>
                  <a:pt x="79121" y="429386"/>
                </a:lnTo>
                <a:lnTo>
                  <a:pt x="83185" y="346074"/>
                </a:lnTo>
                <a:lnTo>
                  <a:pt x="67818" y="227329"/>
                </a:lnTo>
                <a:lnTo>
                  <a:pt x="32258" y="126364"/>
                </a:lnTo>
                <a:lnTo>
                  <a:pt x="0" y="81533"/>
                </a:lnTo>
                <a:lnTo>
                  <a:pt x="241300" y="49656"/>
                </a:lnTo>
                <a:lnTo>
                  <a:pt x="668147" y="28574"/>
                </a:lnTo>
                <a:lnTo>
                  <a:pt x="1052830" y="0"/>
                </a:lnTo>
                <a:lnTo>
                  <a:pt x="1086485" y="259079"/>
                </a:lnTo>
              </a:path>
            </a:pathLst>
          </a:custGeom>
          <a:ln w="635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799651" y="6941819"/>
            <a:ext cx="1086485" cy="1567180"/>
          </a:xfrm>
          <a:custGeom>
            <a:avLst/>
            <a:gdLst/>
            <a:ahLst/>
            <a:cxnLst/>
            <a:rect l="l" t="t" r="r" b="b"/>
            <a:pathLst>
              <a:path w="1086485" h="1567179">
                <a:moveTo>
                  <a:pt x="82201" y="1567179"/>
                </a:moveTo>
                <a:lnTo>
                  <a:pt x="64643" y="1099946"/>
                </a:lnTo>
                <a:lnTo>
                  <a:pt x="54737" y="829309"/>
                </a:lnTo>
                <a:lnTo>
                  <a:pt x="39624" y="560704"/>
                </a:lnTo>
                <a:lnTo>
                  <a:pt x="57277" y="526287"/>
                </a:lnTo>
                <a:lnTo>
                  <a:pt x="79121" y="429386"/>
                </a:lnTo>
                <a:lnTo>
                  <a:pt x="83185" y="346074"/>
                </a:lnTo>
                <a:lnTo>
                  <a:pt x="67818" y="227329"/>
                </a:lnTo>
                <a:lnTo>
                  <a:pt x="32258" y="126364"/>
                </a:lnTo>
                <a:lnTo>
                  <a:pt x="0" y="81533"/>
                </a:lnTo>
                <a:lnTo>
                  <a:pt x="241300" y="49656"/>
                </a:lnTo>
                <a:lnTo>
                  <a:pt x="668147" y="28574"/>
                </a:lnTo>
                <a:lnTo>
                  <a:pt x="1052830" y="0"/>
                </a:lnTo>
                <a:lnTo>
                  <a:pt x="1086485" y="259079"/>
                </a:lnTo>
              </a:path>
            </a:pathLst>
          </a:custGeom>
          <a:ln w="50800">
            <a:solidFill>
              <a:srgbClr val="5CC1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812794" y="6996810"/>
            <a:ext cx="21462" cy="2060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755504" y="6885558"/>
            <a:ext cx="135902" cy="1256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679700" y="6413500"/>
            <a:ext cx="2298700" cy="482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705684" y="6428130"/>
            <a:ext cx="2235835" cy="419100"/>
          </a:xfrm>
          <a:custGeom>
            <a:avLst/>
            <a:gdLst/>
            <a:ahLst/>
            <a:cxnLst/>
            <a:rect l="l" t="t" r="r" b="b"/>
            <a:pathLst>
              <a:path w="2235835" h="419100">
                <a:moveTo>
                  <a:pt x="1232153" y="304800"/>
                </a:moveTo>
                <a:lnTo>
                  <a:pt x="1003553" y="304800"/>
                </a:lnTo>
                <a:lnTo>
                  <a:pt x="1117853" y="419100"/>
                </a:lnTo>
                <a:lnTo>
                  <a:pt x="1232153" y="304800"/>
                </a:lnTo>
                <a:close/>
              </a:path>
              <a:path w="2235835" h="419100">
                <a:moveTo>
                  <a:pt x="2172207" y="0"/>
                </a:moveTo>
                <a:lnTo>
                  <a:pt x="63499" y="0"/>
                </a:lnTo>
                <a:lnTo>
                  <a:pt x="38844" y="5010"/>
                </a:lnTo>
                <a:lnTo>
                  <a:pt x="18653" y="18653"/>
                </a:lnTo>
                <a:lnTo>
                  <a:pt x="5010" y="38844"/>
                </a:lnTo>
                <a:lnTo>
                  <a:pt x="0" y="63500"/>
                </a:lnTo>
                <a:lnTo>
                  <a:pt x="0" y="241300"/>
                </a:lnTo>
                <a:lnTo>
                  <a:pt x="5010" y="266116"/>
                </a:lnTo>
                <a:lnTo>
                  <a:pt x="18653" y="286289"/>
                </a:lnTo>
                <a:lnTo>
                  <a:pt x="38844" y="299843"/>
                </a:lnTo>
                <a:lnTo>
                  <a:pt x="63499" y="304800"/>
                </a:lnTo>
                <a:lnTo>
                  <a:pt x="2172207" y="304800"/>
                </a:lnTo>
                <a:lnTo>
                  <a:pt x="2196863" y="299843"/>
                </a:lnTo>
                <a:lnTo>
                  <a:pt x="2217054" y="286289"/>
                </a:lnTo>
                <a:lnTo>
                  <a:pt x="2230697" y="266116"/>
                </a:lnTo>
                <a:lnTo>
                  <a:pt x="2235707" y="241300"/>
                </a:lnTo>
                <a:lnTo>
                  <a:pt x="2235707" y="63500"/>
                </a:lnTo>
                <a:lnTo>
                  <a:pt x="2230697" y="38844"/>
                </a:lnTo>
                <a:lnTo>
                  <a:pt x="2217054" y="18653"/>
                </a:lnTo>
                <a:lnTo>
                  <a:pt x="2196863" y="5010"/>
                </a:lnTo>
                <a:lnTo>
                  <a:pt x="21722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705684" y="6428130"/>
            <a:ext cx="2235835" cy="419100"/>
          </a:xfrm>
          <a:custGeom>
            <a:avLst/>
            <a:gdLst/>
            <a:ahLst/>
            <a:cxnLst/>
            <a:rect l="l" t="t" r="r" b="b"/>
            <a:pathLst>
              <a:path w="2235835" h="419100">
                <a:moveTo>
                  <a:pt x="1117853" y="419100"/>
                </a:moveTo>
                <a:lnTo>
                  <a:pt x="1003553" y="304800"/>
                </a:lnTo>
                <a:lnTo>
                  <a:pt x="63499" y="304800"/>
                </a:lnTo>
                <a:lnTo>
                  <a:pt x="38844" y="299843"/>
                </a:lnTo>
                <a:lnTo>
                  <a:pt x="18653" y="286289"/>
                </a:lnTo>
                <a:lnTo>
                  <a:pt x="5010" y="266116"/>
                </a:lnTo>
                <a:lnTo>
                  <a:pt x="0" y="241300"/>
                </a:lnTo>
                <a:lnTo>
                  <a:pt x="0" y="63500"/>
                </a:lnTo>
                <a:lnTo>
                  <a:pt x="5010" y="38844"/>
                </a:lnTo>
                <a:lnTo>
                  <a:pt x="18653" y="18653"/>
                </a:lnTo>
                <a:lnTo>
                  <a:pt x="38844" y="5010"/>
                </a:lnTo>
                <a:lnTo>
                  <a:pt x="63499" y="0"/>
                </a:lnTo>
                <a:lnTo>
                  <a:pt x="2172207" y="0"/>
                </a:lnTo>
                <a:lnTo>
                  <a:pt x="2196863" y="5010"/>
                </a:lnTo>
                <a:lnTo>
                  <a:pt x="2217054" y="18653"/>
                </a:lnTo>
                <a:lnTo>
                  <a:pt x="2230697" y="38844"/>
                </a:lnTo>
                <a:lnTo>
                  <a:pt x="2235707" y="63500"/>
                </a:lnTo>
                <a:lnTo>
                  <a:pt x="2235707" y="241300"/>
                </a:lnTo>
                <a:lnTo>
                  <a:pt x="2230697" y="266116"/>
                </a:lnTo>
                <a:lnTo>
                  <a:pt x="2217054" y="286289"/>
                </a:lnTo>
                <a:lnTo>
                  <a:pt x="2196863" y="299843"/>
                </a:lnTo>
                <a:lnTo>
                  <a:pt x="2172207" y="304800"/>
                </a:lnTo>
                <a:lnTo>
                  <a:pt x="1232153" y="304800"/>
                </a:lnTo>
                <a:lnTo>
                  <a:pt x="1117853" y="419100"/>
                </a:lnTo>
                <a:close/>
              </a:path>
            </a:pathLst>
          </a:custGeom>
          <a:ln w="12700">
            <a:solidFill>
              <a:srgbClr val="7777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820149" y="6507251"/>
            <a:ext cx="180060" cy="1477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073895" y="6485305"/>
            <a:ext cx="177863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spc="10" dirty="0">
                <a:latin typeface="Trebuchet MS"/>
                <a:cs typeface="Trebuchet MS"/>
              </a:rPr>
              <a:t>Baltimore, </a:t>
            </a:r>
            <a:r>
              <a:rPr sz="1000" spc="60" dirty="0">
                <a:latin typeface="Trebuchet MS"/>
                <a:cs typeface="Trebuchet MS"/>
              </a:rPr>
              <a:t>MD, </a:t>
            </a:r>
            <a:r>
              <a:rPr sz="1000" spc="25" dirty="0">
                <a:latin typeface="Trebuchet MS"/>
                <a:cs typeface="Trebuchet MS"/>
              </a:rPr>
              <a:t>United</a:t>
            </a:r>
            <a:r>
              <a:rPr sz="1000" spc="-105" dirty="0">
                <a:latin typeface="Trebuchet MS"/>
                <a:cs typeface="Trebuchet MS"/>
              </a:rPr>
              <a:t> </a:t>
            </a:r>
            <a:r>
              <a:rPr sz="1000" spc="50" dirty="0">
                <a:latin typeface="Trebuchet MS"/>
                <a:cs typeface="Trebuchet MS"/>
              </a:rPr>
              <a:t>States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111250" y="5899150"/>
            <a:ext cx="921385" cy="234950"/>
          </a:xfrm>
          <a:prstGeom prst="rect">
            <a:avLst/>
          </a:prstGeom>
          <a:solidFill>
            <a:srgbClr val="797979">
              <a:alpha val="75000"/>
            </a:srgbClr>
          </a:solidFill>
        </p:spPr>
        <p:txBody>
          <a:bodyPr vert="horz" wrap="square" lIns="0" tIns="12700" rIns="0" bIns="0" rtlCol="0">
            <a:spAutoFit/>
          </a:bodyPr>
          <a:lstStyle/>
          <a:p>
            <a:pPr marL="82550">
              <a:lnSpc>
                <a:spcPct val="100000"/>
              </a:lnSpc>
              <a:spcBef>
                <a:spcPts val="100"/>
              </a:spcBef>
            </a:pPr>
            <a:r>
              <a:rPr sz="1000" b="1" spc="50" dirty="0">
                <a:solidFill>
                  <a:srgbClr val="FFFFFF"/>
                </a:solidFill>
                <a:latin typeface="Trebuchet MS"/>
                <a:cs typeface="Trebuchet MS"/>
              </a:rPr>
              <a:t>Destination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104900" y="5892800"/>
            <a:ext cx="5562600" cy="2616200"/>
          </a:xfrm>
          <a:custGeom>
            <a:avLst/>
            <a:gdLst/>
            <a:ahLst/>
            <a:cxnLst/>
            <a:rect l="l" t="t" r="r" b="b"/>
            <a:pathLst>
              <a:path w="5562600" h="2616200">
                <a:moveTo>
                  <a:pt x="0" y="2616200"/>
                </a:moveTo>
                <a:lnTo>
                  <a:pt x="5562600" y="2616200"/>
                </a:lnTo>
                <a:lnTo>
                  <a:pt x="5562600" y="0"/>
                </a:lnTo>
                <a:lnTo>
                  <a:pt x="0" y="0"/>
                </a:lnTo>
                <a:lnTo>
                  <a:pt x="0" y="2616200"/>
                </a:lnTo>
                <a:close/>
              </a:path>
            </a:pathLst>
          </a:custGeom>
          <a:ln w="1270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539244" y="3850754"/>
            <a:ext cx="1137285" cy="1350010"/>
          </a:xfrm>
          <a:custGeom>
            <a:avLst/>
            <a:gdLst/>
            <a:ahLst/>
            <a:cxnLst/>
            <a:rect l="l" t="t" r="r" b="b"/>
            <a:pathLst>
              <a:path w="1137284" h="1350010">
                <a:moveTo>
                  <a:pt x="0" y="1349984"/>
                </a:moveTo>
                <a:lnTo>
                  <a:pt x="1137170" y="1349984"/>
                </a:lnTo>
                <a:lnTo>
                  <a:pt x="1137170" y="0"/>
                </a:lnTo>
                <a:lnTo>
                  <a:pt x="0" y="0"/>
                </a:lnTo>
                <a:lnTo>
                  <a:pt x="0" y="13499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119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88765" y="9602188"/>
            <a:ext cx="1949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119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60500" y="1358900"/>
            <a:ext cx="22383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25" dirty="0">
                <a:latin typeface="Trebuchet MS"/>
                <a:cs typeface="Trebuchet MS"/>
              </a:rPr>
              <a:t>Baltimore, </a:t>
            </a:r>
            <a:r>
              <a:rPr sz="1200" b="1" spc="80" dirty="0">
                <a:latin typeface="Trebuchet MS"/>
                <a:cs typeface="Trebuchet MS"/>
              </a:rPr>
              <a:t>MD,</a:t>
            </a:r>
            <a:r>
              <a:rPr sz="1200" b="1" spc="-250" dirty="0">
                <a:latin typeface="Trebuchet MS"/>
                <a:cs typeface="Trebuchet MS"/>
              </a:rPr>
              <a:t> </a:t>
            </a:r>
            <a:r>
              <a:rPr sz="1200" b="1" spc="40" dirty="0">
                <a:latin typeface="Trebuchet MS"/>
                <a:cs typeface="Trebuchet MS"/>
              </a:rPr>
              <a:t>United </a:t>
            </a:r>
            <a:r>
              <a:rPr sz="1200" b="1" spc="75" dirty="0">
                <a:latin typeface="Trebuchet MS"/>
                <a:cs typeface="Trebuchet MS"/>
              </a:rPr>
              <a:t>States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37874" y="1358900"/>
            <a:ext cx="15786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18181"/>
                </a:solidFill>
                <a:latin typeface="Trebuchet MS"/>
                <a:cs typeface="Trebuchet MS"/>
              </a:rPr>
              <a:t>119</a:t>
            </a:r>
            <a:r>
              <a:rPr sz="1200" spc="-40" dirty="0">
                <a:solidFill>
                  <a:srgbClr val="818181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818181"/>
                </a:solidFill>
                <a:latin typeface="Trebuchet MS"/>
                <a:cs typeface="Trebuchet MS"/>
              </a:rPr>
              <a:t>miles,</a:t>
            </a:r>
            <a:r>
              <a:rPr sz="1200" spc="-40" dirty="0">
                <a:solidFill>
                  <a:srgbClr val="818181"/>
                </a:solidFill>
                <a:latin typeface="Trebuchet MS"/>
                <a:cs typeface="Trebuchet MS"/>
              </a:rPr>
              <a:t> </a:t>
            </a:r>
            <a:r>
              <a:rPr sz="1200" spc="95" dirty="0">
                <a:solidFill>
                  <a:srgbClr val="818181"/>
                </a:solidFill>
                <a:latin typeface="Trebuchet MS"/>
                <a:cs typeface="Trebuchet MS"/>
              </a:rPr>
              <a:t>2</a:t>
            </a:r>
            <a:r>
              <a:rPr sz="1200" spc="-40" dirty="0">
                <a:solidFill>
                  <a:srgbClr val="818181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818181"/>
                </a:solidFill>
                <a:latin typeface="Trebuchet MS"/>
                <a:cs typeface="Trebuchet MS"/>
              </a:rPr>
              <a:t>hr</a:t>
            </a:r>
            <a:r>
              <a:rPr sz="1200" spc="-40" dirty="0">
                <a:solidFill>
                  <a:srgbClr val="818181"/>
                </a:solidFill>
                <a:latin typeface="Trebuchet MS"/>
                <a:cs typeface="Trebuchet MS"/>
              </a:rPr>
              <a:t> </a:t>
            </a:r>
            <a:r>
              <a:rPr sz="1200" spc="75" dirty="0">
                <a:solidFill>
                  <a:srgbClr val="818181"/>
                </a:solidFill>
                <a:latin typeface="Trebuchet MS"/>
                <a:cs typeface="Trebuchet MS"/>
              </a:rPr>
              <a:t>27</a:t>
            </a:r>
            <a:r>
              <a:rPr sz="1200" spc="-40" dirty="0">
                <a:solidFill>
                  <a:srgbClr val="818181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818181"/>
                </a:solidFill>
                <a:latin typeface="Trebuchet MS"/>
                <a:cs typeface="Trebuchet MS"/>
              </a:rPr>
              <a:t>min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20333" y="8521700"/>
            <a:ext cx="4603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65" dirty="0">
                <a:solidFill>
                  <a:srgbClr val="818181"/>
                </a:solidFill>
                <a:latin typeface="Trebuchet MS"/>
                <a:cs typeface="Trebuchet MS"/>
              </a:rPr>
              <a:t>2 </a:t>
            </a:r>
            <a:r>
              <a:rPr sz="1200" b="1" spc="55" dirty="0">
                <a:solidFill>
                  <a:srgbClr val="818181"/>
                </a:solidFill>
                <a:latin typeface="Trebuchet MS"/>
                <a:cs typeface="Trebuchet MS"/>
              </a:rPr>
              <a:t>of</a:t>
            </a:r>
            <a:r>
              <a:rPr sz="1200" b="1" spc="-254" dirty="0">
                <a:solidFill>
                  <a:srgbClr val="818181"/>
                </a:solidFill>
                <a:latin typeface="Trebuchet MS"/>
                <a:cs typeface="Trebuchet MS"/>
              </a:rPr>
              <a:t> </a:t>
            </a:r>
            <a:r>
              <a:rPr sz="1200" b="1" spc="90" dirty="0">
                <a:solidFill>
                  <a:srgbClr val="818181"/>
                </a:solidFill>
                <a:latin typeface="Trebuchet MS"/>
                <a:cs typeface="Trebuchet MS"/>
              </a:rPr>
              <a:t>5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04900" y="1333500"/>
            <a:ext cx="266700" cy="26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57300" y="26479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14500" y="1911350"/>
            <a:ext cx="406400" cy="49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11400" y="1775671"/>
            <a:ext cx="1094740" cy="49657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1300" b="1" spc="65" dirty="0">
                <a:solidFill>
                  <a:srgbClr val="929292"/>
                </a:solidFill>
                <a:latin typeface="Trebuchet MS"/>
                <a:cs typeface="Trebuchet MS"/>
              </a:rPr>
              <a:t>Start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200" spc="125" dirty="0">
                <a:latin typeface="Trebuchet MS"/>
                <a:cs typeface="Trebuchet MS"/>
              </a:rPr>
              <a:t>My </a:t>
            </a:r>
            <a:r>
              <a:rPr sz="1200" spc="30" dirty="0">
                <a:latin typeface="Trebuchet MS"/>
                <a:cs typeface="Trebuchet MS"/>
              </a:rPr>
              <a:t>Location</a:t>
            </a:r>
            <a:r>
              <a:rPr sz="1200" spc="-254" dirty="0">
                <a:latin typeface="Trebuchet MS"/>
                <a:cs typeface="Trebuchet MS"/>
              </a:rPr>
              <a:t> </a:t>
            </a:r>
            <a:r>
              <a:rPr sz="1200" spc="315" dirty="0">
                <a:latin typeface="Trebuchet MS"/>
                <a:cs typeface="Trebuchet MS"/>
              </a:rPr>
              <a:t>—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57300" y="33464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51000" y="2730500"/>
            <a:ext cx="533400" cy="546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82700" y="2832861"/>
            <a:ext cx="311784" cy="348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57300" y="40449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51000" y="3429000"/>
            <a:ext cx="533400" cy="546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19200" y="3531361"/>
            <a:ext cx="424306" cy="3484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57300" y="47434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51000" y="4127500"/>
            <a:ext cx="533400" cy="546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06500" y="4229861"/>
            <a:ext cx="452500" cy="3484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57300" y="54419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51000" y="4826000"/>
            <a:ext cx="533400" cy="546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19200" y="4928361"/>
            <a:ext cx="441832" cy="3484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57300" y="61404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51000" y="5524500"/>
            <a:ext cx="533400" cy="5461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57300" y="5626861"/>
            <a:ext cx="346075" cy="3484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57300" y="69405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51000" y="6273800"/>
            <a:ext cx="533400" cy="5461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06500" y="6376161"/>
            <a:ext cx="447675" cy="3484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57300" y="76390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651000" y="7023100"/>
            <a:ext cx="533400" cy="5461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82700" y="7125461"/>
            <a:ext cx="311784" cy="34848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651000" y="7772400"/>
            <a:ext cx="533400" cy="546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311400" y="7008071"/>
            <a:ext cx="2748915" cy="124587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1300" b="1" spc="25" dirty="0">
                <a:solidFill>
                  <a:srgbClr val="929292"/>
                </a:solidFill>
                <a:latin typeface="Trebuchet MS"/>
                <a:cs typeface="Trebuchet MS"/>
              </a:rPr>
              <a:t>2.3</a:t>
            </a:r>
            <a:r>
              <a:rPr sz="1300" b="1" spc="-80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45" dirty="0">
                <a:solidFill>
                  <a:srgbClr val="929292"/>
                </a:solidFill>
                <a:latin typeface="Trebuchet MS"/>
                <a:cs typeface="Trebuchet MS"/>
              </a:rPr>
              <a:t>miles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200" spc="15" dirty="0">
                <a:latin typeface="Trebuchet MS"/>
                <a:cs typeface="Trebuchet MS"/>
              </a:rPr>
              <a:t>Turn </a:t>
            </a:r>
            <a:r>
              <a:rPr sz="1200" spc="-20" dirty="0">
                <a:latin typeface="Trebuchet MS"/>
                <a:cs typeface="Trebuchet MS"/>
              </a:rPr>
              <a:t>left </a:t>
            </a:r>
            <a:r>
              <a:rPr sz="1200" spc="30" dirty="0">
                <a:latin typeface="Trebuchet MS"/>
                <a:cs typeface="Trebuchet MS"/>
              </a:rPr>
              <a:t>onto </a:t>
            </a:r>
            <a:r>
              <a:rPr sz="1200" spc="95" dirty="0">
                <a:latin typeface="Trebuchet MS"/>
                <a:cs typeface="Trebuchet MS"/>
              </a:rPr>
              <a:t>NE </a:t>
            </a:r>
            <a:r>
              <a:rPr sz="1200" spc="15" dirty="0">
                <a:latin typeface="Trebuchet MS"/>
                <a:cs typeface="Trebuchet MS"/>
              </a:rPr>
              <a:t>Front</a:t>
            </a:r>
            <a:r>
              <a:rPr sz="1200" spc="-260" dirty="0">
                <a:latin typeface="Trebuchet MS"/>
                <a:cs typeface="Trebuchet MS"/>
              </a:rPr>
              <a:t> </a:t>
            </a:r>
            <a:r>
              <a:rPr sz="1200" spc="65" dirty="0">
                <a:latin typeface="Trebuchet MS"/>
                <a:cs typeface="Trebuchet MS"/>
              </a:rPr>
              <a:t>St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sz="1300" b="1" spc="-40" dirty="0">
                <a:solidFill>
                  <a:srgbClr val="929292"/>
                </a:solidFill>
                <a:latin typeface="Trebuchet MS"/>
                <a:cs typeface="Trebuchet MS"/>
              </a:rPr>
              <a:t>1.5</a:t>
            </a:r>
            <a:r>
              <a:rPr sz="1300" b="1" spc="-80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45" dirty="0">
                <a:solidFill>
                  <a:srgbClr val="929292"/>
                </a:solidFill>
                <a:latin typeface="Trebuchet MS"/>
                <a:cs typeface="Trebuchet MS"/>
              </a:rPr>
              <a:t>miles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200" spc="35" dirty="0">
                <a:latin typeface="Trebuchet MS"/>
                <a:cs typeface="Trebuchet MS"/>
              </a:rPr>
              <a:t>Continue </a:t>
            </a:r>
            <a:r>
              <a:rPr sz="1200" spc="30" dirty="0">
                <a:latin typeface="Trebuchet MS"/>
                <a:cs typeface="Trebuchet MS"/>
              </a:rPr>
              <a:t>onto </a:t>
            </a:r>
            <a:r>
              <a:rPr sz="1200" spc="20" dirty="0">
                <a:latin typeface="Trebuchet MS"/>
                <a:cs typeface="Trebuchet MS"/>
              </a:rPr>
              <a:t>Milford </a:t>
            </a:r>
            <a:r>
              <a:rPr sz="1200" spc="30" dirty="0">
                <a:latin typeface="Trebuchet MS"/>
                <a:cs typeface="Trebuchet MS"/>
              </a:rPr>
              <a:t>Harrington</a:t>
            </a:r>
            <a:r>
              <a:rPr sz="1200" spc="-235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Hwy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82700" y="7874761"/>
            <a:ext cx="311784" cy="34848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422853" y="2077415"/>
            <a:ext cx="2574925" cy="210185"/>
          </a:xfrm>
          <a:custGeom>
            <a:avLst/>
            <a:gdLst/>
            <a:ahLst/>
            <a:cxnLst/>
            <a:rect l="l" t="t" r="r" b="b"/>
            <a:pathLst>
              <a:path w="2574925" h="210185">
                <a:moveTo>
                  <a:pt x="0" y="209854"/>
                </a:moveTo>
                <a:lnTo>
                  <a:pt x="2574683" y="209854"/>
                </a:lnTo>
                <a:lnTo>
                  <a:pt x="2574683" y="0"/>
                </a:lnTo>
                <a:lnTo>
                  <a:pt x="0" y="0"/>
                </a:lnTo>
                <a:lnTo>
                  <a:pt x="0" y="2098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311400" y="2267915"/>
            <a:ext cx="2301875" cy="210185"/>
          </a:xfrm>
          <a:custGeom>
            <a:avLst/>
            <a:gdLst/>
            <a:ahLst/>
            <a:cxnLst/>
            <a:rect l="l" t="t" r="r" b="b"/>
            <a:pathLst>
              <a:path w="2301875" h="210185">
                <a:moveTo>
                  <a:pt x="0" y="209854"/>
                </a:moveTo>
                <a:lnTo>
                  <a:pt x="2301849" y="209854"/>
                </a:lnTo>
                <a:lnTo>
                  <a:pt x="2301849" y="0"/>
                </a:lnTo>
                <a:lnTo>
                  <a:pt x="0" y="0"/>
                </a:lnTo>
                <a:lnTo>
                  <a:pt x="0" y="2098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311400" y="2774962"/>
            <a:ext cx="591185" cy="227965"/>
          </a:xfrm>
          <a:custGeom>
            <a:avLst/>
            <a:gdLst/>
            <a:ahLst/>
            <a:cxnLst/>
            <a:rect l="l" t="t" r="r" b="b"/>
            <a:pathLst>
              <a:path w="591185" h="227964">
                <a:moveTo>
                  <a:pt x="0" y="227342"/>
                </a:moveTo>
                <a:lnTo>
                  <a:pt x="590588" y="227342"/>
                </a:lnTo>
                <a:lnTo>
                  <a:pt x="590588" y="0"/>
                </a:lnTo>
                <a:lnTo>
                  <a:pt x="0" y="0"/>
                </a:lnTo>
                <a:lnTo>
                  <a:pt x="0" y="2273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11400" y="3017240"/>
            <a:ext cx="1985010" cy="210185"/>
          </a:xfrm>
          <a:custGeom>
            <a:avLst/>
            <a:gdLst/>
            <a:ahLst/>
            <a:cxnLst/>
            <a:rect l="l" t="t" r="r" b="b"/>
            <a:pathLst>
              <a:path w="1985010" h="210185">
                <a:moveTo>
                  <a:pt x="0" y="209854"/>
                </a:moveTo>
                <a:lnTo>
                  <a:pt x="1984870" y="209854"/>
                </a:lnTo>
                <a:lnTo>
                  <a:pt x="1984870" y="0"/>
                </a:lnTo>
                <a:lnTo>
                  <a:pt x="0" y="0"/>
                </a:lnTo>
                <a:lnTo>
                  <a:pt x="0" y="2098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11400" y="3473462"/>
            <a:ext cx="695960" cy="227965"/>
          </a:xfrm>
          <a:custGeom>
            <a:avLst/>
            <a:gdLst/>
            <a:ahLst/>
            <a:cxnLst/>
            <a:rect l="l" t="t" r="r" b="b"/>
            <a:pathLst>
              <a:path w="695960" h="227964">
                <a:moveTo>
                  <a:pt x="0" y="227342"/>
                </a:moveTo>
                <a:lnTo>
                  <a:pt x="695883" y="227342"/>
                </a:lnTo>
                <a:lnTo>
                  <a:pt x="695883" y="0"/>
                </a:lnTo>
                <a:lnTo>
                  <a:pt x="0" y="0"/>
                </a:lnTo>
                <a:lnTo>
                  <a:pt x="0" y="2273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311400" y="3715740"/>
            <a:ext cx="2208530" cy="210185"/>
          </a:xfrm>
          <a:custGeom>
            <a:avLst/>
            <a:gdLst/>
            <a:ahLst/>
            <a:cxnLst/>
            <a:rect l="l" t="t" r="r" b="b"/>
            <a:pathLst>
              <a:path w="2208529" h="210185">
                <a:moveTo>
                  <a:pt x="0" y="209854"/>
                </a:moveTo>
                <a:lnTo>
                  <a:pt x="2208428" y="209854"/>
                </a:lnTo>
                <a:lnTo>
                  <a:pt x="2208428" y="0"/>
                </a:lnTo>
                <a:lnTo>
                  <a:pt x="0" y="0"/>
                </a:lnTo>
                <a:lnTo>
                  <a:pt x="0" y="2098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311400" y="4171962"/>
            <a:ext cx="737870" cy="227965"/>
          </a:xfrm>
          <a:custGeom>
            <a:avLst/>
            <a:gdLst/>
            <a:ahLst/>
            <a:cxnLst/>
            <a:rect l="l" t="t" r="r" b="b"/>
            <a:pathLst>
              <a:path w="737869" h="227964">
                <a:moveTo>
                  <a:pt x="0" y="227342"/>
                </a:moveTo>
                <a:lnTo>
                  <a:pt x="737374" y="227342"/>
                </a:lnTo>
                <a:lnTo>
                  <a:pt x="737374" y="0"/>
                </a:lnTo>
                <a:lnTo>
                  <a:pt x="0" y="0"/>
                </a:lnTo>
                <a:lnTo>
                  <a:pt x="0" y="2273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311400" y="4414240"/>
            <a:ext cx="1908175" cy="210185"/>
          </a:xfrm>
          <a:custGeom>
            <a:avLst/>
            <a:gdLst/>
            <a:ahLst/>
            <a:cxnLst/>
            <a:rect l="l" t="t" r="r" b="b"/>
            <a:pathLst>
              <a:path w="1908175" h="210185">
                <a:moveTo>
                  <a:pt x="0" y="209854"/>
                </a:moveTo>
                <a:lnTo>
                  <a:pt x="1908136" y="209854"/>
                </a:lnTo>
                <a:lnTo>
                  <a:pt x="1908136" y="0"/>
                </a:lnTo>
                <a:lnTo>
                  <a:pt x="0" y="0"/>
                </a:lnTo>
                <a:lnTo>
                  <a:pt x="0" y="2098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311400" y="4870462"/>
            <a:ext cx="722630" cy="227965"/>
          </a:xfrm>
          <a:custGeom>
            <a:avLst/>
            <a:gdLst/>
            <a:ahLst/>
            <a:cxnLst/>
            <a:rect l="l" t="t" r="r" b="b"/>
            <a:pathLst>
              <a:path w="722630" h="227964">
                <a:moveTo>
                  <a:pt x="0" y="227342"/>
                </a:moveTo>
                <a:lnTo>
                  <a:pt x="722147" y="227342"/>
                </a:lnTo>
                <a:lnTo>
                  <a:pt x="722147" y="0"/>
                </a:lnTo>
                <a:lnTo>
                  <a:pt x="0" y="0"/>
                </a:lnTo>
                <a:lnTo>
                  <a:pt x="0" y="2273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311400" y="5112740"/>
            <a:ext cx="1952625" cy="210185"/>
          </a:xfrm>
          <a:custGeom>
            <a:avLst/>
            <a:gdLst/>
            <a:ahLst/>
            <a:cxnLst/>
            <a:rect l="l" t="t" r="r" b="b"/>
            <a:pathLst>
              <a:path w="1952625" h="210185">
                <a:moveTo>
                  <a:pt x="0" y="209854"/>
                </a:moveTo>
                <a:lnTo>
                  <a:pt x="1952205" y="209854"/>
                </a:lnTo>
                <a:lnTo>
                  <a:pt x="1952205" y="0"/>
                </a:lnTo>
                <a:lnTo>
                  <a:pt x="0" y="0"/>
                </a:lnTo>
                <a:lnTo>
                  <a:pt x="0" y="2098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311400" y="5568962"/>
            <a:ext cx="690880" cy="227965"/>
          </a:xfrm>
          <a:custGeom>
            <a:avLst/>
            <a:gdLst/>
            <a:ahLst/>
            <a:cxnLst/>
            <a:rect l="l" t="t" r="r" b="b"/>
            <a:pathLst>
              <a:path w="690880" h="227964">
                <a:moveTo>
                  <a:pt x="0" y="227342"/>
                </a:moveTo>
                <a:lnTo>
                  <a:pt x="690613" y="227342"/>
                </a:lnTo>
                <a:lnTo>
                  <a:pt x="690613" y="0"/>
                </a:lnTo>
                <a:lnTo>
                  <a:pt x="0" y="0"/>
                </a:lnTo>
                <a:lnTo>
                  <a:pt x="0" y="2273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311400" y="5811240"/>
            <a:ext cx="1952625" cy="210185"/>
          </a:xfrm>
          <a:custGeom>
            <a:avLst/>
            <a:gdLst/>
            <a:ahLst/>
            <a:cxnLst/>
            <a:rect l="l" t="t" r="r" b="b"/>
            <a:pathLst>
              <a:path w="1952625" h="210185">
                <a:moveTo>
                  <a:pt x="0" y="209854"/>
                </a:moveTo>
                <a:lnTo>
                  <a:pt x="1952205" y="209854"/>
                </a:lnTo>
                <a:lnTo>
                  <a:pt x="1952205" y="0"/>
                </a:lnTo>
                <a:lnTo>
                  <a:pt x="0" y="0"/>
                </a:lnTo>
                <a:lnTo>
                  <a:pt x="0" y="2098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311400" y="6318262"/>
            <a:ext cx="675640" cy="227965"/>
          </a:xfrm>
          <a:custGeom>
            <a:avLst/>
            <a:gdLst/>
            <a:ahLst/>
            <a:cxnLst/>
            <a:rect l="l" t="t" r="r" b="b"/>
            <a:pathLst>
              <a:path w="675639" h="227965">
                <a:moveTo>
                  <a:pt x="0" y="227342"/>
                </a:moveTo>
                <a:lnTo>
                  <a:pt x="675106" y="227342"/>
                </a:lnTo>
                <a:lnTo>
                  <a:pt x="675106" y="0"/>
                </a:lnTo>
                <a:lnTo>
                  <a:pt x="0" y="0"/>
                </a:lnTo>
                <a:lnTo>
                  <a:pt x="0" y="2273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311400" y="6560540"/>
            <a:ext cx="2587625" cy="210185"/>
          </a:xfrm>
          <a:custGeom>
            <a:avLst/>
            <a:gdLst/>
            <a:ahLst/>
            <a:cxnLst/>
            <a:rect l="l" t="t" r="r" b="b"/>
            <a:pathLst>
              <a:path w="2587625" h="210184">
                <a:moveTo>
                  <a:pt x="0" y="209854"/>
                </a:moveTo>
                <a:lnTo>
                  <a:pt x="2587345" y="209854"/>
                </a:lnTo>
                <a:lnTo>
                  <a:pt x="2587345" y="0"/>
                </a:lnTo>
                <a:lnTo>
                  <a:pt x="0" y="0"/>
                </a:lnTo>
                <a:lnTo>
                  <a:pt x="0" y="2098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120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788765" y="9602188"/>
            <a:ext cx="1949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120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60500" y="1358900"/>
            <a:ext cx="22383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25" dirty="0">
                <a:latin typeface="Trebuchet MS"/>
                <a:cs typeface="Trebuchet MS"/>
              </a:rPr>
              <a:t>Baltimore, </a:t>
            </a:r>
            <a:r>
              <a:rPr sz="1200" b="1" spc="80" dirty="0">
                <a:latin typeface="Trebuchet MS"/>
                <a:cs typeface="Trebuchet MS"/>
              </a:rPr>
              <a:t>MD,</a:t>
            </a:r>
            <a:r>
              <a:rPr sz="1200" b="1" spc="-250" dirty="0">
                <a:latin typeface="Trebuchet MS"/>
                <a:cs typeface="Trebuchet MS"/>
              </a:rPr>
              <a:t> </a:t>
            </a:r>
            <a:r>
              <a:rPr sz="1200" b="1" spc="40" dirty="0">
                <a:latin typeface="Trebuchet MS"/>
                <a:cs typeface="Trebuchet MS"/>
              </a:rPr>
              <a:t>United </a:t>
            </a:r>
            <a:r>
              <a:rPr sz="1200" b="1" spc="75" dirty="0">
                <a:latin typeface="Trebuchet MS"/>
                <a:cs typeface="Trebuchet MS"/>
              </a:rPr>
              <a:t>States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37874" y="1358900"/>
            <a:ext cx="15786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18181"/>
                </a:solidFill>
                <a:latin typeface="Trebuchet MS"/>
                <a:cs typeface="Trebuchet MS"/>
              </a:rPr>
              <a:t>119</a:t>
            </a:r>
            <a:r>
              <a:rPr sz="1200" spc="-40" dirty="0">
                <a:solidFill>
                  <a:srgbClr val="818181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818181"/>
                </a:solidFill>
                <a:latin typeface="Trebuchet MS"/>
                <a:cs typeface="Trebuchet MS"/>
              </a:rPr>
              <a:t>miles,</a:t>
            </a:r>
            <a:r>
              <a:rPr sz="1200" spc="-40" dirty="0">
                <a:solidFill>
                  <a:srgbClr val="818181"/>
                </a:solidFill>
                <a:latin typeface="Trebuchet MS"/>
                <a:cs typeface="Trebuchet MS"/>
              </a:rPr>
              <a:t> </a:t>
            </a:r>
            <a:r>
              <a:rPr sz="1200" spc="95" dirty="0">
                <a:solidFill>
                  <a:srgbClr val="818181"/>
                </a:solidFill>
                <a:latin typeface="Trebuchet MS"/>
                <a:cs typeface="Trebuchet MS"/>
              </a:rPr>
              <a:t>2</a:t>
            </a:r>
            <a:r>
              <a:rPr sz="1200" spc="-40" dirty="0">
                <a:solidFill>
                  <a:srgbClr val="818181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818181"/>
                </a:solidFill>
                <a:latin typeface="Trebuchet MS"/>
                <a:cs typeface="Trebuchet MS"/>
              </a:rPr>
              <a:t>hr</a:t>
            </a:r>
            <a:r>
              <a:rPr sz="1200" spc="-40" dirty="0">
                <a:solidFill>
                  <a:srgbClr val="818181"/>
                </a:solidFill>
                <a:latin typeface="Trebuchet MS"/>
                <a:cs typeface="Trebuchet MS"/>
              </a:rPr>
              <a:t> </a:t>
            </a:r>
            <a:r>
              <a:rPr sz="1200" spc="75" dirty="0">
                <a:solidFill>
                  <a:srgbClr val="818181"/>
                </a:solidFill>
                <a:latin typeface="Trebuchet MS"/>
                <a:cs typeface="Trebuchet MS"/>
              </a:rPr>
              <a:t>27</a:t>
            </a:r>
            <a:r>
              <a:rPr sz="1200" spc="-40" dirty="0">
                <a:solidFill>
                  <a:srgbClr val="818181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818181"/>
                </a:solidFill>
                <a:latin typeface="Trebuchet MS"/>
                <a:cs typeface="Trebuchet MS"/>
              </a:rPr>
              <a:t>min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16497" y="8521700"/>
            <a:ext cx="46418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95" dirty="0">
                <a:solidFill>
                  <a:srgbClr val="818181"/>
                </a:solidFill>
                <a:latin typeface="Trebuchet MS"/>
                <a:cs typeface="Trebuchet MS"/>
              </a:rPr>
              <a:t>3</a:t>
            </a:r>
            <a:r>
              <a:rPr sz="1200" b="1" spc="-245" dirty="0">
                <a:solidFill>
                  <a:srgbClr val="818181"/>
                </a:solidFill>
                <a:latin typeface="Trebuchet MS"/>
                <a:cs typeface="Trebuchet MS"/>
              </a:rPr>
              <a:t> </a:t>
            </a:r>
            <a:r>
              <a:rPr sz="1200" b="1" spc="55" dirty="0">
                <a:solidFill>
                  <a:srgbClr val="818181"/>
                </a:solidFill>
                <a:latin typeface="Trebuchet MS"/>
                <a:cs typeface="Trebuchet MS"/>
              </a:rPr>
              <a:t>of </a:t>
            </a:r>
            <a:r>
              <a:rPr sz="1200" b="1" spc="90" dirty="0">
                <a:solidFill>
                  <a:srgbClr val="818181"/>
                </a:solidFill>
                <a:latin typeface="Trebuchet MS"/>
                <a:cs typeface="Trebuchet MS"/>
              </a:rPr>
              <a:t>5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04900" y="1333500"/>
            <a:ext cx="266700" cy="26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57300" y="23558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51000" y="1739900"/>
            <a:ext cx="533400" cy="546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82700" y="1842261"/>
            <a:ext cx="311784" cy="3484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57300" y="31559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51000" y="2489200"/>
            <a:ext cx="533400" cy="546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82700" y="2591561"/>
            <a:ext cx="311784" cy="3484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57300" y="38544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51000" y="3238500"/>
            <a:ext cx="533400" cy="546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82700" y="3340861"/>
            <a:ext cx="311784" cy="3484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57300" y="45529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51000" y="3937000"/>
            <a:ext cx="533400" cy="546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82700" y="4039361"/>
            <a:ext cx="311784" cy="3484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57300" y="52514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51000" y="4635500"/>
            <a:ext cx="533400" cy="546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82700" y="4737861"/>
            <a:ext cx="311784" cy="3484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57300" y="59499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51000" y="5334000"/>
            <a:ext cx="533400" cy="546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82700" y="5436361"/>
            <a:ext cx="311784" cy="3484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57300" y="66484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51000" y="6032500"/>
            <a:ext cx="533400" cy="5461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82700" y="6134861"/>
            <a:ext cx="311784" cy="3484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57300" y="74485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651000" y="6781800"/>
            <a:ext cx="533400" cy="5461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82700" y="6884161"/>
            <a:ext cx="311784" cy="34848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651000" y="7581900"/>
            <a:ext cx="533400" cy="5461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311400" y="1724871"/>
            <a:ext cx="3566160" cy="633857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1300" b="1" spc="-40" dirty="0">
                <a:solidFill>
                  <a:srgbClr val="929292"/>
                </a:solidFill>
                <a:latin typeface="Trebuchet MS"/>
                <a:cs typeface="Trebuchet MS"/>
              </a:rPr>
              <a:t>7.9</a:t>
            </a:r>
            <a:r>
              <a:rPr sz="1300" b="1" spc="-80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45" dirty="0">
                <a:solidFill>
                  <a:srgbClr val="929292"/>
                </a:solidFill>
                <a:latin typeface="Trebuchet MS"/>
                <a:cs typeface="Trebuchet MS"/>
              </a:rPr>
              <a:t>miles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200" spc="15" dirty="0">
                <a:latin typeface="Trebuchet MS"/>
                <a:cs typeface="Trebuchet MS"/>
              </a:rPr>
              <a:t>Turn </a:t>
            </a:r>
            <a:r>
              <a:rPr sz="1200" spc="-20" dirty="0">
                <a:latin typeface="Trebuchet MS"/>
                <a:cs typeface="Trebuchet MS"/>
              </a:rPr>
              <a:t>left </a:t>
            </a:r>
            <a:r>
              <a:rPr sz="1200" spc="30" dirty="0">
                <a:latin typeface="Trebuchet MS"/>
                <a:cs typeface="Trebuchet MS"/>
              </a:rPr>
              <a:t>onto </a:t>
            </a:r>
            <a:r>
              <a:rPr sz="1200" spc="50" dirty="0">
                <a:latin typeface="Trebuchet MS"/>
                <a:cs typeface="Trebuchet MS"/>
              </a:rPr>
              <a:t>Commerce</a:t>
            </a:r>
            <a:r>
              <a:rPr sz="1200" spc="-135" dirty="0">
                <a:latin typeface="Trebuchet MS"/>
                <a:cs typeface="Trebuchet MS"/>
              </a:rPr>
              <a:t> </a:t>
            </a:r>
            <a:r>
              <a:rPr sz="1200" spc="65" dirty="0">
                <a:latin typeface="Trebuchet MS"/>
                <a:cs typeface="Trebuchet MS"/>
              </a:rPr>
              <a:t>St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sz="1300" b="1" spc="40" dirty="0">
                <a:solidFill>
                  <a:srgbClr val="929292"/>
                </a:solidFill>
                <a:latin typeface="Trebuchet MS"/>
                <a:cs typeface="Trebuchet MS"/>
              </a:rPr>
              <a:t>0.4</a:t>
            </a:r>
            <a:r>
              <a:rPr sz="1300" b="1" spc="-80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45" dirty="0">
                <a:solidFill>
                  <a:srgbClr val="929292"/>
                </a:solidFill>
                <a:latin typeface="Trebuchet MS"/>
                <a:cs typeface="Trebuchet MS"/>
              </a:rPr>
              <a:t>miles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200" dirty="0">
                <a:latin typeface="Trebuchet MS"/>
                <a:cs typeface="Trebuchet MS"/>
              </a:rPr>
              <a:t>Take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slight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right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turn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onto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Walt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Messick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65" dirty="0">
                <a:latin typeface="Trebuchet MS"/>
                <a:cs typeface="Trebuchet MS"/>
              </a:rPr>
              <a:t>Rd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sz="1300" b="1" spc="35" dirty="0">
                <a:solidFill>
                  <a:srgbClr val="929292"/>
                </a:solidFill>
                <a:latin typeface="Trebuchet MS"/>
                <a:cs typeface="Trebuchet MS"/>
              </a:rPr>
              <a:t>8.6</a:t>
            </a:r>
            <a:r>
              <a:rPr sz="1300" b="1" spc="-80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45" dirty="0">
                <a:solidFill>
                  <a:srgbClr val="929292"/>
                </a:solidFill>
                <a:latin typeface="Trebuchet MS"/>
                <a:cs typeface="Trebuchet MS"/>
              </a:rPr>
              <a:t>miles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200" spc="35" dirty="0">
                <a:latin typeface="Trebuchet MS"/>
                <a:cs typeface="Trebuchet MS"/>
              </a:rPr>
              <a:t>Continue </a:t>
            </a:r>
            <a:r>
              <a:rPr sz="1200" spc="30" dirty="0">
                <a:latin typeface="Trebuchet MS"/>
                <a:cs typeface="Trebuchet MS"/>
              </a:rPr>
              <a:t>onto </a:t>
            </a:r>
            <a:r>
              <a:rPr sz="1200" spc="15" dirty="0">
                <a:latin typeface="Trebuchet MS"/>
                <a:cs typeface="Trebuchet MS"/>
              </a:rPr>
              <a:t>Burrsville</a:t>
            </a:r>
            <a:r>
              <a:rPr sz="1200" spc="-145" dirty="0">
                <a:latin typeface="Trebuchet MS"/>
                <a:cs typeface="Trebuchet MS"/>
              </a:rPr>
              <a:t> </a:t>
            </a:r>
            <a:r>
              <a:rPr sz="1200" spc="65" dirty="0">
                <a:latin typeface="Trebuchet MS"/>
                <a:cs typeface="Trebuchet MS"/>
              </a:rPr>
              <a:t>Rd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300" b="1" spc="50" dirty="0">
                <a:solidFill>
                  <a:srgbClr val="929292"/>
                </a:solidFill>
                <a:latin typeface="Trebuchet MS"/>
                <a:cs typeface="Trebuchet MS"/>
              </a:rPr>
              <a:t>4.8</a:t>
            </a:r>
            <a:r>
              <a:rPr sz="1300" b="1" spc="-80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45" dirty="0">
                <a:solidFill>
                  <a:srgbClr val="929292"/>
                </a:solidFill>
                <a:latin typeface="Trebuchet MS"/>
                <a:cs typeface="Trebuchet MS"/>
              </a:rPr>
              <a:t>miles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200" spc="15" dirty="0">
                <a:latin typeface="Trebuchet MS"/>
                <a:cs typeface="Trebuchet MS"/>
              </a:rPr>
              <a:t>Turn </a:t>
            </a:r>
            <a:r>
              <a:rPr sz="1200" spc="-20" dirty="0">
                <a:latin typeface="Trebuchet MS"/>
                <a:cs typeface="Trebuchet MS"/>
              </a:rPr>
              <a:t>left </a:t>
            </a:r>
            <a:r>
              <a:rPr sz="1200" spc="30" dirty="0">
                <a:latin typeface="Trebuchet MS"/>
                <a:cs typeface="Trebuchet MS"/>
              </a:rPr>
              <a:t>onto </a:t>
            </a:r>
            <a:r>
              <a:rPr sz="1200" spc="40" dirty="0">
                <a:latin typeface="Trebuchet MS"/>
                <a:cs typeface="Trebuchet MS"/>
              </a:rPr>
              <a:t>Greensboro</a:t>
            </a:r>
            <a:r>
              <a:rPr sz="1200" spc="-130" dirty="0">
                <a:latin typeface="Trebuchet MS"/>
                <a:cs typeface="Trebuchet MS"/>
              </a:rPr>
              <a:t> </a:t>
            </a:r>
            <a:r>
              <a:rPr sz="1200" spc="65" dirty="0">
                <a:latin typeface="Trebuchet MS"/>
                <a:cs typeface="Trebuchet MS"/>
              </a:rPr>
              <a:t>Rd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300" b="1" spc="10" dirty="0">
                <a:solidFill>
                  <a:srgbClr val="929292"/>
                </a:solidFill>
                <a:latin typeface="Trebuchet MS"/>
                <a:cs typeface="Trebuchet MS"/>
              </a:rPr>
              <a:t>0.7</a:t>
            </a:r>
            <a:r>
              <a:rPr sz="1300" b="1" spc="-80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45" dirty="0">
                <a:solidFill>
                  <a:srgbClr val="929292"/>
                </a:solidFill>
                <a:latin typeface="Trebuchet MS"/>
                <a:cs typeface="Trebuchet MS"/>
              </a:rPr>
              <a:t>miles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200" spc="15" dirty="0">
                <a:latin typeface="Trebuchet MS"/>
                <a:cs typeface="Trebuchet MS"/>
              </a:rPr>
              <a:t>Turn right </a:t>
            </a:r>
            <a:r>
              <a:rPr sz="1200" spc="30" dirty="0">
                <a:latin typeface="Trebuchet MS"/>
                <a:cs typeface="Trebuchet MS"/>
              </a:rPr>
              <a:t>onto </a:t>
            </a:r>
            <a:r>
              <a:rPr sz="1200" spc="55" dirty="0">
                <a:latin typeface="Trebuchet MS"/>
                <a:cs typeface="Trebuchet MS"/>
              </a:rPr>
              <a:t>Shore</a:t>
            </a:r>
            <a:r>
              <a:rPr sz="1200" spc="-165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Hwy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300" b="1" spc="10" dirty="0">
                <a:solidFill>
                  <a:srgbClr val="929292"/>
                </a:solidFill>
                <a:latin typeface="Trebuchet MS"/>
                <a:cs typeface="Trebuchet MS"/>
              </a:rPr>
              <a:t>14</a:t>
            </a:r>
            <a:r>
              <a:rPr sz="1300" b="1" spc="-80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45" dirty="0">
                <a:solidFill>
                  <a:srgbClr val="929292"/>
                </a:solidFill>
                <a:latin typeface="Trebuchet MS"/>
                <a:cs typeface="Trebuchet MS"/>
              </a:rPr>
              <a:t>miles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200" spc="15" dirty="0">
                <a:latin typeface="Trebuchet MS"/>
                <a:cs typeface="Trebuchet MS"/>
              </a:rPr>
              <a:t>Turn right </a:t>
            </a:r>
            <a:r>
              <a:rPr sz="1200" spc="30" dirty="0">
                <a:latin typeface="Trebuchet MS"/>
                <a:cs typeface="Trebuchet MS"/>
              </a:rPr>
              <a:t>onto </a:t>
            </a:r>
            <a:r>
              <a:rPr sz="1200" spc="55" dirty="0">
                <a:latin typeface="Trebuchet MS"/>
                <a:cs typeface="Trebuchet MS"/>
              </a:rPr>
              <a:t>Ocean</a:t>
            </a:r>
            <a:r>
              <a:rPr sz="1200" spc="-1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Gtwy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300" b="1" spc="35" dirty="0">
                <a:solidFill>
                  <a:srgbClr val="929292"/>
                </a:solidFill>
                <a:latin typeface="Trebuchet MS"/>
                <a:cs typeface="Trebuchet MS"/>
              </a:rPr>
              <a:t>6.8</a:t>
            </a:r>
            <a:r>
              <a:rPr sz="1300" b="1" spc="-80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45" dirty="0">
                <a:solidFill>
                  <a:srgbClr val="929292"/>
                </a:solidFill>
                <a:latin typeface="Trebuchet MS"/>
                <a:cs typeface="Trebuchet MS"/>
              </a:rPr>
              <a:t>miles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200" spc="70" dirty="0">
                <a:latin typeface="Trebuchet MS"/>
                <a:cs typeface="Trebuchet MS"/>
              </a:rPr>
              <a:t>Merge </a:t>
            </a:r>
            <a:r>
              <a:rPr sz="1200" spc="30" dirty="0">
                <a:latin typeface="Trebuchet MS"/>
                <a:cs typeface="Trebuchet MS"/>
              </a:rPr>
              <a:t>onto </a:t>
            </a:r>
            <a:r>
              <a:rPr sz="1200" spc="125" dirty="0">
                <a:latin typeface="Trebuchet MS"/>
                <a:cs typeface="Trebuchet MS"/>
              </a:rPr>
              <a:t>US-50</a:t>
            </a:r>
            <a:r>
              <a:rPr sz="1200" spc="-180" dirty="0">
                <a:latin typeface="Trebuchet MS"/>
                <a:cs typeface="Trebuchet MS"/>
              </a:rPr>
              <a:t> </a:t>
            </a:r>
            <a:r>
              <a:rPr sz="1200" spc="135" dirty="0">
                <a:latin typeface="Trebuchet MS"/>
                <a:cs typeface="Trebuchet MS"/>
              </a:rPr>
              <a:t>W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sz="1300" b="1" spc="90" dirty="0">
                <a:solidFill>
                  <a:srgbClr val="929292"/>
                </a:solidFill>
                <a:latin typeface="Trebuchet MS"/>
                <a:cs typeface="Trebuchet MS"/>
              </a:rPr>
              <a:t>24</a:t>
            </a:r>
            <a:r>
              <a:rPr sz="1300" b="1" spc="-75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45" dirty="0">
                <a:solidFill>
                  <a:srgbClr val="929292"/>
                </a:solidFill>
                <a:latin typeface="Trebuchet MS"/>
                <a:cs typeface="Trebuchet MS"/>
              </a:rPr>
              <a:t>miles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200" dirty="0">
                <a:latin typeface="Trebuchet MS"/>
                <a:cs typeface="Trebuchet MS"/>
              </a:rPr>
              <a:t>Take </a:t>
            </a:r>
            <a:r>
              <a:rPr sz="1200" spc="-20" dirty="0">
                <a:latin typeface="Trebuchet MS"/>
                <a:cs typeface="Trebuchet MS"/>
              </a:rPr>
              <a:t>exit </a:t>
            </a:r>
            <a:r>
              <a:rPr sz="1200" spc="10" dirty="0">
                <a:latin typeface="Trebuchet MS"/>
                <a:cs typeface="Trebuchet MS"/>
              </a:rPr>
              <a:t>21 </a:t>
            </a:r>
            <a:r>
              <a:rPr sz="1200" spc="5" dirty="0">
                <a:latin typeface="Trebuchet MS"/>
                <a:cs typeface="Trebuchet MS"/>
              </a:rPr>
              <a:t>to </a:t>
            </a:r>
            <a:r>
              <a:rPr sz="1200" spc="35" dirty="0">
                <a:latin typeface="Trebuchet MS"/>
                <a:cs typeface="Trebuchet MS"/>
              </a:rPr>
              <a:t>merge </a:t>
            </a:r>
            <a:r>
              <a:rPr sz="1200" spc="30" dirty="0">
                <a:latin typeface="Trebuchet MS"/>
                <a:cs typeface="Trebuchet MS"/>
              </a:rPr>
              <a:t>onto </a:t>
            </a:r>
            <a:r>
              <a:rPr sz="1200" spc="65" dirty="0">
                <a:latin typeface="Trebuchet MS"/>
                <a:cs typeface="Trebuchet MS"/>
              </a:rPr>
              <a:t>I-97</a:t>
            </a:r>
            <a:r>
              <a:rPr sz="1200" spc="-24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toward </a:t>
            </a:r>
            <a:r>
              <a:rPr sz="1200" spc="5" dirty="0">
                <a:latin typeface="Trebuchet MS"/>
                <a:cs typeface="Trebuchet MS"/>
              </a:rPr>
              <a:t>Baltimore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300" b="1" spc="-40" dirty="0">
                <a:solidFill>
                  <a:srgbClr val="929292"/>
                </a:solidFill>
                <a:latin typeface="Trebuchet MS"/>
                <a:cs typeface="Trebuchet MS"/>
              </a:rPr>
              <a:t>1.0</a:t>
            </a:r>
            <a:r>
              <a:rPr sz="1300" b="1" spc="-80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45" dirty="0">
                <a:solidFill>
                  <a:srgbClr val="929292"/>
                </a:solidFill>
                <a:latin typeface="Trebuchet MS"/>
                <a:cs typeface="Trebuchet MS"/>
              </a:rPr>
              <a:t>miles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200" spc="40" dirty="0">
                <a:latin typeface="Trebuchet MS"/>
                <a:cs typeface="Trebuchet MS"/>
              </a:rPr>
              <a:t>Keep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right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to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merge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onto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spc="65" dirty="0">
                <a:latin typeface="Trebuchet MS"/>
                <a:cs typeface="Trebuchet MS"/>
              </a:rPr>
              <a:t>I-97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120" dirty="0">
                <a:latin typeface="Trebuchet MS"/>
                <a:cs typeface="Trebuchet MS"/>
              </a:rPr>
              <a:t>N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toward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Baltimore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82700" y="7684261"/>
            <a:ext cx="311784" cy="34848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121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776065" y="9602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121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60500" y="1358900"/>
            <a:ext cx="22383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25" dirty="0">
                <a:latin typeface="Trebuchet MS"/>
                <a:cs typeface="Trebuchet MS"/>
              </a:rPr>
              <a:t>Baltimore, </a:t>
            </a:r>
            <a:r>
              <a:rPr sz="1200" b="1" spc="80" dirty="0">
                <a:latin typeface="Trebuchet MS"/>
                <a:cs typeface="Trebuchet MS"/>
              </a:rPr>
              <a:t>MD,</a:t>
            </a:r>
            <a:r>
              <a:rPr sz="1200" b="1" spc="-250" dirty="0">
                <a:latin typeface="Trebuchet MS"/>
                <a:cs typeface="Trebuchet MS"/>
              </a:rPr>
              <a:t> </a:t>
            </a:r>
            <a:r>
              <a:rPr sz="1200" b="1" spc="40" dirty="0">
                <a:latin typeface="Trebuchet MS"/>
                <a:cs typeface="Trebuchet MS"/>
              </a:rPr>
              <a:t>United </a:t>
            </a:r>
            <a:r>
              <a:rPr sz="1200" b="1" spc="75" dirty="0">
                <a:latin typeface="Trebuchet MS"/>
                <a:cs typeface="Trebuchet MS"/>
              </a:rPr>
              <a:t>States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37874" y="1358900"/>
            <a:ext cx="15786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18181"/>
                </a:solidFill>
                <a:latin typeface="Trebuchet MS"/>
                <a:cs typeface="Trebuchet MS"/>
              </a:rPr>
              <a:t>119</a:t>
            </a:r>
            <a:r>
              <a:rPr sz="1200" spc="-40" dirty="0">
                <a:solidFill>
                  <a:srgbClr val="818181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818181"/>
                </a:solidFill>
                <a:latin typeface="Trebuchet MS"/>
                <a:cs typeface="Trebuchet MS"/>
              </a:rPr>
              <a:t>miles,</a:t>
            </a:r>
            <a:r>
              <a:rPr sz="1200" spc="-40" dirty="0">
                <a:solidFill>
                  <a:srgbClr val="818181"/>
                </a:solidFill>
                <a:latin typeface="Trebuchet MS"/>
                <a:cs typeface="Trebuchet MS"/>
              </a:rPr>
              <a:t> </a:t>
            </a:r>
            <a:r>
              <a:rPr sz="1200" spc="95" dirty="0">
                <a:solidFill>
                  <a:srgbClr val="818181"/>
                </a:solidFill>
                <a:latin typeface="Trebuchet MS"/>
                <a:cs typeface="Trebuchet MS"/>
              </a:rPr>
              <a:t>2</a:t>
            </a:r>
            <a:r>
              <a:rPr sz="1200" spc="-40" dirty="0">
                <a:solidFill>
                  <a:srgbClr val="818181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818181"/>
                </a:solidFill>
                <a:latin typeface="Trebuchet MS"/>
                <a:cs typeface="Trebuchet MS"/>
              </a:rPr>
              <a:t>hr</a:t>
            </a:r>
            <a:r>
              <a:rPr sz="1200" spc="-40" dirty="0">
                <a:solidFill>
                  <a:srgbClr val="818181"/>
                </a:solidFill>
                <a:latin typeface="Trebuchet MS"/>
                <a:cs typeface="Trebuchet MS"/>
              </a:rPr>
              <a:t> </a:t>
            </a:r>
            <a:r>
              <a:rPr sz="1200" spc="75" dirty="0">
                <a:solidFill>
                  <a:srgbClr val="818181"/>
                </a:solidFill>
                <a:latin typeface="Trebuchet MS"/>
                <a:cs typeface="Trebuchet MS"/>
              </a:rPr>
              <a:t>27</a:t>
            </a:r>
            <a:r>
              <a:rPr sz="1200" spc="-40" dirty="0">
                <a:solidFill>
                  <a:srgbClr val="818181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818181"/>
                </a:solidFill>
                <a:latin typeface="Trebuchet MS"/>
                <a:cs typeface="Trebuchet MS"/>
              </a:rPr>
              <a:t>min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13500" y="8521700"/>
            <a:ext cx="466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120" dirty="0">
                <a:solidFill>
                  <a:srgbClr val="818181"/>
                </a:solidFill>
                <a:latin typeface="Trebuchet MS"/>
                <a:cs typeface="Trebuchet MS"/>
              </a:rPr>
              <a:t>4</a:t>
            </a:r>
            <a:r>
              <a:rPr sz="1200" b="1" spc="-235" dirty="0">
                <a:solidFill>
                  <a:srgbClr val="818181"/>
                </a:solidFill>
                <a:latin typeface="Trebuchet MS"/>
                <a:cs typeface="Trebuchet MS"/>
              </a:rPr>
              <a:t> </a:t>
            </a:r>
            <a:r>
              <a:rPr sz="1200" b="1" spc="50" dirty="0">
                <a:solidFill>
                  <a:srgbClr val="818181"/>
                </a:solidFill>
                <a:latin typeface="Trebuchet MS"/>
                <a:cs typeface="Trebuchet MS"/>
              </a:rPr>
              <a:t>of </a:t>
            </a:r>
            <a:r>
              <a:rPr sz="1200" b="1" spc="90" dirty="0">
                <a:solidFill>
                  <a:srgbClr val="818181"/>
                </a:solidFill>
                <a:latin typeface="Trebuchet MS"/>
                <a:cs typeface="Trebuchet MS"/>
              </a:rPr>
              <a:t>5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04900" y="1333500"/>
            <a:ext cx="266700" cy="26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57300" y="26479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51000" y="1885950"/>
            <a:ext cx="533400" cy="546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11400" y="1870921"/>
            <a:ext cx="3165475" cy="49657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1300" b="1" spc="-40" dirty="0">
                <a:solidFill>
                  <a:srgbClr val="929292"/>
                </a:solidFill>
                <a:latin typeface="Trebuchet MS"/>
                <a:cs typeface="Trebuchet MS"/>
              </a:rPr>
              <a:t>17</a:t>
            </a:r>
            <a:r>
              <a:rPr sz="1300" b="1" spc="-80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45" dirty="0">
                <a:solidFill>
                  <a:srgbClr val="929292"/>
                </a:solidFill>
                <a:latin typeface="Trebuchet MS"/>
                <a:cs typeface="Trebuchet MS"/>
              </a:rPr>
              <a:t>miles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200" dirty="0">
                <a:latin typeface="Trebuchet MS"/>
                <a:cs typeface="Trebuchet MS"/>
              </a:rPr>
              <a:t>Take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exit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17A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to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merge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onto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95" dirty="0">
                <a:latin typeface="Trebuchet MS"/>
                <a:cs typeface="Trebuchet MS"/>
              </a:rPr>
              <a:t>I-695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135" dirty="0">
                <a:latin typeface="Trebuchet MS"/>
                <a:cs typeface="Trebuchet MS"/>
              </a:rPr>
              <a:t>W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toward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82700" y="1988311"/>
            <a:ext cx="311784" cy="3484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57300" y="36385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51000" y="2876550"/>
            <a:ext cx="533400" cy="546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57300" y="2978911"/>
            <a:ext cx="355600" cy="3484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57300" y="43370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51000" y="3721100"/>
            <a:ext cx="533400" cy="546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57300" y="3823461"/>
            <a:ext cx="348869" cy="3484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57300" y="50355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51000" y="4419600"/>
            <a:ext cx="533400" cy="546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70000" y="4521961"/>
            <a:ext cx="342519" cy="3484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57300" y="57340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51000" y="5118100"/>
            <a:ext cx="533400" cy="5461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57300" y="5220461"/>
            <a:ext cx="357250" cy="3484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57300" y="64325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51000" y="5816600"/>
            <a:ext cx="533400" cy="5461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57300" y="5918961"/>
            <a:ext cx="357250" cy="3484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57300" y="7131050"/>
            <a:ext cx="5410200" cy="0"/>
          </a:xfrm>
          <a:custGeom>
            <a:avLst/>
            <a:gdLst/>
            <a:ahLst/>
            <a:cxnLst/>
            <a:rect l="l" t="t" r="r" b="b"/>
            <a:pathLst>
              <a:path w="5410200">
                <a:moveTo>
                  <a:pt x="0" y="0"/>
                </a:moveTo>
                <a:lnTo>
                  <a:pt x="541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651000" y="6515100"/>
            <a:ext cx="533400" cy="546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57300" y="6617461"/>
            <a:ext cx="357250" cy="3484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651000" y="7213600"/>
            <a:ext cx="533400" cy="5461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311400" y="2861521"/>
            <a:ext cx="3296285" cy="483362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1300" b="1" spc="-50" dirty="0">
                <a:solidFill>
                  <a:srgbClr val="929292"/>
                </a:solidFill>
                <a:latin typeface="Trebuchet MS"/>
                <a:cs typeface="Trebuchet MS"/>
              </a:rPr>
              <a:t>2.1</a:t>
            </a:r>
            <a:r>
              <a:rPr sz="1300" b="1" spc="-80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45" dirty="0">
                <a:solidFill>
                  <a:srgbClr val="929292"/>
                </a:solidFill>
                <a:latin typeface="Trebuchet MS"/>
                <a:cs typeface="Trebuchet MS"/>
              </a:rPr>
              <a:t>miles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200" dirty="0">
                <a:latin typeface="Trebuchet MS"/>
                <a:cs typeface="Trebuchet MS"/>
              </a:rPr>
              <a:t>Take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exit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7B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onto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125" dirty="0">
                <a:latin typeface="Trebuchet MS"/>
                <a:cs typeface="Trebuchet MS"/>
              </a:rPr>
              <a:t>MD-295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N,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Balt-Wash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Pkwy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300" b="1" spc="50" dirty="0">
                <a:solidFill>
                  <a:srgbClr val="929292"/>
                </a:solidFill>
                <a:latin typeface="Trebuchet MS"/>
                <a:cs typeface="Trebuchet MS"/>
              </a:rPr>
              <a:t>4.8</a:t>
            </a:r>
            <a:r>
              <a:rPr sz="1300" b="1" spc="-80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45" dirty="0">
                <a:solidFill>
                  <a:srgbClr val="929292"/>
                </a:solidFill>
                <a:latin typeface="Trebuchet MS"/>
                <a:cs typeface="Trebuchet MS"/>
              </a:rPr>
              <a:t>miles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200" spc="40" dirty="0">
                <a:latin typeface="Trebuchet MS"/>
                <a:cs typeface="Trebuchet MS"/>
              </a:rPr>
              <a:t>Keep </a:t>
            </a:r>
            <a:r>
              <a:rPr sz="1200" spc="-20" dirty="0">
                <a:latin typeface="Trebuchet MS"/>
                <a:cs typeface="Trebuchet MS"/>
              </a:rPr>
              <a:t>left </a:t>
            </a:r>
            <a:r>
              <a:rPr sz="1200" spc="30" dirty="0">
                <a:latin typeface="Trebuchet MS"/>
                <a:cs typeface="Trebuchet MS"/>
              </a:rPr>
              <a:t>onto </a:t>
            </a:r>
            <a:r>
              <a:rPr sz="1200" spc="40" dirty="0">
                <a:latin typeface="Trebuchet MS"/>
                <a:cs typeface="Trebuchet MS"/>
              </a:rPr>
              <a:t>Russell</a:t>
            </a:r>
            <a:r>
              <a:rPr sz="1200" spc="-155" dirty="0">
                <a:latin typeface="Trebuchet MS"/>
                <a:cs typeface="Trebuchet MS"/>
              </a:rPr>
              <a:t> </a:t>
            </a:r>
            <a:r>
              <a:rPr sz="1200" spc="65" dirty="0">
                <a:latin typeface="Trebuchet MS"/>
                <a:cs typeface="Trebuchet MS"/>
              </a:rPr>
              <a:t>St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300" b="1" spc="25" dirty="0">
                <a:solidFill>
                  <a:srgbClr val="929292"/>
                </a:solidFill>
                <a:latin typeface="Trebuchet MS"/>
                <a:cs typeface="Trebuchet MS"/>
              </a:rPr>
              <a:t>0.6</a:t>
            </a:r>
            <a:r>
              <a:rPr sz="1300" b="1" spc="-80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45" dirty="0">
                <a:solidFill>
                  <a:srgbClr val="929292"/>
                </a:solidFill>
                <a:latin typeface="Trebuchet MS"/>
                <a:cs typeface="Trebuchet MS"/>
              </a:rPr>
              <a:t>miles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200" spc="15" dirty="0">
                <a:latin typeface="Trebuchet MS"/>
                <a:cs typeface="Trebuchet MS"/>
              </a:rPr>
              <a:t>Turn right </a:t>
            </a:r>
            <a:r>
              <a:rPr sz="1200" spc="30" dirty="0">
                <a:latin typeface="Trebuchet MS"/>
                <a:cs typeface="Trebuchet MS"/>
              </a:rPr>
              <a:t>onto </a:t>
            </a:r>
            <a:r>
              <a:rPr sz="1200" spc="135" dirty="0">
                <a:latin typeface="Trebuchet MS"/>
                <a:cs typeface="Trebuchet MS"/>
              </a:rPr>
              <a:t>W</a:t>
            </a:r>
            <a:r>
              <a:rPr sz="1200" spc="-19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Pratt </a:t>
            </a:r>
            <a:r>
              <a:rPr sz="1200" spc="65" dirty="0">
                <a:latin typeface="Trebuchet MS"/>
                <a:cs typeface="Trebuchet MS"/>
              </a:rPr>
              <a:t>St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300" b="1" spc="25" dirty="0">
                <a:solidFill>
                  <a:srgbClr val="929292"/>
                </a:solidFill>
                <a:latin typeface="Trebuchet MS"/>
                <a:cs typeface="Trebuchet MS"/>
              </a:rPr>
              <a:t>0.5</a:t>
            </a:r>
            <a:r>
              <a:rPr sz="1300" b="1" spc="-80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45" dirty="0">
                <a:solidFill>
                  <a:srgbClr val="929292"/>
                </a:solidFill>
                <a:latin typeface="Trebuchet MS"/>
                <a:cs typeface="Trebuchet MS"/>
              </a:rPr>
              <a:t>miles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200" spc="15" dirty="0">
                <a:latin typeface="Trebuchet MS"/>
                <a:cs typeface="Trebuchet MS"/>
              </a:rPr>
              <a:t>Turn </a:t>
            </a:r>
            <a:r>
              <a:rPr sz="1200" spc="-20" dirty="0">
                <a:latin typeface="Trebuchet MS"/>
                <a:cs typeface="Trebuchet MS"/>
              </a:rPr>
              <a:t>left </a:t>
            </a:r>
            <a:r>
              <a:rPr sz="1200" spc="30" dirty="0">
                <a:latin typeface="Trebuchet MS"/>
                <a:cs typeface="Trebuchet MS"/>
              </a:rPr>
              <a:t>onto </a:t>
            </a:r>
            <a:r>
              <a:rPr sz="1200" spc="185" dirty="0">
                <a:latin typeface="Trebuchet MS"/>
                <a:cs typeface="Trebuchet MS"/>
              </a:rPr>
              <a:t>S</a:t>
            </a:r>
            <a:r>
              <a:rPr sz="1200" spc="-1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Calvert </a:t>
            </a:r>
            <a:r>
              <a:rPr sz="1200" spc="65" dirty="0">
                <a:latin typeface="Trebuchet MS"/>
                <a:cs typeface="Trebuchet MS"/>
              </a:rPr>
              <a:t>St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300" b="1" spc="25" dirty="0">
                <a:solidFill>
                  <a:srgbClr val="929292"/>
                </a:solidFill>
                <a:latin typeface="Trebuchet MS"/>
                <a:cs typeface="Trebuchet MS"/>
              </a:rPr>
              <a:t>0.3</a:t>
            </a:r>
            <a:r>
              <a:rPr sz="1300" b="1" spc="-80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45" dirty="0">
                <a:solidFill>
                  <a:srgbClr val="929292"/>
                </a:solidFill>
                <a:latin typeface="Trebuchet MS"/>
                <a:cs typeface="Trebuchet MS"/>
              </a:rPr>
              <a:t>miles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200" spc="15" dirty="0">
                <a:latin typeface="Trebuchet MS"/>
                <a:cs typeface="Trebuchet MS"/>
              </a:rPr>
              <a:t>Turn right </a:t>
            </a:r>
            <a:r>
              <a:rPr sz="1200" spc="30" dirty="0">
                <a:latin typeface="Trebuchet MS"/>
                <a:cs typeface="Trebuchet MS"/>
              </a:rPr>
              <a:t>onto </a:t>
            </a:r>
            <a:r>
              <a:rPr sz="1200" spc="70" dirty="0">
                <a:latin typeface="Trebuchet MS"/>
                <a:cs typeface="Trebuchet MS"/>
              </a:rPr>
              <a:t>E</a:t>
            </a:r>
            <a:r>
              <a:rPr sz="1200" spc="-22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Lexington </a:t>
            </a:r>
            <a:r>
              <a:rPr sz="1200" spc="65" dirty="0">
                <a:latin typeface="Trebuchet MS"/>
                <a:cs typeface="Trebuchet MS"/>
              </a:rPr>
              <a:t>St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300" b="1" spc="120" dirty="0">
                <a:solidFill>
                  <a:srgbClr val="929292"/>
                </a:solidFill>
                <a:latin typeface="Trebuchet MS"/>
                <a:cs typeface="Trebuchet MS"/>
              </a:rPr>
              <a:t>600</a:t>
            </a:r>
            <a:r>
              <a:rPr sz="1300" b="1" spc="-80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15" dirty="0">
                <a:solidFill>
                  <a:srgbClr val="929292"/>
                </a:solidFill>
                <a:latin typeface="Trebuchet MS"/>
                <a:cs typeface="Trebuchet MS"/>
              </a:rPr>
              <a:t>feet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200" spc="15" dirty="0">
                <a:latin typeface="Trebuchet MS"/>
                <a:cs typeface="Trebuchet MS"/>
              </a:rPr>
              <a:t>Turn right </a:t>
            </a:r>
            <a:r>
              <a:rPr sz="1200" spc="30" dirty="0">
                <a:latin typeface="Trebuchet MS"/>
                <a:cs typeface="Trebuchet MS"/>
              </a:rPr>
              <a:t>onto </a:t>
            </a:r>
            <a:r>
              <a:rPr sz="1200" spc="15" dirty="0">
                <a:latin typeface="Trebuchet MS"/>
                <a:cs typeface="Trebuchet MS"/>
              </a:rPr>
              <a:t>Holliday</a:t>
            </a:r>
            <a:r>
              <a:rPr sz="1200" spc="-170" dirty="0">
                <a:latin typeface="Trebuchet MS"/>
                <a:cs typeface="Trebuchet MS"/>
              </a:rPr>
              <a:t> </a:t>
            </a:r>
            <a:r>
              <a:rPr sz="1200" spc="65" dirty="0">
                <a:latin typeface="Trebuchet MS"/>
                <a:cs typeface="Trebuchet MS"/>
              </a:rPr>
              <a:t>St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300" b="1" spc="35" dirty="0">
                <a:solidFill>
                  <a:srgbClr val="929292"/>
                </a:solidFill>
                <a:latin typeface="Trebuchet MS"/>
                <a:cs typeface="Trebuchet MS"/>
              </a:rPr>
              <a:t>150</a:t>
            </a:r>
            <a:r>
              <a:rPr sz="1300" b="1" spc="-80" dirty="0">
                <a:solidFill>
                  <a:srgbClr val="929292"/>
                </a:solidFill>
                <a:latin typeface="Trebuchet MS"/>
                <a:cs typeface="Trebuchet MS"/>
              </a:rPr>
              <a:t> </a:t>
            </a:r>
            <a:r>
              <a:rPr sz="1300" b="1" spc="15" dirty="0">
                <a:solidFill>
                  <a:srgbClr val="929292"/>
                </a:solidFill>
                <a:latin typeface="Trebuchet MS"/>
                <a:cs typeface="Trebuchet MS"/>
              </a:rPr>
              <a:t>feet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200" spc="50" dirty="0">
                <a:latin typeface="Trebuchet MS"/>
                <a:cs typeface="Trebuchet MS"/>
              </a:rPr>
              <a:t>The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destination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is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on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your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right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257300" y="7315961"/>
            <a:ext cx="355600" cy="34848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122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776065" y="9602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122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754099" cy="106801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99168" y="3298787"/>
            <a:ext cx="824865" cy="266065"/>
          </a:xfrm>
          <a:custGeom>
            <a:avLst/>
            <a:gdLst/>
            <a:ahLst/>
            <a:cxnLst/>
            <a:rect l="l" t="t" r="r" b="b"/>
            <a:pathLst>
              <a:path w="824864" h="266064">
                <a:moveTo>
                  <a:pt x="0" y="266001"/>
                </a:moveTo>
                <a:lnTo>
                  <a:pt x="824623" y="266001"/>
                </a:lnTo>
                <a:lnTo>
                  <a:pt x="824623" y="0"/>
                </a:lnTo>
                <a:lnTo>
                  <a:pt x="0" y="0"/>
                </a:lnTo>
                <a:lnTo>
                  <a:pt x="0" y="2660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29442" y="3378606"/>
            <a:ext cx="459105" cy="160020"/>
          </a:xfrm>
          <a:custGeom>
            <a:avLst/>
            <a:gdLst/>
            <a:ahLst/>
            <a:cxnLst/>
            <a:rect l="l" t="t" r="r" b="b"/>
            <a:pathLst>
              <a:path w="459104" h="160020">
                <a:moveTo>
                  <a:pt x="0" y="159600"/>
                </a:moveTo>
                <a:lnTo>
                  <a:pt x="458863" y="159600"/>
                </a:lnTo>
                <a:lnTo>
                  <a:pt x="458863" y="0"/>
                </a:lnTo>
                <a:lnTo>
                  <a:pt x="0" y="0"/>
                </a:lnTo>
                <a:lnTo>
                  <a:pt x="0" y="159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081344" y="309880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123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9608" y="10223980"/>
            <a:ext cx="1949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123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30242" y="687374"/>
          <a:ext cx="12334240" cy="529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8570"/>
                <a:gridCol w="974090"/>
                <a:gridCol w="822960"/>
                <a:gridCol w="3202304"/>
                <a:gridCol w="533400"/>
                <a:gridCol w="487045"/>
                <a:gridCol w="838834"/>
                <a:gridCol w="847725"/>
                <a:gridCol w="2778125"/>
                <a:gridCol w="579754"/>
              </a:tblGrid>
              <a:tr h="211454">
                <a:tc rowSpan="2" gridSpan="2"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050" b="1" spc="-55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050" b="1" spc="-85" dirty="0">
                          <a:latin typeface="Arial"/>
                          <a:cs typeface="Arial"/>
                        </a:rPr>
                        <a:t>Consent </a:t>
                      </a:r>
                      <a:r>
                        <a:rPr sz="1050" b="1" spc="-70" dirty="0">
                          <a:latin typeface="Arial"/>
                          <a:cs typeface="Arial"/>
                        </a:rPr>
                        <a:t>Decree</a:t>
                      </a:r>
                      <a:r>
                        <a:rPr sz="105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b="1" spc="-30" dirty="0">
                          <a:latin typeface="Arial"/>
                          <a:cs typeface="Arial"/>
                        </a:rPr>
                        <a:t>Monitor</a:t>
                      </a:r>
                      <a:endParaRPr sz="1050">
                        <a:latin typeface="Arial"/>
                        <a:cs typeface="Arial"/>
                      </a:endParaRPr>
                    </a:p>
                    <a:p>
                      <a:pPr marL="2857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050" b="1" spc="-50" dirty="0">
                          <a:latin typeface="Arial"/>
                          <a:cs typeface="Arial"/>
                        </a:rPr>
                        <a:t>750 </a:t>
                      </a:r>
                      <a:r>
                        <a:rPr sz="1050" b="1" spc="-100" dirty="0">
                          <a:latin typeface="Arial"/>
                          <a:cs typeface="Arial"/>
                        </a:rPr>
                        <a:t>E. </a:t>
                      </a:r>
                      <a:r>
                        <a:rPr sz="1050" b="1" spc="-35" dirty="0">
                          <a:latin typeface="Arial"/>
                          <a:cs typeface="Arial"/>
                        </a:rPr>
                        <a:t>Pratt, </a:t>
                      </a:r>
                      <a:r>
                        <a:rPr sz="1050" b="1" spc="-65" dirty="0">
                          <a:latin typeface="Arial"/>
                          <a:cs typeface="Arial"/>
                        </a:rPr>
                        <a:t>Suite</a:t>
                      </a:r>
                      <a:r>
                        <a:rPr sz="105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b="1" spc="-50" dirty="0">
                          <a:latin typeface="Arial"/>
                          <a:cs typeface="Arial"/>
                        </a:rPr>
                        <a:t>900</a:t>
                      </a:r>
                      <a:endParaRPr sz="1050">
                        <a:latin typeface="Arial"/>
                        <a:cs typeface="Arial"/>
                      </a:endParaRPr>
                    </a:p>
                    <a:p>
                      <a:pPr marL="28575">
                        <a:lnSpc>
                          <a:spcPts val="1220"/>
                        </a:lnSpc>
                        <a:spcBef>
                          <a:spcPts val="120"/>
                        </a:spcBef>
                      </a:pPr>
                      <a:r>
                        <a:rPr sz="1050" b="1" spc="-50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050" b="1" spc="-15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05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b="1" spc="-50" dirty="0">
                          <a:latin typeface="Arial"/>
                          <a:cs typeface="Arial"/>
                        </a:rPr>
                        <a:t>21202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1750">
                        <a:lnSpc>
                          <a:spcPts val="1550"/>
                        </a:lnSpc>
                      </a:pPr>
                      <a:r>
                        <a:rPr sz="1300" b="1" spc="-140" dirty="0">
                          <a:latin typeface="Arial"/>
                          <a:cs typeface="Arial"/>
                        </a:rPr>
                        <a:t>INSTRUCTIONS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</a:tr>
              <a:tr h="307340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8">
                  <a:txBody>
                    <a:bodyPr/>
                    <a:lstStyle/>
                    <a:p>
                      <a:pPr marL="25400">
                        <a:lnSpc>
                          <a:spcPts val="905"/>
                        </a:lnSpc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1.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blue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below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spreadsheet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hourly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and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per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diem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rates. </a:t>
                      </a:r>
                      <a:r>
                        <a:rPr sz="900" b="1" spc="-95" dirty="0">
                          <a:latin typeface="Arial"/>
                          <a:cs typeface="Arial"/>
                        </a:rPr>
                        <a:t>NOTE:</a:t>
                      </a:r>
                      <a:r>
                        <a:rPr sz="900" b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acculumated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through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site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visits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Yale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project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are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billed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different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rate.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Checking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"Site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Visit"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box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2540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activate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that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rate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should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recorded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day.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271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pPr marL="25400">
                        <a:lnSpc>
                          <a:spcPts val="860"/>
                        </a:lnSpc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2.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"Sample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below.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30162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8">
                  <a:txBody>
                    <a:bodyPr/>
                    <a:lstStyle/>
                    <a:p>
                      <a:pPr marL="25400">
                        <a:lnSpc>
                          <a:spcPts val="1000"/>
                        </a:lnSpc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3. Under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most state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federal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guidelines,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consultant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not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bill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more than eight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day.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Any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additional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tasks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should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recorded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 the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columns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labeled 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900" b="1" spc="-55" dirty="0">
                          <a:latin typeface="Arial"/>
                          <a:cs typeface="Arial"/>
                        </a:rPr>
                        <a:t>Unbilled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. Should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consultant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9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able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2540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9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provide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valid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justification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under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project's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established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guidelines,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leadership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must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authorize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their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approval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fulfilling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invoice.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049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7">
                  <a:txBody>
                    <a:bodyPr/>
                    <a:lstStyle/>
                    <a:p>
                      <a:pPr marL="25400">
                        <a:lnSpc>
                          <a:spcPts val="1000"/>
                        </a:lnSpc>
                      </a:pPr>
                      <a:r>
                        <a:rPr sz="900" spc="-35" dirty="0">
                          <a:latin typeface="Arial"/>
                          <a:cs typeface="Arial"/>
                        </a:rPr>
                        <a:t>4.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95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some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projects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provide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an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hourly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pay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rate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(along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reimbursable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expenses),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consultants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should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aware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project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governing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time.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4986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6">
                  <a:txBody>
                    <a:bodyPr/>
                    <a:lstStyle/>
                    <a:p>
                      <a:pPr marL="25400">
                        <a:lnSpc>
                          <a:spcPts val="1000"/>
                        </a:lnSpc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Consultants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should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ensure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and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justifying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documents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requirements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outlined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7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9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7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9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tab.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4986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7">
                  <a:txBody>
                    <a:bodyPr/>
                    <a:lstStyle/>
                    <a:p>
                      <a:pPr marL="25400">
                        <a:lnSpc>
                          <a:spcPts val="994"/>
                        </a:lnSpc>
                      </a:pPr>
                      <a:r>
                        <a:rPr sz="900" spc="-3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forget: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45" dirty="0">
                          <a:latin typeface="Arial"/>
                          <a:cs typeface="Arial"/>
                        </a:rPr>
                        <a:t>a)</a:t>
                      </a:r>
                      <a:r>
                        <a:rPr sz="900" b="1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bottom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 approve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b="1" spc="-50" dirty="0">
                          <a:latin typeface="Arial"/>
                          <a:cs typeface="Arial"/>
                        </a:rPr>
                        <a:t>b)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save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using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following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file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name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format: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[last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name],[first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name]_[project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name]_[month]_[year].xlsx.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75" dirty="0">
                          <a:latin typeface="Arial"/>
                          <a:cs typeface="Arial"/>
                        </a:rPr>
                        <a:t>Example:</a:t>
                      </a:r>
                      <a:r>
                        <a:rPr sz="900" b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Doe,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4097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5400">
                        <a:lnSpc>
                          <a:spcPts val="1000"/>
                        </a:lnSpc>
                      </a:pPr>
                      <a:r>
                        <a:rPr sz="900" spc="-35" dirty="0">
                          <a:latin typeface="Arial"/>
                          <a:cs typeface="Arial"/>
                        </a:rPr>
                        <a:t>7.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 call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Monitors,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Deputy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Monitors,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Principals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any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questions.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73355">
                <a:tc gridSpan="3">
                  <a:txBody>
                    <a:bodyPr/>
                    <a:lstStyle/>
                    <a:p>
                      <a:pPr marR="12700" algn="r">
                        <a:lnSpc>
                          <a:spcPts val="1230"/>
                        </a:lnSpc>
                      </a:pPr>
                      <a:r>
                        <a:rPr sz="1150" b="1" spc="-185" dirty="0">
                          <a:latin typeface="Arial"/>
                          <a:cs typeface="Arial"/>
                        </a:rPr>
                        <a:t>PROJECT</a:t>
                      </a:r>
                      <a:r>
                        <a:rPr sz="1150" b="1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b="1" spc="-70" dirty="0">
                          <a:latin typeface="Arial"/>
                          <a:cs typeface="Arial"/>
                        </a:rPr>
                        <a:t>: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1270"/>
                        </a:lnSpc>
                      </a:pPr>
                      <a:r>
                        <a:rPr sz="1150" spc="-35" dirty="0">
                          <a:latin typeface="Arial"/>
                          <a:cs typeface="Arial"/>
                        </a:rPr>
                        <a:t>Baltimore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49530" marR="38100" algn="ctr">
                        <a:lnSpc>
                          <a:spcPct val="111100"/>
                        </a:lnSpc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Complete  these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four 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cells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 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9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rate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columns.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270" marB="0" vert="vert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0975">
                <a:tc gridSpan="3">
                  <a:txBody>
                    <a:bodyPr/>
                    <a:lstStyle/>
                    <a:p>
                      <a:pPr marL="1532890">
                        <a:lnSpc>
                          <a:spcPts val="1290"/>
                        </a:lnSpc>
                      </a:pPr>
                      <a:r>
                        <a:rPr sz="1150" b="1" spc="-10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150" b="1" spc="-114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1150" b="1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b="1" spc="-140" dirty="0">
                          <a:latin typeface="Arial"/>
                          <a:cs typeface="Arial"/>
                        </a:rPr>
                        <a:t>BY: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1330"/>
                        </a:lnSpc>
                      </a:pPr>
                      <a:r>
                        <a:rPr sz="1150" spc="-55" dirty="0">
                          <a:latin typeface="Arial"/>
                          <a:cs typeface="Arial"/>
                        </a:rPr>
                        <a:t>Meares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70" marB="0" vert="vert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0975">
                <a:tc gridSpan="3">
                  <a:txBody>
                    <a:bodyPr/>
                    <a:lstStyle/>
                    <a:p>
                      <a:pPr marL="1479550">
                        <a:lnSpc>
                          <a:spcPts val="1290"/>
                        </a:lnSpc>
                      </a:pPr>
                      <a:r>
                        <a:rPr sz="1150" b="1" spc="-10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150" b="1" spc="-16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1150" b="1" spc="-7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1150" b="1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b="1" spc="-120" dirty="0">
                          <a:latin typeface="Arial"/>
                          <a:cs typeface="Arial"/>
                        </a:rPr>
                        <a:t>OF: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ts val="1330"/>
                        </a:lnSpc>
                      </a:pPr>
                      <a:r>
                        <a:rPr sz="1150" spc="-80" dirty="0">
                          <a:latin typeface="Arial"/>
                          <a:cs typeface="Arial"/>
                        </a:rPr>
                        <a:t>July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70" marB="0" vert="vert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8595">
                <a:tc gridSpan="3">
                  <a:txBody>
                    <a:bodyPr/>
                    <a:lstStyle/>
                    <a:p>
                      <a:pPr marL="1909445">
                        <a:lnSpc>
                          <a:spcPts val="1350"/>
                        </a:lnSpc>
                      </a:pPr>
                      <a:r>
                        <a:rPr sz="1150" b="1" spc="-145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1150" b="1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b="1" spc="-110" dirty="0">
                          <a:latin typeface="Arial"/>
                          <a:cs typeface="Arial"/>
                        </a:rPr>
                        <a:t>SUBMITTED: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350"/>
                        </a:lnSpc>
                      </a:pPr>
                      <a:r>
                        <a:rPr sz="1150" spc="-65" dirty="0">
                          <a:latin typeface="Arial"/>
                          <a:cs typeface="Arial"/>
                        </a:rPr>
                        <a:t>Thursday, </a:t>
                      </a:r>
                      <a:r>
                        <a:rPr sz="1150" spc="-60" dirty="0">
                          <a:latin typeface="Arial"/>
                          <a:cs typeface="Arial"/>
                        </a:rPr>
                        <a:t>August </a:t>
                      </a:r>
                      <a:r>
                        <a:rPr sz="1150" spc="-50" dirty="0">
                          <a:latin typeface="Arial"/>
                          <a:cs typeface="Arial"/>
                        </a:rPr>
                        <a:t>01,</a:t>
                      </a:r>
                      <a:r>
                        <a:rPr sz="1150" spc="-60" dirty="0">
                          <a:latin typeface="Arial"/>
                          <a:cs typeface="Arial"/>
                        </a:rPr>
                        <a:t> 2019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70" marB="0" vert="vert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076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2374265">
                        <a:lnSpc>
                          <a:spcPts val="1305"/>
                        </a:lnSpc>
                      </a:pPr>
                      <a:r>
                        <a:rPr sz="1150" b="1" spc="-95" dirty="0">
                          <a:latin typeface="Arial"/>
                          <a:cs typeface="Arial"/>
                        </a:rPr>
                        <a:t>Sample</a:t>
                      </a:r>
                      <a:r>
                        <a:rPr sz="1150" b="1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b="1" spc="-80" dirty="0">
                          <a:latin typeface="Arial"/>
                          <a:cs typeface="Arial"/>
                        </a:rPr>
                        <a:t>Description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8007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900"/>
                        </a:lnSpc>
                      </a:pPr>
                      <a:r>
                        <a:rPr sz="900" spc="-20" dirty="0">
                          <a:latin typeface="Arial"/>
                          <a:cs typeface="Arial"/>
                        </a:rPr>
                        <a:t>332 </a:t>
                      </a:r>
                      <a:r>
                        <a:rPr sz="900" spc="-114" dirty="0">
                          <a:latin typeface="Arial"/>
                          <a:cs typeface="Arial"/>
                        </a:rPr>
                        <a:t>MICHIGAN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0" dirty="0">
                          <a:latin typeface="Arial"/>
                          <a:cs typeface="Arial"/>
                        </a:rPr>
                        <a:t>AVE.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27305">
                        <a:lnSpc>
                          <a:spcPct val="103299"/>
                        </a:lnSpc>
                      </a:pPr>
                      <a:r>
                        <a:rPr sz="900" spc="-125" dirty="0">
                          <a:latin typeface="Arial"/>
                          <a:cs typeface="Arial"/>
                        </a:rPr>
                        <a:t>SUITE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1032-T615  </a:t>
                      </a:r>
                      <a:r>
                        <a:rPr sz="900" spc="-125" dirty="0">
                          <a:latin typeface="Arial"/>
                          <a:cs typeface="Arial"/>
                        </a:rPr>
                        <a:t>CHICAGO,  </a:t>
                      </a:r>
                      <a:r>
                        <a:rPr sz="900" spc="-105" dirty="0">
                          <a:latin typeface="Arial"/>
                          <a:cs typeface="Arial"/>
                        </a:rPr>
                        <a:t>ILL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60604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 marL="27305" marR="309245">
                        <a:lnSpc>
                          <a:spcPts val="1280"/>
                        </a:lnSpc>
                        <a:spcBef>
                          <a:spcPts val="65"/>
                        </a:spcBef>
                      </a:pPr>
                      <a:r>
                        <a:rPr sz="950" i="1" spc="-40" dirty="0">
                          <a:latin typeface="Trebuchet MS"/>
                          <a:cs typeface="Trebuchet MS"/>
                        </a:rPr>
                        <a:t>Prepare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for </a:t>
                      </a:r>
                      <a:r>
                        <a:rPr sz="950" i="1" spc="-15" dirty="0">
                          <a:latin typeface="Trebuchet MS"/>
                          <a:cs typeface="Trebuchet MS"/>
                        </a:rPr>
                        <a:t>and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attend </a:t>
                      </a:r>
                      <a:r>
                        <a:rPr sz="950" i="1" spc="-35" dirty="0">
                          <a:latin typeface="Trebuchet MS"/>
                          <a:cs typeface="Trebuchet MS"/>
                        </a:rPr>
                        <a:t>meeting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with </a:t>
                      </a:r>
                      <a:r>
                        <a:rPr sz="950" i="1" dirty="0">
                          <a:latin typeface="Trebuchet MS"/>
                          <a:cs typeface="Trebuchet MS"/>
                        </a:rPr>
                        <a:t>BPD </a:t>
                      </a:r>
                      <a:r>
                        <a:rPr sz="950" i="1" spc="-30" dirty="0">
                          <a:latin typeface="Trebuchet MS"/>
                          <a:cs typeface="Trebuchet MS"/>
                        </a:rPr>
                        <a:t>North Division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DC; </a:t>
                      </a:r>
                      <a:r>
                        <a:rPr sz="950" i="1" spc="-40" dirty="0">
                          <a:latin typeface="Trebuchet MS"/>
                          <a:cs typeface="Trebuchet MS"/>
                        </a:rPr>
                        <a:t>prepare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checklist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for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review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in-service training;  meet with </a:t>
                      </a:r>
                      <a:r>
                        <a:rPr sz="950" i="1" dirty="0">
                          <a:latin typeface="Trebuchet MS"/>
                          <a:cs typeface="Trebuchet MS"/>
                        </a:rPr>
                        <a:t>Ms. </a:t>
                      </a:r>
                      <a:r>
                        <a:rPr sz="950" i="1" spc="-30" dirty="0">
                          <a:latin typeface="Trebuchet MS"/>
                          <a:cs typeface="Trebuchet MS"/>
                        </a:rPr>
                        <a:t>Williams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re </a:t>
                      </a:r>
                      <a:r>
                        <a:rPr sz="950" i="1" spc="-15" dirty="0">
                          <a:latin typeface="Trebuchet MS"/>
                          <a:cs typeface="Trebuchet MS"/>
                        </a:rPr>
                        <a:t>changes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to </a:t>
                      </a:r>
                      <a:r>
                        <a:rPr sz="950" i="1" spc="-35" dirty="0">
                          <a:latin typeface="Trebuchet MS"/>
                          <a:cs typeface="Trebuchet MS"/>
                        </a:rPr>
                        <a:t>compliance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matrix; </a:t>
                      </a:r>
                      <a:r>
                        <a:rPr sz="950" i="1" spc="-35" dirty="0">
                          <a:latin typeface="Trebuchet MS"/>
                          <a:cs typeface="Trebuchet MS"/>
                        </a:rPr>
                        <a:t>copied </a:t>
                      </a:r>
                      <a:r>
                        <a:rPr sz="950" i="1" spc="-25" dirty="0">
                          <a:latin typeface="Trebuchet MS"/>
                          <a:cs typeface="Trebuchet MS"/>
                        </a:rPr>
                        <a:t>use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of force reports; </a:t>
                      </a:r>
                      <a:r>
                        <a:rPr sz="950" i="1" spc="-40" dirty="0">
                          <a:latin typeface="Trebuchet MS"/>
                          <a:cs typeface="Trebuchet MS"/>
                        </a:rPr>
                        <a:t>reviewed </a:t>
                      </a:r>
                      <a:r>
                        <a:rPr sz="950" i="1" dirty="0">
                          <a:latin typeface="Trebuchet MS"/>
                          <a:cs typeface="Trebuchet MS"/>
                        </a:rPr>
                        <a:t>UNDF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reports  </a:t>
                      </a:r>
                      <a:r>
                        <a:rPr sz="950" i="1" dirty="0">
                          <a:latin typeface="Trebuchet MS"/>
                          <a:cs typeface="Trebuchet MS"/>
                        </a:rPr>
                        <a:t>1123454 </a:t>
                      </a:r>
                      <a:r>
                        <a:rPr sz="950" i="1" spc="-1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950" i="1" spc="-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10" dirty="0">
                          <a:latin typeface="Trebuchet MS"/>
                          <a:cs typeface="Trebuchet MS"/>
                        </a:rPr>
                        <a:t>1123455.</a:t>
                      </a:r>
                      <a:endParaRPr sz="950">
                        <a:latin typeface="Trebuchet MS"/>
                        <a:cs typeface="Trebuchet MS"/>
                      </a:endParaRPr>
                    </a:p>
                  </a:txBody>
                  <a:tcPr marL="0" marR="0" marT="8255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63525">
                <a:tc gridSpan="8">
                  <a:txBody>
                    <a:bodyPr/>
                    <a:lstStyle/>
                    <a:p>
                      <a:pPr marL="556260" algn="ctr">
                        <a:lnSpc>
                          <a:spcPts val="1920"/>
                        </a:lnSpc>
                      </a:pPr>
                      <a:r>
                        <a:rPr sz="1650" spc="-13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022985">
                        <a:lnSpc>
                          <a:spcPts val="1920"/>
                        </a:lnSpc>
                      </a:pPr>
                      <a:r>
                        <a:rPr sz="1650" spc="-18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UNBILLED</a:t>
                      </a:r>
                      <a:r>
                        <a:rPr sz="1650" spc="-10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50" spc="-13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533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12065" algn="ctr">
                        <a:lnSpc>
                          <a:spcPct val="100000"/>
                        </a:lnSpc>
                      </a:pPr>
                      <a:r>
                        <a:rPr sz="1150" b="1" spc="-4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115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b="1" spc="-50" dirty="0">
                          <a:latin typeface="Arial"/>
                          <a:cs typeface="Arial"/>
                        </a:rPr>
                        <a:t>of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12700" algn="ctr">
                        <a:lnSpc>
                          <a:spcPct val="100000"/>
                        </a:lnSpc>
                      </a:pPr>
                      <a:r>
                        <a:rPr sz="1150" b="1" spc="-95" dirty="0">
                          <a:latin typeface="Arial"/>
                          <a:cs typeface="Arial"/>
                        </a:rPr>
                        <a:t>Day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150" b="1" spc="-80" dirty="0">
                          <a:latin typeface="Arial"/>
                          <a:cs typeface="Arial"/>
                        </a:rPr>
                        <a:t>Description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1238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180" marR="29845" indent="115570">
                        <a:lnSpc>
                          <a:spcPct val="112599"/>
                        </a:lnSpc>
                        <a:spcBef>
                          <a:spcPts val="385"/>
                        </a:spcBef>
                      </a:pPr>
                      <a:r>
                        <a:rPr sz="950" b="1" spc="-60" dirty="0">
                          <a:latin typeface="Arial"/>
                          <a:cs typeface="Arial"/>
                        </a:rPr>
                        <a:t>Yale  </a:t>
                      </a:r>
                      <a:r>
                        <a:rPr sz="950" b="1" spc="-55" dirty="0">
                          <a:latin typeface="Arial"/>
                          <a:cs typeface="Arial"/>
                        </a:rPr>
                        <a:t>Site</a:t>
                      </a:r>
                      <a:r>
                        <a:rPr sz="950" b="1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b="1" spc="-50" dirty="0">
                          <a:latin typeface="Arial"/>
                          <a:cs typeface="Arial"/>
                        </a:rPr>
                        <a:t>Visit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488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1150" b="1" spc="-100" dirty="0">
                          <a:latin typeface="Arial"/>
                          <a:cs typeface="Arial"/>
                        </a:rPr>
                        <a:t>Hours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301625">
                        <a:lnSpc>
                          <a:spcPct val="100000"/>
                        </a:lnSpc>
                      </a:pPr>
                      <a:r>
                        <a:rPr sz="1150" b="1" spc="-80" dirty="0">
                          <a:latin typeface="Arial"/>
                          <a:cs typeface="Arial"/>
                        </a:rPr>
                        <a:t>Rate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6350" algn="ctr">
                        <a:lnSpc>
                          <a:spcPct val="100000"/>
                        </a:lnSpc>
                      </a:pPr>
                      <a:r>
                        <a:rPr sz="1150" b="1" spc="-65" dirty="0">
                          <a:latin typeface="Arial"/>
                          <a:cs typeface="Arial"/>
                        </a:rPr>
                        <a:t>Total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150" b="1" spc="-80" dirty="0">
                          <a:latin typeface="Arial"/>
                          <a:cs typeface="Arial"/>
                        </a:rPr>
                        <a:t>Description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1238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110489">
                        <a:lnSpc>
                          <a:spcPct val="100000"/>
                        </a:lnSpc>
                      </a:pPr>
                      <a:r>
                        <a:rPr sz="1150" b="1" spc="-100" dirty="0">
                          <a:latin typeface="Arial"/>
                          <a:cs typeface="Arial"/>
                        </a:rPr>
                        <a:t>Hours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1454">
                <a:tc>
                  <a:txBody>
                    <a:bodyPr/>
                    <a:lstStyle/>
                    <a:p>
                      <a:pPr marL="20955" algn="ctr">
                        <a:lnSpc>
                          <a:spcPts val="107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July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ts val="107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Document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Communications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9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25" dirty="0">
                          <a:latin typeface="Arial"/>
                          <a:cs typeface="Arial"/>
                        </a:rPr>
                        <a:t>DOJ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ts val="107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0.3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ts val="1075"/>
                        </a:lnSpc>
                        <a:tabLst>
                          <a:tab pos="46609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1075"/>
                        </a:lnSpc>
                        <a:tabLst>
                          <a:tab pos="47879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70.50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7804">
                <a:tc>
                  <a:txBody>
                    <a:bodyPr/>
                    <a:lstStyle/>
                    <a:p>
                      <a:pPr marL="21590" algn="ctr">
                        <a:lnSpc>
                          <a:spcPts val="1070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July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ts val="1070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15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5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Mission Statement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Email</a:t>
                      </a:r>
                      <a:r>
                        <a:rPr sz="9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Communications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ts val="1070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0.3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ts val="1070"/>
                        </a:lnSpc>
                        <a:tabLst>
                          <a:tab pos="46609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1070"/>
                        </a:lnSpc>
                        <a:tabLst>
                          <a:tab pos="47879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70.50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7804">
                <a:tc>
                  <a:txBody>
                    <a:bodyPr/>
                    <a:lstStyle/>
                    <a:p>
                      <a:pPr marL="21590" algn="ctr">
                        <a:lnSpc>
                          <a:spcPts val="107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July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ts val="1075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18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Youth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Interrogation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Policy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900" spc="-1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25" dirty="0">
                          <a:latin typeface="Arial"/>
                          <a:cs typeface="Arial"/>
                        </a:rPr>
                        <a:t>DOJ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ts val="107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0.5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ts val="1075"/>
                        </a:lnSpc>
                        <a:tabLst>
                          <a:tab pos="46609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1075"/>
                        </a:lnSpc>
                        <a:tabLst>
                          <a:tab pos="42100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117.50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7804">
                <a:tc>
                  <a:txBody>
                    <a:bodyPr/>
                    <a:lstStyle/>
                    <a:p>
                      <a:pPr marL="21590" algn="ctr">
                        <a:lnSpc>
                          <a:spcPts val="107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July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ts val="1075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24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160" dirty="0">
                          <a:latin typeface="Arial"/>
                          <a:cs typeface="Arial"/>
                        </a:rPr>
                        <a:t>SSA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Training conference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9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25" dirty="0">
                          <a:latin typeface="Arial"/>
                          <a:cs typeface="Arial"/>
                        </a:rPr>
                        <a:t>DOJ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ts val="107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0.8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ts val="1075"/>
                        </a:lnSpc>
                        <a:tabLst>
                          <a:tab pos="46609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1075"/>
                        </a:lnSpc>
                        <a:tabLst>
                          <a:tab pos="42100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188.00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7804">
                <a:tc gridSpan="5"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900" b="1" spc="-120" dirty="0">
                          <a:latin typeface="Arial"/>
                          <a:cs typeface="Arial"/>
                        </a:rPr>
                        <a:t>TOTAL</a:t>
                      </a:r>
                      <a:r>
                        <a:rPr sz="900" b="1" spc="-110" dirty="0">
                          <a:latin typeface="Arial"/>
                          <a:cs typeface="Arial"/>
                        </a:rPr>
                        <a:t> HOURS: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900" b="1" dirty="0">
                          <a:latin typeface="Arial"/>
                          <a:cs typeface="Arial"/>
                        </a:rPr>
                        <a:t>1.9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900" b="1" spc="-110" dirty="0">
                          <a:latin typeface="Arial"/>
                          <a:cs typeface="Arial"/>
                        </a:rPr>
                        <a:t>TOTAL: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520"/>
                        </a:spcBef>
                        <a:tabLst>
                          <a:tab pos="419100" algn="l"/>
                        </a:tabLst>
                      </a:pPr>
                      <a:r>
                        <a:rPr sz="900" b="1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b="1" spc="-40" dirty="0">
                          <a:latin typeface="Arial"/>
                          <a:cs typeface="Arial"/>
                        </a:rPr>
                        <a:t>446.50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5511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900" b="1" spc="-120" dirty="0">
                          <a:latin typeface="Arial"/>
                          <a:cs typeface="Arial"/>
                        </a:rPr>
                        <a:t>TOTAL </a:t>
                      </a:r>
                      <a:r>
                        <a:rPr sz="900" b="1" spc="-110" dirty="0">
                          <a:latin typeface="Arial"/>
                          <a:cs typeface="Arial"/>
                        </a:rPr>
                        <a:t>UNBILLED</a:t>
                      </a:r>
                      <a:r>
                        <a:rPr sz="900" b="1" spc="-1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105" dirty="0">
                          <a:latin typeface="Arial"/>
                          <a:cs typeface="Arial"/>
                        </a:rPr>
                        <a:t>HOURS: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335" algn="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900" b="1" dirty="0">
                          <a:latin typeface="Arial"/>
                          <a:cs typeface="Arial"/>
                        </a:rPr>
                        <a:t>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311395" y="2988106"/>
            <a:ext cx="1176655" cy="10547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128836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124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90656" y="7316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124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8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224916" y="264693"/>
            <a:ext cx="10033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5" dirty="0">
                <a:latin typeface="Arial"/>
                <a:cs typeface="Arial"/>
              </a:rPr>
              <a:t>8/22/2019 </a:t>
            </a:r>
            <a:r>
              <a:rPr sz="900" spc="95" dirty="0">
                <a:latin typeface="Arial"/>
                <a:cs typeface="Arial"/>
              </a:rPr>
              <a:t>/</a:t>
            </a:r>
            <a:r>
              <a:rPr sz="900" spc="-160" dirty="0">
                <a:latin typeface="Arial"/>
                <a:cs typeface="Arial"/>
              </a:rPr>
              <a:t> </a:t>
            </a:r>
            <a:r>
              <a:rPr sz="900" spc="-40" dirty="0">
                <a:latin typeface="Arial"/>
                <a:cs typeface="Arial"/>
              </a:rPr>
              <a:t>3:17 </a:t>
            </a:r>
            <a:r>
              <a:rPr sz="900" spc="-60" dirty="0">
                <a:latin typeface="Arial"/>
                <a:cs typeface="Arial"/>
              </a:rPr>
              <a:t>PM</a:t>
            </a:r>
            <a:endParaRPr sz="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75655" y="244995"/>
            <a:ext cx="1649095" cy="321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9920" marR="5080" indent="-617855">
              <a:lnSpc>
                <a:spcPct val="1078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Baltimore </a:t>
            </a:r>
            <a:r>
              <a:rPr sz="900" spc="-55" dirty="0">
                <a:latin typeface="Arial"/>
                <a:cs typeface="Arial"/>
              </a:rPr>
              <a:t>Consent </a:t>
            </a:r>
            <a:r>
              <a:rPr sz="900" spc="-60" dirty="0">
                <a:latin typeface="Arial"/>
                <a:cs typeface="Arial"/>
              </a:rPr>
              <a:t>Decree </a:t>
            </a:r>
            <a:r>
              <a:rPr sz="900" spc="-5" dirty="0">
                <a:latin typeface="Arial"/>
                <a:cs typeface="Arial"/>
              </a:rPr>
              <a:t>Monitor  </a:t>
            </a:r>
            <a:r>
              <a:rPr sz="900" spc="-95" dirty="0">
                <a:latin typeface="Arial"/>
                <a:cs typeface="Arial"/>
              </a:rPr>
              <a:t>INVOICE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43181" y="264693"/>
            <a:ext cx="3333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85" dirty="0">
                <a:latin typeface="Arial"/>
                <a:cs typeface="Arial"/>
              </a:rPr>
              <a:t>Page</a:t>
            </a:r>
            <a:r>
              <a:rPr sz="900" spc="-120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23900" y="681481"/>
          <a:ext cx="12140562" cy="64960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1394"/>
                <a:gridCol w="898525"/>
                <a:gridCol w="3425825"/>
                <a:gridCol w="1083310"/>
                <a:gridCol w="826769"/>
                <a:gridCol w="760729"/>
                <a:gridCol w="2738120"/>
                <a:gridCol w="687070"/>
                <a:gridCol w="718820"/>
              </a:tblGrid>
              <a:tr h="1216025">
                <a:tc gridSpan="9">
                  <a:txBody>
                    <a:bodyPr/>
                    <a:lstStyle/>
                    <a:p>
                      <a:pPr marL="42545">
                        <a:lnSpc>
                          <a:spcPts val="1505"/>
                        </a:lnSpc>
                        <a:tabLst>
                          <a:tab pos="7266305" algn="l"/>
                        </a:tabLst>
                      </a:pPr>
                      <a:r>
                        <a:rPr sz="1450" spc="-1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450" spc="-85" dirty="0">
                          <a:latin typeface="Arial"/>
                          <a:cs typeface="Arial"/>
                        </a:rPr>
                        <a:t>Consent</a:t>
                      </a:r>
                      <a:r>
                        <a:rPr sz="14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50" spc="-80" dirty="0">
                          <a:latin typeface="Arial"/>
                          <a:cs typeface="Arial"/>
                        </a:rPr>
                        <a:t>Decree</a:t>
                      </a:r>
                      <a:r>
                        <a:rPr sz="14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50" spc="-15" dirty="0">
                          <a:latin typeface="Arial"/>
                          <a:cs typeface="Arial"/>
                        </a:rPr>
                        <a:t>Monitor	</a:t>
                      </a:r>
                      <a:r>
                        <a:rPr sz="1350" b="1" spc="-150" baseline="30864" dirty="0">
                          <a:latin typeface="Arial"/>
                          <a:cs typeface="Arial"/>
                        </a:rPr>
                        <a:t>INSTRUCTIONS</a:t>
                      </a:r>
                      <a:endParaRPr sz="1350" baseline="30864">
                        <a:latin typeface="Arial"/>
                        <a:cs typeface="Arial"/>
                      </a:endParaRPr>
                    </a:p>
                    <a:p>
                      <a:pPr marL="39370">
                        <a:lnSpc>
                          <a:spcPts val="1285"/>
                        </a:lnSpc>
                        <a:tabLst>
                          <a:tab pos="7266305" algn="l"/>
                        </a:tabLst>
                      </a:pPr>
                      <a:r>
                        <a:rPr sz="1950" spc="-97" baseline="-14957" dirty="0">
                          <a:latin typeface="Arial"/>
                          <a:cs typeface="Arial"/>
                        </a:rPr>
                        <a:t>750 </a:t>
                      </a:r>
                      <a:r>
                        <a:rPr sz="1950" spc="-187" baseline="-14957" dirty="0">
                          <a:latin typeface="Arial"/>
                          <a:cs typeface="Arial"/>
                        </a:rPr>
                        <a:t>E.  </a:t>
                      </a:r>
                      <a:r>
                        <a:rPr sz="1950" baseline="-14957" dirty="0">
                          <a:latin typeface="Arial"/>
                          <a:cs typeface="Arial"/>
                        </a:rPr>
                        <a:t>Pratt,</a:t>
                      </a:r>
                      <a:r>
                        <a:rPr sz="1950" spc="-232" baseline="-1495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50" spc="-135" baseline="-14957" dirty="0">
                          <a:latin typeface="Arial"/>
                          <a:cs typeface="Arial"/>
                        </a:rPr>
                        <a:t>Ste</a:t>
                      </a:r>
                      <a:r>
                        <a:rPr sz="1950" spc="-37" baseline="-1495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50" spc="22" baseline="-14957" dirty="0">
                          <a:latin typeface="Arial"/>
                          <a:cs typeface="Arial"/>
                        </a:rPr>
                        <a:t>900	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1.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blue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left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first.</a:t>
                      </a:r>
                      <a:r>
                        <a:rPr sz="900" spc="1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cause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rate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information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42545">
                        <a:lnSpc>
                          <a:spcPts val="1639"/>
                        </a:lnSpc>
                        <a:tabLst>
                          <a:tab pos="7266305" algn="l"/>
                        </a:tabLst>
                      </a:pPr>
                      <a:r>
                        <a:rPr sz="2175" spc="-30" baseline="-19157" dirty="0">
                          <a:latin typeface="Arial"/>
                          <a:cs typeface="Arial"/>
                        </a:rPr>
                        <a:t>Baltimore,</a:t>
                      </a:r>
                      <a:r>
                        <a:rPr sz="2175" spc="-15" baseline="-1915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175" spc="-82" baseline="-19157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2175" spc="-22" baseline="-1915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175" spc="-187" baseline="-19157" dirty="0">
                          <a:latin typeface="Arial"/>
                          <a:cs typeface="Arial"/>
                        </a:rPr>
                        <a:t>21202	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2.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"Sample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7266305" marR="175260">
                        <a:lnSpc>
                          <a:spcPct val="107800"/>
                        </a:lnSpc>
                        <a:spcBef>
                          <a:spcPts val="465"/>
                        </a:spcBef>
                        <a:buAutoNum type="arabicPeriod" startAt="3"/>
                        <a:tabLst>
                          <a:tab pos="7379334" algn="l"/>
                        </a:tabLst>
                      </a:pPr>
                      <a:r>
                        <a:rPr sz="900" spc="-7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day,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even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if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a 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which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inevitably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will.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Leadership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must authorize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more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than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eight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billed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day, 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itemized,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but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so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sparingly.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above 8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day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should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reflected</a:t>
                      </a:r>
                      <a:r>
                        <a:rPr sz="900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"unbilled."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7404734" indent="-138430">
                        <a:lnSpc>
                          <a:spcPts val="1070"/>
                        </a:lnSpc>
                        <a:buAutoNum type="arabicPeriod" startAt="3"/>
                        <a:tabLst>
                          <a:tab pos="7405370" algn="l"/>
                        </a:tabLst>
                      </a:pPr>
                      <a:r>
                        <a:rPr sz="900" spc="-7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may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9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9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spent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traveling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Baltimore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anywhere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else.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is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non-re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8910">
                <a:tc gridSpan="2">
                  <a:txBody>
                    <a:bodyPr/>
                    <a:lstStyle/>
                    <a:p>
                      <a:pPr marL="243204">
                        <a:lnSpc>
                          <a:spcPts val="1215"/>
                        </a:lnSpc>
                      </a:pPr>
                      <a:r>
                        <a:rPr sz="1150" spc="-7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150" spc="-10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1150" spc="-5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115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80" dirty="0">
                          <a:latin typeface="Arial"/>
                          <a:cs typeface="Arial"/>
                        </a:rPr>
                        <a:t>OF: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1215"/>
                        </a:lnSpc>
                      </a:pPr>
                      <a:r>
                        <a:rPr sz="1150" b="1" i="1" u="heavy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July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7465" marR="27305" algn="ctr">
                        <a:lnSpc>
                          <a:spcPct val="111300"/>
                        </a:lnSpc>
                        <a:spcBef>
                          <a:spcPts val="489"/>
                        </a:spcBef>
                      </a:pPr>
                      <a:r>
                        <a:rPr sz="800" spc="-30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8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before 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starting 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spreadsheet.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46990" marR="36830" algn="ctr">
                        <a:lnSpc>
                          <a:spcPts val="1070"/>
                        </a:lnSpc>
                        <a:spcBef>
                          <a:spcPts val="50"/>
                        </a:spcBef>
                      </a:pPr>
                      <a:r>
                        <a:rPr sz="800" spc="-55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other 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info </a:t>
                      </a:r>
                      <a:r>
                        <a:rPr sz="8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populate.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2229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857250">
                        <a:lnSpc>
                          <a:spcPts val="1070"/>
                        </a:lnSpc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make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tab.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6530">
                <a:tc gridSpan="2">
                  <a:txBody>
                    <a:bodyPr/>
                    <a:lstStyle/>
                    <a:p>
                      <a:pPr marL="334645">
                        <a:lnSpc>
                          <a:spcPts val="1215"/>
                        </a:lnSpc>
                      </a:pPr>
                      <a:r>
                        <a:rPr sz="1150" spc="-7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150" spc="-105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11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85" dirty="0">
                          <a:latin typeface="Arial"/>
                          <a:cs typeface="Arial"/>
                        </a:rPr>
                        <a:t>BY: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ts val="1245"/>
                        </a:lnSpc>
                      </a:pPr>
                      <a:r>
                        <a:rPr sz="1300" spc="-65" dirty="0">
                          <a:latin typeface="Arial"/>
                          <a:cs typeface="Arial"/>
                        </a:rPr>
                        <a:t>Bowman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2229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857250">
                        <a:lnSpc>
                          <a:spcPts val="1070"/>
                        </a:lnSpc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attesting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accuracy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statement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submit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it.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05740">
                <a:tc gridSpan="2">
                  <a:txBody>
                    <a:bodyPr/>
                    <a:lstStyle/>
                    <a:p>
                      <a:pPr marL="73596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50" spc="-85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115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100" dirty="0">
                          <a:latin typeface="Arial"/>
                          <a:cs typeface="Arial"/>
                        </a:rPr>
                        <a:t>SUBMITTED: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ts val="1475"/>
                        </a:lnSpc>
                      </a:pPr>
                      <a:r>
                        <a:rPr sz="1300" spc="-15" dirty="0">
                          <a:latin typeface="Arial"/>
                          <a:cs typeface="Arial"/>
                        </a:rPr>
                        <a:t>8/5/2019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2229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857250">
                        <a:lnSpc>
                          <a:spcPts val="1070"/>
                        </a:lnSpc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7.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not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hesitate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900" spc="-1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Deputy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Monitors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Hassan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Aden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Seth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Rosenthal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any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questions.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447675">
                        <a:lnSpc>
                          <a:spcPts val="1460"/>
                        </a:lnSpc>
                      </a:pPr>
                      <a:r>
                        <a:rPr sz="1300" spc="-110" dirty="0">
                          <a:latin typeface="Arial"/>
                          <a:cs typeface="Arial"/>
                        </a:rPr>
                        <a:t>YEAR: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ts val="1460"/>
                        </a:lnSpc>
                      </a:pPr>
                      <a:r>
                        <a:rPr sz="1300" spc="-65" dirty="0">
                          <a:latin typeface="Arial"/>
                          <a:cs typeface="Arial"/>
                        </a:rPr>
                        <a:t>2019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2229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50620">
                <a:tc grid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310070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950" b="1" i="1" spc="-65" dirty="0">
                          <a:latin typeface="Arial"/>
                          <a:cs typeface="Arial"/>
                        </a:rPr>
                        <a:t>Sample</a:t>
                      </a:r>
                      <a:r>
                        <a:rPr sz="950" b="1" i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b="1" i="1" spc="-60" dirty="0">
                          <a:latin typeface="Arial"/>
                          <a:cs typeface="Arial"/>
                        </a:rPr>
                        <a:t>Description:</a:t>
                      </a:r>
                      <a:endParaRPr sz="950">
                        <a:latin typeface="Arial"/>
                        <a:cs typeface="Arial"/>
                      </a:endParaRPr>
                    </a:p>
                    <a:p>
                      <a:pPr marL="1924685" marR="4949825">
                        <a:lnSpc>
                          <a:spcPts val="1270"/>
                        </a:lnSpc>
                        <a:spcBef>
                          <a:spcPts val="50"/>
                        </a:spcBef>
                      </a:pPr>
                      <a:r>
                        <a:rPr sz="950" i="1" spc="-40" dirty="0">
                          <a:latin typeface="Trebuchet MS"/>
                          <a:cs typeface="Trebuchet MS"/>
                        </a:rPr>
                        <a:t>Prepare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for </a:t>
                      </a:r>
                      <a:r>
                        <a:rPr sz="950" i="1" spc="-15" dirty="0">
                          <a:latin typeface="Trebuchet MS"/>
                          <a:cs typeface="Trebuchet MS"/>
                        </a:rPr>
                        <a:t>and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attend </a:t>
                      </a:r>
                      <a:r>
                        <a:rPr sz="950" i="1" spc="-35" dirty="0">
                          <a:latin typeface="Trebuchet MS"/>
                          <a:cs typeface="Trebuchet MS"/>
                        </a:rPr>
                        <a:t>meeting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with </a:t>
                      </a:r>
                      <a:r>
                        <a:rPr sz="950" i="1" dirty="0">
                          <a:latin typeface="Trebuchet MS"/>
                          <a:cs typeface="Trebuchet MS"/>
                        </a:rPr>
                        <a:t>BPD </a:t>
                      </a:r>
                      <a:r>
                        <a:rPr sz="950" i="1" spc="-30" dirty="0">
                          <a:latin typeface="Trebuchet MS"/>
                          <a:cs typeface="Trebuchet MS"/>
                        </a:rPr>
                        <a:t>North Division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DC; </a:t>
                      </a:r>
                      <a:r>
                        <a:rPr sz="950" i="1" spc="-40" dirty="0">
                          <a:latin typeface="Trebuchet MS"/>
                          <a:cs typeface="Trebuchet MS"/>
                        </a:rPr>
                        <a:t>prepare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checklist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for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review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in-service  training; meet with </a:t>
                      </a:r>
                      <a:r>
                        <a:rPr sz="950" i="1" dirty="0">
                          <a:latin typeface="Trebuchet MS"/>
                          <a:cs typeface="Trebuchet MS"/>
                        </a:rPr>
                        <a:t>Ms. </a:t>
                      </a:r>
                      <a:r>
                        <a:rPr sz="950" i="1" spc="-30" dirty="0">
                          <a:latin typeface="Trebuchet MS"/>
                          <a:cs typeface="Trebuchet MS"/>
                        </a:rPr>
                        <a:t>Williams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re </a:t>
                      </a:r>
                      <a:r>
                        <a:rPr sz="950" i="1" spc="-15" dirty="0">
                          <a:latin typeface="Trebuchet MS"/>
                          <a:cs typeface="Trebuchet MS"/>
                        </a:rPr>
                        <a:t>changes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to </a:t>
                      </a:r>
                      <a:r>
                        <a:rPr sz="950" i="1" spc="-35" dirty="0">
                          <a:latin typeface="Trebuchet MS"/>
                          <a:cs typeface="Trebuchet MS"/>
                        </a:rPr>
                        <a:t>compliance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matrix; </a:t>
                      </a:r>
                      <a:r>
                        <a:rPr sz="950" i="1" spc="-40" dirty="0">
                          <a:latin typeface="Trebuchet MS"/>
                          <a:cs typeface="Trebuchet MS"/>
                        </a:rPr>
                        <a:t>copied </a:t>
                      </a:r>
                      <a:r>
                        <a:rPr sz="950" i="1" spc="-25" dirty="0">
                          <a:latin typeface="Trebuchet MS"/>
                          <a:cs typeface="Trebuchet MS"/>
                        </a:rPr>
                        <a:t>use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of force reports; </a:t>
                      </a:r>
                      <a:r>
                        <a:rPr sz="950" i="1" spc="-40" dirty="0">
                          <a:latin typeface="Trebuchet MS"/>
                          <a:cs typeface="Trebuchet MS"/>
                        </a:rPr>
                        <a:t>reviewed  </a:t>
                      </a:r>
                      <a:r>
                        <a:rPr sz="950" i="1" dirty="0">
                          <a:latin typeface="Trebuchet MS"/>
                          <a:cs typeface="Trebuchet MS"/>
                        </a:rPr>
                        <a:t>UNDF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reports </a:t>
                      </a:r>
                      <a:r>
                        <a:rPr sz="950" i="1" dirty="0">
                          <a:latin typeface="Trebuchet MS"/>
                          <a:cs typeface="Trebuchet MS"/>
                        </a:rPr>
                        <a:t>1123454 </a:t>
                      </a:r>
                      <a:r>
                        <a:rPr sz="950" i="1" spc="-1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950" i="1" spc="-1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10" dirty="0">
                          <a:latin typeface="Trebuchet MS"/>
                          <a:cs typeface="Trebuchet MS"/>
                        </a:rPr>
                        <a:t>1123455.</a:t>
                      </a:r>
                      <a:endParaRPr sz="9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4795">
                <a:tc gridSpan="9">
                  <a:txBody>
                    <a:bodyPr/>
                    <a:lstStyle/>
                    <a:p>
                      <a:pPr marL="40640">
                        <a:lnSpc>
                          <a:spcPts val="1880"/>
                        </a:lnSpc>
                      </a:pPr>
                      <a:r>
                        <a:rPr sz="1650" spc="-13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1623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150" b="1" spc="-4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115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b="1" spc="-50" dirty="0">
                          <a:latin typeface="Arial"/>
                          <a:cs typeface="Arial"/>
                        </a:rPr>
                        <a:t>of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150" b="1" spc="-95" dirty="0">
                          <a:latin typeface="Arial"/>
                          <a:cs typeface="Arial"/>
                        </a:rPr>
                        <a:t>Day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150" b="1" spc="-80" dirty="0">
                          <a:latin typeface="Arial"/>
                          <a:cs typeface="Arial"/>
                        </a:rPr>
                        <a:t>Description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08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150" b="1" spc="-100" dirty="0">
                          <a:latin typeface="Arial"/>
                          <a:cs typeface="Arial"/>
                        </a:rPr>
                        <a:t>Hours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880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150" b="1" spc="-80" dirty="0">
                          <a:latin typeface="Arial"/>
                          <a:cs typeface="Arial"/>
                        </a:rPr>
                        <a:t>Rate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114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900" b="1" spc="-55" dirty="0">
                          <a:latin typeface="Arial"/>
                          <a:cs typeface="Arial"/>
                        </a:rPr>
                        <a:t>Total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612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900" b="1" spc="-80" dirty="0">
                          <a:latin typeface="Arial"/>
                          <a:cs typeface="Arial"/>
                        </a:rPr>
                        <a:t>Comments </a:t>
                      </a:r>
                      <a:r>
                        <a:rPr sz="900" b="1" spc="-55" dirty="0">
                          <a:latin typeface="Arial"/>
                          <a:cs typeface="Arial"/>
                        </a:rPr>
                        <a:t>(Unbilled</a:t>
                      </a:r>
                      <a:r>
                        <a:rPr sz="90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60" dirty="0">
                          <a:latin typeface="Arial"/>
                          <a:cs typeface="Arial"/>
                        </a:rPr>
                        <a:t>Time)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774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265" marR="125095" indent="-59690">
                        <a:lnSpc>
                          <a:spcPts val="1160"/>
                        </a:lnSpc>
                        <a:spcBef>
                          <a:spcPts val="40"/>
                        </a:spcBef>
                      </a:pPr>
                      <a:r>
                        <a:rPr sz="900" b="1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900" b="1" spc="-5" dirty="0">
                          <a:latin typeface="Arial"/>
                          <a:cs typeface="Arial"/>
                        </a:rPr>
                        <a:t>nbill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ed  </a:t>
                      </a:r>
                      <a:r>
                        <a:rPr sz="900" b="1" spc="-80" dirty="0">
                          <a:latin typeface="Arial"/>
                          <a:cs typeface="Arial"/>
                        </a:rPr>
                        <a:t>Hours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marL="25400" algn="ctr">
                        <a:lnSpc>
                          <a:spcPts val="1070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July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1070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ts val="1070"/>
                        </a:lnSpc>
                      </a:pPr>
                      <a:r>
                        <a:rPr sz="900" spc="-55" dirty="0">
                          <a:latin typeface="Arial"/>
                          <a:cs typeface="Arial"/>
                        </a:rPr>
                        <a:t>Reviewed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16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messages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ref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125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900" spc="-100" dirty="0">
                          <a:latin typeface="Arial"/>
                          <a:cs typeface="Arial"/>
                        </a:rPr>
                        <a:t>SSA/FIP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II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classroom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curricula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905" algn="r">
                        <a:lnSpc>
                          <a:spcPts val="1070"/>
                        </a:lnSpc>
                      </a:pPr>
                      <a:r>
                        <a:rPr sz="9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.3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070"/>
                        </a:lnSpc>
                        <a:tabLst>
                          <a:tab pos="419734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4">
                  <a:txBody>
                    <a:bodyPr/>
                    <a:lstStyle/>
                    <a:p>
                      <a:pPr marL="65405">
                        <a:lnSpc>
                          <a:spcPts val="1070"/>
                        </a:lnSpc>
                        <a:tabLst>
                          <a:tab pos="39751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305.50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ts val="985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feedback.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7320">
                <a:tc>
                  <a:txBody>
                    <a:bodyPr/>
                    <a:lstStyle/>
                    <a:p>
                      <a:pPr marL="25400" algn="ctr">
                        <a:lnSpc>
                          <a:spcPts val="106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July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106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ts val="1065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Prepared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participated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900" spc="-1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MT, </a:t>
                      </a:r>
                      <a:r>
                        <a:rPr sz="900" spc="-100" dirty="0">
                          <a:latin typeface="Arial"/>
                          <a:cs typeface="Arial"/>
                        </a:rPr>
                        <a:t>DOJ,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95" dirty="0">
                          <a:latin typeface="Arial"/>
                          <a:cs typeface="Arial"/>
                        </a:rPr>
                        <a:t>BPD.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" algn="r">
                        <a:lnSpc>
                          <a:spcPts val="106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065"/>
                        </a:lnSpc>
                        <a:tabLst>
                          <a:tab pos="419734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65405">
                        <a:lnSpc>
                          <a:spcPts val="1065"/>
                        </a:lnSpc>
                        <a:tabLst>
                          <a:tab pos="39751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7320">
                <a:tc>
                  <a:txBody>
                    <a:bodyPr/>
                    <a:lstStyle/>
                    <a:p>
                      <a:pPr marL="25400" algn="ctr">
                        <a:lnSpc>
                          <a:spcPts val="106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July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106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3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065"/>
                        </a:lnSpc>
                        <a:tabLst>
                          <a:tab pos="419734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65405">
                        <a:lnSpc>
                          <a:spcPts val="1065"/>
                        </a:lnSpc>
                        <a:tabLst>
                          <a:tab pos="56515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7320">
                <a:tc>
                  <a:txBody>
                    <a:bodyPr/>
                    <a:lstStyle/>
                    <a:p>
                      <a:pPr marL="25400" algn="ctr">
                        <a:lnSpc>
                          <a:spcPts val="106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July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106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065"/>
                        </a:lnSpc>
                        <a:tabLst>
                          <a:tab pos="419734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65405">
                        <a:lnSpc>
                          <a:spcPts val="1065"/>
                        </a:lnSpc>
                        <a:tabLst>
                          <a:tab pos="56515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7320">
                <a:tc>
                  <a:txBody>
                    <a:bodyPr/>
                    <a:lstStyle/>
                    <a:p>
                      <a:pPr marL="25400" algn="ctr">
                        <a:lnSpc>
                          <a:spcPts val="106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July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106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065"/>
                        </a:lnSpc>
                        <a:tabLst>
                          <a:tab pos="419734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65405">
                        <a:lnSpc>
                          <a:spcPts val="1065"/>
                        </a:lnSpc>
                        <a:tabLst>
                          <a:tab pos="56515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7320">
                <a:tc>
                  <a:txBody>
                    <a:bodyPr/>
                    <a:lstStyle/>
                    <a:p>
                      <a:pPr marL="25400" algn="ctr">
                        <a:lnSpc>
                          <a:spcPts val="106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July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106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065"/>
                        </a:lnSpc>
                        <a:tabLst>
                          <a:tab pos="419734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65405">
                        <a:lnSpc>
                          <a:spcPts val="1065"/>
                        </a:lnSpc>
                        <a:tabLst>
                          <a:tab pos="56515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7320">
                <a:tc>
                  <a:txBody>
                    <a:bodyPr/>
                    <a:lstStyle/>
                    <a:p>
                      <a:pPr marL="25400" algn="ctr">
                        <a:lnSpc>
                          <a:spcPts val="106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July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106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7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065"/>
                        </a:lnSpc>
                        <a:tabLst>
                          <a:tab pos="419734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65405">
                        <a:lnSpc>
                          <a:spcPts val="1065"/>
                        </a:lnSpc>
                        <a:tabLst>
                          <a:tab pos="56515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7320">
                <a:tc>
                  <a:txBody>
                    <a:bodyPr/>
                    <a:lstStyle/>
                    <a:p>
                      <a:pPr marL="25400" algn="ctr">
                        <a:lnSpc>
                          <a:spcPts val="106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July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106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065"/>
                        </a:lnSpc>
                        <a:tabLst>
                          <a:tab pos="419734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65405">
                        <a:lnSpc>
                          <a:spcPts val="1065"/>
                        </a:lnSpc>
                        <a:tabLst>
                          <a:tab pos="56515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8115">
                <a:tc>
                  <a:txBody>
                    <a:bodyPr/>
                    <a:lstStyle/>
                    <a:p>
                      <a:pPr marL="25400" algn="ctr">
                        <a:lnSpc>
                          <a:spcPts val="1070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July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1070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9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ts val="1070"/>
                        </a:lnSpc>
                      </a:pPr>
                      <a:r>
                        <a:rPr sz="900" spc="-55" dirty="0">
                          <a:latin typeface="Arial"/>
                          <a:cs typeface="Arial"/>
                        </a:rPr>
                        <a:t>Reviewed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responded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14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messages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ref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Stops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reporting</a:t>
                      </a:r>
                      <a:r>
                        <a:rPr sz="9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update,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905" algn="r">
                        <a:lnSpc>
                          <a:spcPts val="1070"/>
                        </a:lnSpc>
                      </a:pPr>
                      <a:r>
                        <a:rPr sz="9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.2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070"/>
                        </a:lnSpc>
                        <a:tabLst>
                          <a:tab pos="419734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65405">
                        <a:lnSpc>
                          <a:spcPts val="1070"/>
                        </a:lnSpc>
                        <a:tabLst>
                          <a:tab pos="39751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282.00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ts val="985"/>
                        </a:lnSpc>
                      </a:pPr>
                      <a:r>
                        <a:rPr sz="900" spc="-55" dirty="0">
                          <a:latin typeface="Arial"/>
                          <a:cs typeface="Arial"/>
                        </a:rPr>
                        <a:t>July's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Monitor, </a:t>
                      </a:r>
                      <a:r>
                        <a:rPr sz="900" spc="-160" dirty="0">
                          <a:latin typeface="Arial"/>
                          <a:cs typeface="Arial"/>
                        </a:rPr>
                        <a:t>SSA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eLearning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Modules 4, 5,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6,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9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Staffing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ts val="985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Supervision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Bi-Weekly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Call.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7480">
                <a:tc>
                  <a:txBody>
                    <a:bodyPr/>
                    <a:lstStyle/>
                    <a:p>
                      <a:pPr marL="25400" algn="ctr">
                        <a:lnSpc>
                          <a:spcPts val="1070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July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1070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10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ts val="1070"/>
                        </a:lnSpc>
                      </a:pPr>
                      <a:r>
                        <a:rPr sz="900" spc="-55" dirty="0">
                          <a:latin typeface="Arial"/>
                          <a:cs typeface="Arial"/>
                        </a:rPr>
                        <a:t>Reviewed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responded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17 </a:t>
                      </a:r>
                      <a:r>
                        <a:rPr sz="900" spc="-75" dirty="0">
                          <a:latin typeface="Arial"/>
                          <a:cs typeface="Arial"/>
                        </a:rPr>
                        <a:t>messages,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including </a:t>
                      </a:r>
                      <a:r>
                        <a:rPr sz="900" spc="-160" dirty="0">
                          <a:latin typeface="Arial"/>
                          <a:cs typeface="Arial"/>
                        </a:rPr>
                        <a:t>SSA</a:t>
                      </a:r>
                      <a:r>
                        <a:rPr sz="9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eLearning,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905" algn="r">
                        <a:lnSpc>
                          <a:spcPts val="1070"/>
                        </a:lnSpc>
                      </a:pPr>
                      <a:r>
                        <a:rPr sz="9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.8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070"/>
                        </a:lnSpc>
                        <a:tabLst>
                          <a:tab pos="419734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65405">
                        <a:lnSpc>
                          <a:spcPts val="1070"/>
                        </a:lnSpc>
                        <a:tabLst>
                          <a:tab pos="39751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188.00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ts val="985"/>
                        </a:lnSpc>
                      </a:pPr>
                      <a:r>
                        <a:rPr sz="900" spc="-35" dirty="0">
                          <a:latin typeface="Arial"/>
                          <a:cs typeface="Arial"/>
                        </a:rPr>
                        <a:t>Staffing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Supervision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Bi-Weekly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Call,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Officer </a:t>
                      </a:r>
                      <a:r>
                        <a:rPr sz="900" spc="-75" dirty="0">
                          <a:latin typeface="Arial"/>
                          <a:cs typeface="Arial"/>
                        </a:rPr>
                        <a:t>Focus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Groups,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ts val="985"/>
                        </a:lnSpc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Updated Training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Matrix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&amp;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900" spc="-1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Question.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7320">
                <a:tc>
                  <a:txBody>
                    <a:bodyPr/>
                    <a:lstStyle/>
                    <a:p>
                      <a:pPr marL="25400" algn="ctr">
                        <a:lnSpc>
                          <a:spcPts val="106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July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1065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11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065"/>
                        </a:lnSpc>
                        <a:tabLst>
                          <a:tab pos="419734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65405">
                        <a:lnSpc>
                          <a:spcPts val="1065"/>
                        </a:lnSpc>
                        <a:tabLst>
                          <a:tab pos="56515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8115">
                <a:tc>
                  <a:txBody>
                    <a:bodyPr/>
                    <a:lstStyle/>
                    <a:p>
                      <a:pPr marL="25400" algn="ctr">
                        <a:lnSpc>
                          <a:spcPts val="1070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July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1070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ts val="1070"/>
                        </a:lnSpc>
                      </a:pPr>
                      <a:r>
                        <a:rPr sz="900" spc="-55" dirty="0">
                          <a:latin typeface="Arial"/>
                          <a:cs typeface="Arial"/>
                        </a:rPr>
                        <a:t>Reviewed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responded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8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messages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ref </a:t>
                      </a:r>
                      <a:r>
                        <a:rPr sz="900" spc="-114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Youth</a:t>
                      </a:r>
                      <a:r>
                        <a:rPr sz="900" spc="-1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Interrogation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905" algn="r">
                        <a:lnSpc>
                          <a:spcPts val="1070"/>
                        </a:lnSpc>
                      </a:pPr>
                      <a:r>
                        <a:rPr sz="9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.5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070"/>
                        </a:lnSpc>
                        <a:tabLst>
                          <a:tab pos="419734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65405">
                        <a:lnSpc>
                          <a:spcPts val="1070"/>
                        </a:lnSpc>
                        <a:tabLst>
                          <a:tab pos="39751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117.50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ts val="985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Policy.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1241811" y="309892"/>
            <a:ext cx="65849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8 </a:t>
            </a:r>
            <a:r>
              <a:rPr sz="800" spc="-5" dirty="0">
                <a:latin typeface="Arial"/>
                <a:cs typeface="Arial"/>
              </a:rPr>
              <a:t>of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290656" y="7316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125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30242" y="687374"/>
          <a:ext cx="12334240" cy="2950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8570"/>
                <a:gridCol w="974090"/>
                <a:gridCol w="822960"/>
                <a:gridCol w="3735070"/>
                <a:gridCol w="486409"/>
                <a:gridCol w="838200"/>
                <a:gridCol w="847090"/>
                <a:gridCol w="881379"/>
                <a:gridCol w="998854"/>
                <a:gridCol w="1477009"/>
              </a:tblGrid>
              <a:tr h="217804">
                <a:tc gridSpan="10">
                  <a:txBody>
                    <a:bodyPr/>
                    <a:lstStyle/>
                    <a:p>
                      <a:pPr marL="38100">
                        <a:lnSpc>
                          <a:spcPts val="1560"/>
                        </a:lnSpc>
                      </a:pPr>
                      <a:r>
                        <a:rPr sz="1650" spc="-28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71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3716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900" b="1" spc="-114" dirty="0">
                          <a:latin typeface="Arial"/>
                          <a:cs typeface="Arial"/>
                        </a:rPr>
                        <a:t>MEALS </a:t>
                      </a:r>
                      <a:r>
                        <a:rPr sz="900" b="1" spc="-80" dirty="0">
                          <a:latin typeface="Arial"/>
                          <a:cs typeface="Arial"/>
                        </a:rPr>
                        <a:t>+</a:t>
                      </a:r>
                      <a:r>
                        <a:rPr sz="900" b="1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105" dirty="0">
                          <a:latin typeface="Arial"/>
                          <a:cs typeface="Arial"/>
                        </a:rPr>
                        <a:t>INCIDENTALS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7404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900" b="1" spc="-95" dirty="0">
                          <a:latin typeface="Arial"/>
                          <a:cs typeface="Arial"/>
                        </a:rPr>
                        <a:t>NON-MEALS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755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1430" algn="ctr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sz="1150" b="1" spc="-60" dirty="0">
                          <a:latin typeface="Arial"/>
                          <a:cs typeface="Arial"/>
                        </a:rPr>
                        <a:t>Date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20979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sz="1150" b="1" spc="-95" dirty="0">
                          <a:latin typeface="Arial"/>
                          <a:cs typeface="Arial"/>
                        </a:rPr>
                        <a:t>Category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91770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sz="1150" b="1" spc="-75" dirty="0">
                          <a:latin typeface="Arial"/>
                          <a:cs typeface="Arial"/>
                        </a:rPr>
                        <a:t>Vendor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784860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150" b="1" spc="-70" dirty="0">
                          <a:latin typeface="Arial"/>
                          <a:cs typeface="Arial"/>
                        </a:rPr>
                        <a:t>Description/Justification </a:t>
                      </a:r>
                      <a:r>
                        <a:rPr sz="1150" b="1" spc="-5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150" b="1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b="1" spc="-114" dirty="0">
                          <a:latin typeface="Arial"/>
                          <a:cs typeface="Arial"/>
                        </a:rPr>
                        <a:t>Expense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32715" marR="43180" indent="-71755">
                        <a:lnSpc>
                          <a:spcPct val="106900"/>
                        </a:lnSpc>
                        <a:spcBef>
                          <a:spcPts val="5"/>
                        </a:spcBef>
                      </a:pPr>
                      <a:r>
                        <a:rPr sz="1150" b="1" spc="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150" b="1" spc="-5" dirty="0">
                          <a:latin typeface="Arial"/>
                          <a:cs typeface="Arial"/>
                        </a:rPr>
                        <a:t>rave</a:t>
                      </a:r>
                      <a:r>
                        <a:rPr sz="1150" b="1" dirty="0">
                          <a:latin typeface="Arial"/>
                          <a:cs typeface="Arial"/>
                        </a:rPr>
                        <a:t>l  </a:t>
                      </a:r>
                      <a:r>
                        <a:rPr sz="1150" b="1" spc="-95" dirty="0">
                          <a:latin typeface="Arial"/>
                          <a:cs typeface="Arial"/>
                        </a:rPr>
                        <a:t>Day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73025" indent="635" algn="ctr">
                        <a:lnSpc>
                          <a:spcPct val="106900"/>
                        </a:lnSpc>
                        <a:spcBef>
                          <a:spcPts val="645"/>
                        </a:spcBef>
                      </a:pPr>
                      <a:r>
                        <a:rPr sz="1150" b="1" spc="-65" dirty="0">
                          <a:latin typeface="Arial"/>
                          <a:cs typeface="Arial"/>
                        </a:rPr>
                        <a:t>Total </a:t>
                      </a:r>
                      <a:r>
                        <a:rPr sz="1150" b="1" spc="-90" dirty="0">
                          <a:latin typeface="Arial"/>
                          <a:cs typeface="Arial"/>
                        </a:rPr>
                        <a:t>Per  </a:t>
                      </a:r>
                      <a:r>
                        <a:rPr sz="1150" b="1" spc="-75" dirty="0">
                          <a:latin typeface="Arial"/>
                          <a:cs typeface="Arial"/>
                        </a:rPr>
                        <a:t>Diem </a:t>
                      </a:r>
                      <a:r>
                        <a:rPr sz="1150" b="1" spc="-100" dirty="0">
                          <a:latin typeface="Arial"/>
                          <a:cs typeface="Arial"/>
                        </a:rPr>
                        <a:t>+  </a:t>
                      </a:r>
                      <a:r>
                        <a:rPr sz="1150" b="1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150" b="1" spc="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150" b="1" spc="-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150" b="1" spc="5" dirty="0">
                          <a:latin typeface="Arial"/>
                          <a:cs typeface="Arial"/>
                        </a:rPr>
                        <a:t>id</a:t>
                      </a:r>
                      <a:r>
                        <a:rPr sz="1150" b="1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150" b="1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150" b="1" spc="-5" dirty="0">
                          <a:latin typeface="Arial"/>
                          <a:cs typeface="Arial"/>
                        </a:rPr>
                        <a:t>ta</a:t>
                      </a:r>
                      <a:r>
                        <a:rPr sz="1150" b="1" spc="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150" b="1" dirty="0">
                          <a:latin typeface="Arial"/>
                          <a:cs typeface="Arial"/>
                        </a:rPr>
                        <a:t>s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80010" marR="61594" indent="45085">
                        <a:lnSpc>
                          <a:spcPct val="106900"/>
                        </a:lnSpc>
                      </a:pPr>
                      <a:r>
                        <a:rPr sz="1150" b="1" spc="-55" dirty="0">
                          <a:latin typeface="Arial"/>
                          <a:cs typeface="Arial"/>
                        </a:rPr>
                        <a:t>Non-Meal  </a:t>
                      </a:r>
                      <a:r>
                        <a:rPr sz="1150" b="1" spc="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150" b="1" spc="-5" dirty="0">
                          <a:latin typeface="Arial"/>
                          <a:cs typeface="Arial"/>
                        </a:rPr>
                        <a:t>escr</a:t>
                      </a:r>
                      <a:r>
                        <a:rPr sz="1150" b="1" spc="5" dirty="0">
                          <a:latin typeface="Arial"/>
                          <a:cs typeface="Arial"/>
                        </a:rPr>
                        <a:t>ip</a:t>
                      </a:r>
                      <a:r>
                        <a:rPr sz="1150" b="1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150" b="1" dirty="0">
                          <a:latin typeface="Arial"/>
                          <a:cs typeface="Arial"/>
                        </a:rPr>
                        <a:t>ion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94945" marR="124460" indent="-53975">
                        <a:lnSpc>
                          <a:spcPct val="106900"/>
                        </a:lnSpc>
                      </a:pPr>
                      <a:r>
                        <a:rPr sz="1150" b="1" spc="-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150" b="1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150" b="1" spc="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150" b="1" spc="-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150" b="1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150" b="1" spc="-5" dirty="0">
                          <a:latin typeface="Arial"/>
                          <a:cs typeface="Arial"/>
                        </a:rPr>
                        <a:t>ea</a:t>
                      </a:r>
                      <a:r>
                        <a:rPr sz="1150" b="1" dirty="0">
                          <a:latin typeface="Arial"/>
                          <a:cs typeface="Arial"/>
                        </a:rPr>
                        <a:t>l  </a:t>
                      </a:r>
                      <a:r>
                        <a:rPr sz="1150" b="1" spc="-114" dirty="0">
                          <a:latin typeface="Arial"/>
                          <a:cs typeface="Arial"/>
                        </a:rPr>
                        <a:t>Expense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7620" algn="ctr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sz="1150" b="1" spc="-65" dirty="0">
                          <a:latin typeface="Arial"/>
                          <a:cs typeface="Arial"/>
                        </a:rPr>
                        <a:t>Total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178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520"/>
                        </a:spcBef>
                        <a:tabLst>
                          <a:tab pos="79502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178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520"/>
                        </a:spcBef>
                        <a:tabLst>
                          <a:tab pos="79502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178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900" b="1" spc="-110" dirty="0">
                          <a:latin typeface="Arial"/>
                          <a:cs typeface="Arial"/>
                        </a:rPr>
                        <a:t>TOTAL: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520"/>
                        </a:spcBef>
                        <a:tabLst>
                          <a:tab pos="795020" algn="l"/>
                        </a:tabLst>
                      </a:pPr>
                      <a:r>
                        <a:rPr sz="900" b="1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b="1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504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 grid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0495">
                <a:tc>
                  <a:txBody>
                    <a:bodyPr/>
                    <a:lstStyle/>
                    <a:p>
                      <a:pPr marR="9525" algn="r">
                        <a:lnSpc>
                          <a:spcPts val="1075"/>
                        </a:lnSpc>
                      </a:pPr>
                      <a:r>
                        <a:rPr sz="900" b="1" spc="-60" dirty="0">
                          <a:latin typeface="Arial"/>
                          <a:cs typeface="Arial"/>
                        </a:rPr>
                        <a:t>Subtotal</a:t>
                      </a:r>
                      <a:r>
                        <a:rPr sz="900" b="1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65" dirty="0">
                          <a:latin typeface="Arial"/>
                          <a:cs typeface="Arial"/>
                        </a:rPr>
                        <a:t>Time: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ts val="1075"/>
                        </a:lnSpc>
                        <a:tabLst>
                          <a:tab pos="601980" algn="l"/>
                        </a:tabLst>
                      </a:pPr>
                      <a:r>
                        <a:rPr sz="900" b="1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b="1" spc="-40" dirty="0">
                          <a:latin typeface="Arial"/>
                          <a:cs typeface="Arial"/>
                        </a:rPr>
                        <a:t>446.50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0495">
                <a:tc>
                  <a:txBody>
                    <a:bodyPr/>
                    <a:lstStyle/>
                    <a:p>
                      <a:pPr marR="8890" algn="r">
                        <a:lnSpc>
                          <a:spcPts val="1075"/>
                        </a:lnSpc>
                      </a:pPr>
                      <a:r>
                        <a:rPr sz="900" b="1" spc="-60" dirty="0">
                          <a:latin typeface="Arial"/>
                          <a:cs typeface="Arial"/>
                        </a:rPr>
                        <a:t>Subtotal</a:t>
                      </a:r>
                      <a:r>
                        <a:rPr sz="900" b="1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95" dirty="0">
                          <a:latin typeface="Arial"/>
                          <a:cs typeface="Arial"/>
                        </a:rPr>
                        <a:t>Expenses: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ts val="1075"/>
                        </a:lnSpc>
                        <a:tabLst>
                          <a:tab pos="770890" algn="l"/>
                        </a:tabLst>
                      </a:pPr>
                      <a:r>
                        <a:rPr sz="900" b="1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b="1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0495">
                <a:tc>
                  <a:txBody>
                    <a:bodyPr/>
                    <a:lstStyle/>
                    <a:p>
                      <a:pPr marR="8890" algn="r">
                        <a:lnSpc>
                          <a:spcPts val="1075"/>
                        </a:lnSpc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900" b="1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900" b="1" spc="-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L: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ts val="1075"/>
                        </a:lnSpc>
                        <a:tabLst>
                          <a:tab pos="601980" algn="l"/>
                        </a:tabLst>
                      </a:pPr>
                      <a:r>
                        <a:rPr sz="900" b="1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b="1" spc="-40" dirty="0">
                          <a:latin typeface="Arial"/>
                          <a:cs typeface="Arial"/>
                        </a:rPr>
                        <a:t>446.50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0495">
                <a:tc>
                  <a:txBody>
                    <a:bodyPr/>
                    <a:lstStyle/>
                    <a:p>
                      <a:pPr marR="8890" algn="r">
                        <a:lnSpc>
                          <a:spcPts val="1070"/>
                        </a:lnSpc>
                      </a:pPr>
                      <a:r>
                        <a:rPr sz="900" b="1" spc="-55" dirty="0">
                          <a:latin typeface="Arial"/>
                          <a:cs typeface="Arial"/>
                        </a:rPr>
                        <a:t>Unbilled</a:t>
                      </a:r>
                      <a:r>
                        <a:rPr sz="900" b="1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85" dirty="0">
                          <a:latin typeface="Arial"/>
                          <a:cs typeface="Arial"/>
                        </a:rPr>
                        <a:t>Hours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ts val="1070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0.00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2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1075"/>
                        </a:lnSpc>
                      </a:pPr>
                      <a:r>
                        <a:rPr sz="900" b="1" spc="-85" dirty="0">
                          <a:latin typeface="Arial"/>
                          <a:cs typeface="Arial"/>
                        </a:rPr>
                        <a:t>INITIALS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rowSpan="2"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6530">
                <a:tc gridSpan="4">
                  <a:txBody>
                    <a:bodyPr/>
                    <a:lstStyle/>
                    <a:p>
                      <a:pPr marL="29845">
                        <a:lnSpc>
                          <a:spcPts val="1255"/>
                        </a:lnSpc>
                      </a:pPr>
                      <a:r>
                        <a:rPr sz="1150" spc="-7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1150" spc="-25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1150" spc="-4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1150" spc="-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1150" spc="-2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50" spc="-75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1150" spc="-3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1150" spc="-30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1150" spc="-4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150" spc="-50" dirty="0">
                          <a:latin typeface="Arial"/>
                          <a:cs typeface="Arial"/>
                        </a:rPr>
                        <a:t>are</a:t>
                      </a:r>
                      <a:r>
                        <a:rPr sz="115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45" dirty="0">
                          <a:latin typeface="Arial"/>
                          <a:cs typeface="Arial"/>
                        </a:rPr>
                        <a:t>accurate: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TM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1128836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125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30242" y="687247"/>
          <a:ext cx="12212955" cy="6213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2665"/>
                <a:gridCol w="894080"/>
                <a:gridCol w="812164"/>
                <a:gridCol w="3435985"/>
                <a:gridCol w="957579"/>
                <a:gridCol w="828675"/>
                <a:gridCol w="836929"/>
                <a:gridCol w="2743200"/>
                <a:gridCol w="687070"/>
              </a:tblGrid>
              <a:tr h="209550">
                <a:tc gridSpan="9">
                  <a:txBody>
                    <a:bodyPr/>
                    <a:lstStyle/>
                    <a:p>
                      <a:pPr marL="31750">
                        <a:lnSpc>
                          <a:spcPts val="1545"/>
                        </a:lnSpc>
                      </a:pPr>
                      <a:r>
                        <a:rPr sz="1300" b="1" spc="-150" dirty="0">
                          <a:latin typeface="Arial"/>
                          <a:cs typeface="Arial"/>
                        </a:rPr>
                        <a:t>INSTRUCTIONS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6525">
                <a:tc gridSpan="9">
                  <a:txBody>
                    <a:bodyPr/>
                    <a:lstStyle/>
                    <a:p>
                      <a:pPr marL="25400">
                        <a:lnSpc>
                          <a:spcPts val="880"/>
                        </a:lnSpc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1.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blue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below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spreadsheet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appropriate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hourly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M&amp;IE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rates.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9225">
                <a:tc gridSpan="9">
                  <a:txBody>
                    <a:bodyPr/>
                    <a:lstStyle/>
                    <a:p>
                      <a:pPr marL="25400">
                        <a:lnSpc>
                          <a:spcPts val="980"/>
                        </a:lnSpc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2.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"Sample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below.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98450">
                <a:tc gridSpan="9">
                  <a:txBody>
                    <a:bodyPr/>
                    <a:lstStyle/>
                    <a:p>
                      <a:pPr marL="25400">
                        <a:lnSpc>
                          <a:spcPts val="980"/>
                        </a:lnSpc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3.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Under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most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state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and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federal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guidelines,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consultant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may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day.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additional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tasks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and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should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recorded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columns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labeled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35" dirty="0">
                          <a:latin typeface="Arial"/>
                          <a:cs typeface="Arial"/>
                        </a:rPr>
                        <a:t>Unbilled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Should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consultant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be able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provide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valid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justification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540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under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project's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established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guidelines,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leadership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must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authorize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their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approval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fulfilling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invoice.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9225">
                <a:tc gridSpan="9">
                  <a:txBody>
                    <a:bodyPr/>
                    <a:lstStyle/>
                    <a:p>
                      <a:pPr marL="25400">
                        <a:lnSpc>
                          <a:spcPts val="980"/>
                        </a:lnSpc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4.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some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projects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provide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an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hourly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pay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rate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(along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reimbursable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expenses),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consultants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should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aware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any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project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governing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time.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8590">
                <a:tc gridSpan="9">
                  <a:txBody>
                    <a:bodyPr/>
                    <a:lstStyle/>
                    <a:p>
                      <a:pPr marL="25400">
                        <a:lnSpc>
                          <a:spcPts val="980"/>
                        </a:lnSpc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Consultants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should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ensure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justifying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documents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requirements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outlined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tab.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8590">
                <a:tc gridSpan="9">
                  <a:txBody>
                    <a:bodyPr/>
                    <a:lstStyle/>
                    <a:p>
                      <a:pPr marL="25400">
                        <a:lnSpc>
                          <a:spcPts val="975"/>
                        </a:lnSpc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forget: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20" dirty="0">
                          <a:latin typeface="Arial"/>
                          <a:cs typeface="Arial"/>
                        </a:rPr>
                        <a:t>a)</a:t>
                      </a:r>
                      <a:r>
                        <a:rPr sz="85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bottom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approve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and </a:t>
                      </a:r>
                      <a:r>
                        <a:rPr sz="850" b="1" spc="-25" dirty="0">
                          <a:latin typeface="Arial"/>
                          <a:cs typeface="Arial"/>
                        </a:rPr>
                        <a:t>b)</a:t>
                      </a:r>
                      <a:r>
                        <a:rPr sz="85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save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using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following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file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name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format: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[last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name],[first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name]_[project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name]_[month]_[year].xlsx. </a:t>
                      </a:r>
                      <a:r>
                        <a:rPr sz="850" b="1" spc="-55" dirty="0">
                          <a:latin typeface="Arial"/>
                          <a:cs typeface="Arial"/>
                        </a:rPr>
                        <a:t>Example:</a:t>
                      </a:r>
                      <a:r>
                        <a:rPr sz="85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Doe,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John_Baltimore_June_2020.xlsx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9065">
                <a:tc gridSpan="9">
                  <a:txBody>
                    <a:bodyPr/>
                    <a:lstStyle/>
                    <a:p>
                      <a:pPr marL="25400">
                        <a:lnSpc>
                          <a:spcPts val="980"/>
                        </a:lnSpc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7.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Monitors,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Deputy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Monitors,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Principals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any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questions.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2085">
                <a:tc gridSpan="3">
                  <a:txBody>
                    <a:bodyPr/>
                    <a:lstStyle/>
                    <a:p>
                      <a:pPr marR="10795" algn="r">
                        <a:lnSpc>
                          <a:spcPts val="1225"/>
                        </a:lnSpc>
                      </a:pPr>
                      <a:r>
                        <a:rPr sz="1100" b="1" spc="-160" dirty="0">
                          <a:latin typeface="Arial"/>
                          <a:cs typeface="Arial"/>
                        </a:rPr>
                        <a:t>PROJECT</a:t>
                      </a:r>
                      <a:r>
                        <a:rPr sz="1100" b="1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55" dirty="0">
                          <a:latin typeface="Arial"/>
                          <a:cs typeface="Arial"/>
                        </a:rPr>
                        <a:t>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ts val="1255"/>
                        </a:lnSpc>
                      </a:pPr>
                      <a:r>
                        <a:rPr sz="1100" spc="-15" dirty="0">
                          <a:latin typeface="Arial"/>
                          <a:cs typeface="Arial"/>
                        </a:rPr>
                        <a:t>Baltimore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45720" marR="36830" algn="ctr">
                        <a:lnSpc>
                          <a:spcPct val="116500"/>
                        </a:lnSpc>
                        <a:spcBef>
                          <a:spcPts val="720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Complete  these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four 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cells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 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rate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columns.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144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7800">
                <a:tc gridSpan="3">
                  <a:txBody>
                    <a:bodyPr/>
                    <a:lstStyle/>
                    <a:p>
                      <a:pPr marL="1216025">
                        <a:lnSpc>
                          <a:spcPts val="1275"/>
                        </a:lnSpc>
                      </a:pPr>
                      <a:r>
                        <a:rPr sz="1100" b="1" spc="-8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100" b="1" spc="-95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1100" b="1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20" dirty="0">
                          <a:latin typeface="Arial"/>
                          <a:cs typeface="Arial"/>
                        </a:rPr>
                        <a:t>BY: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ts val="1300"/>
                        </a:lnSpc>
                      </a:pPr>
                      <a:r>
                        <a:rPr sz="1100" spc="-35" dirty="0">
                          <a:latin typeface="Arial"/>
                          <a:cs typeface="Arial"/>
                        </a:rPr>
                        <a:t>O'Toole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9144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7800">
                <a:tc gridSpan="3">
                  <a:txBody>
                    <a:bodyPr/>
                    <a:lstStyle/>
                    <a:p>
                      <a:pPr marL="1159510">
                        <a:lnSpc>
                          <a:spcPts val="1275"/>
                        </a:lnSpc>
                      </a:pPr>
                      <a:r>
                        <a:rPr sz="1100" b="1" spc="-8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100" b="1" spc="-13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1100" b="1" spc="-5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1100" b="1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00" dirty="0">
                          <a:latin typeface="Arial"/>
                          <a:cs typeface="Arial"/>
                        </a:rPr>
                        <a:t>OF: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ts val="1300"/>
                        </a:lnSpc>
                      </a:pPr>
                      <a:r>
                        <a:rPr sz="1100" spc="-60" dirty="0">
                          <a:latin typeface="Arial"/>
                          <a:cs typeface="Arial"/>
                        </a:rPr>
                        <a:t>July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9144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6055">
                <a:tc gridSpan="3">
                  <a:txBody>
                    <a:bodyPr/>
                    <a:lstStyle/>
                    <a:p>
                      <a:pPr marL="15830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100" b="1" spc="-12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1100" b="1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90" dirty="0">
                          <a:latin typeface="Arial"/>
                          <a:cs typeface="Arial"/>
                        </a:rPr>
                        <a:t>SUBMITTED: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9144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994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950" b="1" i="1" spc="-70" dirty="0">
                          <a:latin typeface="Arial"/>
                          <a:cs typeface="Arial"/>
                        </a:rPr>
                        <a:t>Sample</a:t>
                      </a:r>
                      <a:r>
                        <a:rPr sz="950" b="1" i="1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b="1" i="1" spc="-60" dirty="0">
                          <a:latin typeface="Arial"/>
                          <a:cs typeface="Arial"/>
                        </a:rPr>
                        <a:t>Description: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762635">
                <a:tc gridSpan="9">
                  <a:txBody>
                    <a:bodyPr/>
                    <a:lstStyle/>
                    <a:p>
                      <a:pPr marL="1924685">
                        <a:lnSpc>
                          <a:spcPts val="1065"/>
                        </a:lnSpc>
                      </a:pPr>
                      <a:r>
                        <a:rPr sz="950" i="1" spc="-40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20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attend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40" dirty="0">
                          <a:latin typeface="Trebuchet MS"/>
                          <a:cs typeface="Trebuchet MS"/>
                        </a:rPr>
                        <a:t>meeting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" dirty="0">
                          <a:latin typeface="Trebuchet MS"/>
                          <a:cs typeface="Trebuchet MS"/>
                        </a:rPr>
                        <a:t>BPD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35" dirty="0">
                          <a:latin typeface="Trebuchet MS"/>
                          <a:cs typeface="Trebuchet MS"/>
                        </a:rPr>
                        <a:t>North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35" dirty="0">
                          <a:latin typeface="Trebuchet MS"/>
                          <a:cs typeface="Trebuchet MS"/>
                        </a:rPr>
                        <a:t>Division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DC;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40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checklist</a:t>
                      </a:r>
                      <a:r>
                        <a:rPr sz="950" i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review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in-service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training;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meet</a:t>
                      </a:r>
                      <a:endParaRPr sz="950">
                        <a:latin typeface="Trebuchet MS"/>
                        <a:cs typeface="Trebuchet MS"/>
                      </a:endParaRPr>
                    </a:p>
                    <a:p>
                      <a:pPr marL="1924685" marR="4400550">
                        <a:lnSpc>
                          <a:spcPct val="110500"/>
                        </a:lnSpc>
                      </a:pPr>
                      <a:r>
                        <a:rPr sz="950" i="1" spc="-50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" dirty="0">
                          <a:latin typeface="Trebuchet MS"/>
                          <a:cs typeface="Trebuchet MS"/>
                        </a:rPr>
                        <a:t>Ms.</a:t>
                      </a:r>
                      <a:r>
                        <a:rPr sz="950" i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35" dirty="0">
                          <a:latin typeface="Trebuchet MS"/>
                          <a:cs typeface="Trebuchet MS"/>
                        </a:rPr>
                        <a:t>Williams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re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20" dirty="0">
                          <a:latin typeface="Trebuchet MS"/>
                          <a:cs typeface="Trebuchet MS"/>
                        </a:rPr>
                        <a:t>changes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35" dirty="0">
                          <a:latin typeface="Trebuchet MS"/>
                          <a:cs typeface="Trebuchet MS"/>
                        </a:rPr>
                        <a:t>compliance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matrix;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35" dirty="0">
                          <a:latin typeface="Trebuchet MS"/>
                          <a:cs typeface="Trebuchet MS"/>
                        </a:rPr>
                        <a:t>copied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30" dirty="0"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force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reports;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reviewed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" dirty="0">
                          <a:latin typeface="Trebuchet MS"/>
                          <a:cs typeface="Trebuchet MS"/>
                        </a:rPr>
                        <a:t>UNDF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reports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10" dirty="0">
                          <a:latin typeface="Trebuchet MS"/>
                          <a:cs typeface="Trebuchet MS"/>
                        </a:rPr>
                        <a:t>1123454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20" dirty="0">
                          <a:latin typeface="Trebuchet MS"/>
                          <a:cs typeface="Trebuchet MS"/>
                        </a:rPr>
                        <a:t>and  </a:t>
                      </a:r>
                      <a:r>
                        <a:rPr sz="950" i="1" spc="-25" dirty="0">
                          <a:latin typeface="Trebuchet MS"/>
                          <a:cs typeface="Trebuchet MS"/>
                        </a:rPr>
                        <a:t>1123455.</a:t>
                      </a:r>
                      <a:endParaRPr sz="9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0350">
                <a:tc gridSpan="7">
                  <a:txBody>
                    <a:bodyPr/>
                    <a:lstStyle/>
                    <a:p>
                      <a:pPr marL="242570" algn="ctr">
                        <a:lnSpc>
                          <a:spcPts val="1889"/>
                        </a:lnSpc>
                      </a:pPr>
                      <a:r>
                        <a:rPr sz="1600" spc="-12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073785">
                        <a:lnSpc>
                          <a:spcPts val="1889"/>
                        </a:lnSpc>
                      </a:pPr>
                      <a:r>
                        <a:rPr sz="1600" spc="-16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UNBILLED</a:t>
                      </a:r>
                      <a:r>
                        <a:rPr sz="1600" spc="-8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14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2131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b="1" spc="-2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110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35" dirty="0">
                          <a:latin typeface="Arial"/>
                          <a:cs typeface="Arial"/>
                        </a:rPr>
                        <a:t>of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b="1" spc="-70" dirty="0">
                          <a:latin typeface="Arial"/>
                          <a:cs typeface="Arial"/>
                        </a:rPr>
                        <a:t>Day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100" b="1" spc="-60" dirty="0">
                          <a:latin typeface="Arial"/>
                          <a:cs typeface="Arial"/>
                        </a:rPr>
                        <a:t>Description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41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353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b="1" spc="-80" dirty="0">
                          <a:latin typeface="Arial"/>
                          <a:cs typeface="Arial"/>
                        </a:rPr>
                        <a:t>Hours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0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b="1" spc="-60" dirty="0">
                          <a:latin typeface="Arial"/>
                          <a:cs typeface="Arial"/>
                        </a:rPr>
                        <a:t>Rate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178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b="1" spc="-45" dirty="0">
                          <a:latin typeface="Arial"/>
                          <a:cs typeface="Arial"/>
                        </a:rPr>
                        <a:t>Total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100" b="1" spc="-60" dirty="0">
                          <a:latin typeface="Arial"/>
                          <a:cs typeface="Arial"/>
                        </a:rPr>
                        <a:t>Description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41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18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b="1" spc="-80" dirty="0">
                          <a:latin typeface="Arial"/>
                          <a:cs typeface="Arial"/>
                        </a:rPr>
                        <a:t>Hours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4629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Disciplinary </a:t>
                      </a:r>
                      <a:r>
                        <a:rPr sz="850" spc="-80" dirty="0">
                          <a:latin typeface="Arial"/>
                          <a:cs typeface="Arial"/>
                        </a:rPr>
                        <a:t>Case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Review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084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6863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423.00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4629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Follow-Up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084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6863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305.50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Tasks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Email,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Filing,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etc.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4629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084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63627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Tasks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Email,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Filing,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etc.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4629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Complaints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084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6863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329.00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4629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10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Disciplinary </a:t>
                      </a:r>
                      <a:r>
                        <a:rPr sz="850" spc="-80" dirty="0">
                          <a:latin typeface="Arial"/>
                          <a:cs typeface="Arial"/>
                        </a:rPr>
                        <a:t>Case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Review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084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6863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846.00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4629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12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084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63627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Tasks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Email,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Filing,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etc.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4629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16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curriculum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prep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85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assessment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084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6863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423.00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Attempt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Attend</a:t>
                      </a:r>
                      <a:r>
                        <a:rPr sz="850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Meeting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4629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17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Attend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UoF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Prepare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Review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Forms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41084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38354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1,880.00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4629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18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Attend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UoF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Training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7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0209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8290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1,645.00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Unbilled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time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7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4629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22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60" dirty="0">
                          <a:latin typeface="Arial"/>
                          <a:cs typeface="Arial"/>
                        </a:rPr>
                        <a:t>UoF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Notes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Bullets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410209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46863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4629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23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Training</a:t>
                      </a:r>
                      <a:r>
                        <a:rPr sz="850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Lieutenant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410209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52641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70.50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320043" y="2833293"/>
            <a:ext cx="1080368" cy="10243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128836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126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90656" y="7316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126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290656" y="7316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127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30242" y="687247"/>
          <a:ext cx="12212955" cy="8032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2665"/>
                <a:gridCol w="894080"/>
                <a:gridCol w="4243705"/>
                <a:gridCol w="961390"/>
                <a:gridCol w="828040"/>
                <a:gridCol w="836295"/>
                <a:gridCol w="2742564"/>
                <a:gridCol w="686434"/>
              </a:tblGrid>
              <a:tr h="214629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26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Monitoring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Conference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Call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6164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2164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4629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28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Disciplinary </a:t>
                      </a:r>
                      <a:r>
                        <a:rPr sz="850" spc="-80" dirty="0">
                          <a:latin typeface="Arial"/>
                          <a:cs typeface="Arial"/>
                        </a:rPr>
                        <a:t>Case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Review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6164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3655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1,504.00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995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29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Disciplinary </a:t>
                      </a:r>
                      <a:r>
                        <a:rPr sz="850" spc="-80" dirty="0">
                          <a:latin typeface="Arial"/>
                          <a:cs typeface="Arial"/>
                        </a:rPr>
                        <a:t>Case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Review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.7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6164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3655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1,574.50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Tasks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Email,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Filing,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etc.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080" algn="r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92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-90" dirty="0">
                          <a:latin typeface="Arial"/>
                          <a:cs typeface="Arial"/>
                        </a:rPr>
                        <a:t>TOTAL</a:t>
                      </a:r>
                      <a:r>
                        <a:rPr sz="850" b="1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80" dirty="0">
                          <a:latin typeface="Arial"/>
                          <a:cs typeface="Arial"/>
                        </a:rPr>
                        <a:t>HOURS: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5" dirty="0">
                          <a:latin typeface="Arial"/>
                          <a:cs typeface="Arial"/>
                        </a:rPr>
                        <a:t>40</a:t>
                      </a:r>
                      <a:r>
                        <a:rPr sz="850" b="1" dirty="0">
                          <a:latin typeface="Arial"/>
                          <a:cs typeface="Arial"/>
                        </a:rPr>
                        <a:t>.3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-85" dirty="0">
                          <a:latin typeface="Arial"/>
                          <a:cs typeface="Arial"/>
                        </a:rPr>
                        <a:t>TOTAL: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30200" algn="l"/>
                        </a:tabLst>
                      </a:pPr>
                      <a:r>
                        <a:rPr sz="850" b="1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b="1" spc="-20" dirty="0">
                          <a:latin typeface="Arial"/>
                          <a:cs typeface="Arial"/>
                        </a:rPr>
                        <a:t>9,470.50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4178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-90" dirty="0">
                          <a:latin typeface="Arial"/>
                          <a:cs typeface="Arial"/>
                        </a:rPr>
                        <a:t>TOTAL UNBILLED</a:t>
                      </a:r>
                      <a:r>
                        <a:rPr sz="85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80" dirty="0">
                          <a:latin typeface="Arial"/>
                          <a:cs typeface="Arial"/>
                        </a:rPr>
                        <a:t>HOURS: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08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5" dirty="0">
                          <a:latin typeface="Arial"/>
                          <a:cs typeface="Arial"/>
                        </a:rPr>
                        <a:t>19</a:t>
                      </a:r>
                      <a:r>
                        <a:rPr sz="850" b="1" dirty="0">
                          <a:latin typeface="Arial"/>
                          <a:cs typeface="Arial"/>
                        </a:rPr>
                        <a:t>.6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1128836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127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290656" y="7316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128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30242" y="687247"/>
          <a:ext cx="12212955" cy="5963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2665"/>
                <a:gridCol w="894080"/>
                <a:gridCol w="812164"/>
                <a:gridCol w="3431540"/>
                <a:gridCol w="961390"/>
                <a:gridCol w="828040"/>
                <a:gridCol w="836295"/>
                <a:gridCol w="869315"/>
                <a:gridCol w="984884"/>
                <a:gridCol w="1572895"/>
              </a:tblGrid>
              <a:tr h="260350">
                <a:tc gridSpan="10">
                  <a:txBody>
                    <a:bodyPr/>
                    <a:lstStyle/>
                    <a:p>
                      <a:pPr marL="36195">
                        <a:lnSpc>
                          <a:spcPts val="1889"/>
                        </a:lnSpc>
                      </a:pPr>
                      <a:r>
                        <a:rPr sz="1600" spc="-26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92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759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-90" dirty="0">
                          <a:latin typeface="Arial"/>
                          <a:cs typeface="Arial"/>
                        </a:rPr>
                        <a:t>MEALS </a:t>
                      </a:r>
                      <a:r>
                        <a:rPr sz="850" b="1" spc="-55" dirty="0">
                          <a:latin typeface="Arial"/>
                          <a:cs typeface="Arial"/>
                        </a:rPr>
                        <a:t>+</a:t>
                      </a:r>
                      <a:r>
                        <a:rPr sz="850" b="1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80" dirty="0">
                          <a:latin typeface="Arial"/>
                          <a:cs typeface="Arial"/>
                        </a:rPr>
                        <a:t>INCIDENTALS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6896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-65" dirty="0">
                          <a:latin typeface="Arial"/>
                          <a:cs typeface="Arial"/>
                        </a:rPr>
                        <a:t>NON-MEALS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1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746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1430" algn="ctr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100" b="1" spc="-35" dirty="0">
                          <a:latin typeface="Arial"/>
                          <a:cs typeface="Arial"/>
                        </a:rPr>
                        <a:t>Date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84150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100" b="1" spc="-70" dirty="0">
                          <a:latin typeface="Arial"/>
                          <a:cs typeface="Arial"/>
                        </a:rPr>
                        <a:t>Category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90500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100" b="1" spc="-55" dirty="0">
                          <a:latin typeface="Arial"/>
                          <a:cs typeface="Arial"/>
                        </a:rPr>
                        <a:t>Vendor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647700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100" b="1" spc="-55" dirty="0">
                          <a:latin typeface="Arial"/>
                          <a:cs typeface="Arial"/>
                        </a:rPr>
                        <a:t>Description/Justification </a:t>
                      </a:r>
                      <a:r>
                        <a:rPr sz="1100" b="1" spc="-3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100" b="1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90" dirty="0">
                          <a:latin typeface="Arial"/>
                          <a:cs typeface="Arial"/>
                        </a:rPr>
                        <a:t>Expense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69545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100" b="1" spc="-5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1100" b="1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70" dirty="0">
                          <a:latin typeface="Arial"/>
                          <a:cs typeface="Arial"/>
                        </a:rPr>
                        <a:t>Day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71120" indent="1270" algn="ctr">
                        <a:lnSpc>
                          <a:spcPct val="110900"/>
                        </a:lnSpc>
                        <a:spcBef>
                          <a:spcPts val="625"/>
                        </a:spcBef>
                      </a:pPr>
                      <a:r>
                        <a:rPr sz="1100" b="1" spc="-45" dirty="0">
                          <a:latin typeface="Arial"/>
                          <a:cs typeface="Arial"/>
                        </a:rPr>
                        <a:t>Total </a:t>
                      </a:r>
                      <a:r>
                        <a:rPr sz="1100" b="1" spc="-65" dirty="0">
                          <a:latin typeface="Arial"/>
                          <a:cs typeface="Arial"/>
                        </a:rPr>
                        <a:t>Per  </a:t>
                      </a:r>
                      <a:r>
                        <a:rPr sz="1100" b="1" spc="-50" dirty="0">
                          <a:latin typeface="Arial"/>
                          <a:cs typeface="Arial"/>
                        </a:rPr>
                        <a:t>Diem </a:t>
                      </a:r>
                      <a:r>
                        <a:rPr sz="1100" b="1" spc="-75" dirty="0">
                          <a:latin typeface="Arial"/>
                          <a:cs typeface="Arial"/>
                        </a:rPr>
                        <a:t>+  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nc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denta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80645" marR="58419" indent="43815">
                        <a:lnSpc>
                          <a:spcPct val="110900"/>
                        </a:lnSpc>
                      </a:pPr>
                      <a:r>
                        <a:rPr sz="1100" b="1" spc="-30" dirty="0">
                          <a:latin typeface="Arial"/>
                          <a:cs typeface="Arial"/>
                        </a:rPr>
                        <a:t>Non-Meal  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Descr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pt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io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95580" marR="116839" indent="-53340">
                        <a:lnSpc>
                          <a:spcPct val="110900"/>
                        </a:lnSpc>
                      </a:pPr>
                      <a:r>
                        <a:rPr sz="1100" b="1" spc="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-M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eal  </a:t>
                      </a:r>
                      <a:r>
                        <a:rPr sz="1100" b="1" spc="-90" dirty="0">
                          <a:latin typeface="Arial"/>
                          <a:cs typeface="Arial"/>
                        </a:rPr>
                        <a:t>Expense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9685" algn="ctr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100" b="1" spc="-45" dirty="0">
                          <a:latin typeface="Arial"/>
                          <a:cs typeface="Arial"/>
                        </a:rPr>
                        <a:t>Total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26479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7/16/2019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33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Transportation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33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JetBlue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Round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Trip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Airfare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BOS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BWI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Less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Extras: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$60.00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Airfare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735"/>
                        </a:spcBef>
                        <a:tabLst>
                          <a:tab pos="50419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470.61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33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735"/>
                        </a:spcBef>
                        <a:tabLst>
                          <a:tab pos="57467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470.61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33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26479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7/16/2019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33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Transportation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33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50" spc="-65" dirty="0">
                          <a:latin typeface="Arial"/>
                          <a:cs typeface="Arial"/>
                        </a:rPr>
                        <a:t>Car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Service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Transport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home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airport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50" spc="-65" dirty="0">
                          <a:latin typeface="Arial"/>
                          <a:cs typeface="Arial"/>
                        </a:rPr>
                        <a:t>Car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Service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735"/>
                        </a:spcBef>
                        <a:tabLst>
                          <a:tab pos="50419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176.50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33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735"/>
                        </a:spcBef>
                        <a:tabLst>
                          <a:tab pos="57467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176.50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33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26479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7/16/2019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33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Transportation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33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Uber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BWI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Hotel </a:t>
                      </a:r>
                      <a:r>
                        <a:rPr sz="850" spc="40" dirty="0">
                          <a:latin typeface="Arial"/>
                          <a:cs typeface="Arial"/>
                        </a:rPr>
                        <a:t>w/o</a:t>
                      </a:r>
                      <a:r>
                        <a:rPr sz="85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tip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Taxi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735"/>
                        </a:spcBef>
                        <a:tabLst>
                          <a:tab pos="56197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26.18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33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735"/>
                        </a:spcBef>
                        <a:tabLst>
                          <a:tab pos="63246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26.18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33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264795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7/16/2019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Transportation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Uber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Uber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Meeting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Taxi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730"/>
                        </a:spcBef>
                        <a:tabLst>
                          <a:tab pos="56197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15.57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730"/>
                        </a:spcBef>
                        <a:tabLst>
                          <a:tab pos="63246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15.57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264795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7/16/2019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Transportation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Uber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Uber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Meeting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Taxi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730"/>
                        </a:spcBef>
                        <a:tabLst>
                          <a:tab pos="56197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15.64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730"/>
                        </a:spcBef>
                        <a:tabLst>
                          <a:tab pos="63246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15.64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264795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7/16/2019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Transportation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Uber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Uber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back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Hotel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Taxi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730"/>
                        </a:spcBef>
                        <a:tabLst>
                          <a:tab pos="61976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9.47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730"/>
                        </a:spcBef>
                        <a:tabLst>
                          <a:tab pos="69024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9.47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264795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7/16/2019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Food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Per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Diem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850" spc="-85" dirty="0">
                          <a:latin typeface="Arial"/>
                          <a:cs typeface="Arial"/>
                        </a:rPr>
                        <a:t>Yes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730"/>
                        </a:spcBef>
                        <a:tabLst>
                          <a:tab pos="47117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53.25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730"/>
                        </a:spcBef>
                        <a:tabLst>
                          <a:tab pos="63246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53.25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264795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7/17/2019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Transportation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Uber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Uber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Training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Taxi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730"/>
                        </a:spcBef>
                        <a:tabLst>
                          <a:tab pos="56197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21.45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730"/>
                        </a:spcBef>
                        <a:tabLst>
                          <a:tab pos="63246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21.45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264795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7/17/2019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Transportation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Uber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Uber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HQ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Taxi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730"/>
                        </a:spcBef>
                        <a:tabLst>
                          <a:tab pos="56197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13.71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730"/>
                        </a:spcBef>
                        <a:tabLst>
                          <a:tab pos="63246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13.71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264795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7/17/2019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Food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Per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Diem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No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730"/>
                        </a:spcBef>
                        <a:tabLst>
                          <a:tab pos="47117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71.00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730"/>
                        </a:spcBef>
                        <a:tabLst>
                          <a:tab pos="63246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71.00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264795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7/18/2019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Transportation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Uber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Uber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Training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Taxi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730"/>
                        </a:spcBef>
                        <a:tabLst>
                          <a:tab pos="56197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17.59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730"/>
                        </a:spcBef>
                        <a:tabLst>
                          <a:tab pos="63246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17.59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264795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7/18/2019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Transportation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Uber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Uber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Airport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Taxi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730"/>
                        </a:spcBef>
                        <a:tabLst>
                          <a:tab pos="56197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37.56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730"/>
                        </a:spcBef>
                        <a:tabLst>
                          <a:tab pos="63246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37.56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264795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7/18/2019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Lodging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Residence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Inn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Bill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Minus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two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beverage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50" spc="-1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$5.66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Hotel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735"/>
                        </a:spcBef>
                        <a:tabLst>
                          <a:tab pos="50355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344.88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33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730"/>
                        </a:spcBef>
                        <a:tabLst>
                          <a:tab pos="57467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344.88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264795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7/18/2019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Food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Per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Diem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850" spc="-85" dirty="0">
                          <a:latin typeface="Arial"/>
                          <a:cs typeface="Arial"/>
                        </a:rPr>
                        <a:t>Yes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730"/>
                        </a:spcBef>
                        <a:tabLst>
                          <a:tab pos="47117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53.25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730"/>
                        </a:spcBef>
                        <a:tabLst>
                          <a:tab pos="63246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53.25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264795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7/18/2019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Transportation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50" spc="-65" dirty="0">
                          <a:latin typeface="Arial"/>
                          <a:cs typeface="Arial"/>
                        </a:rPr>
                        <a:t>Car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Service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Transport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Airport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Home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50" spc="-65" dirty="0">
                          <a:latin typeface="Arial"/>
                          <a:cs typeface="Arial"/>
                        </a:rPr>
                        <a:t>Car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Service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735"/>
                        </a:spcBef>
                        <a:tabLst>
                          <a:tab pos="50355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176.50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33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730"/>
                        </a:spcBef>
                        <a:tabLst>
                          <a:tab pos="57467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176.50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492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-85" dirty="0">
                          <a:latin typeface="Arial"/>
                          <a:cs typeface="Arial"/>
                        </a:rPr>
                        <a:t>TOTAL: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83234" algn="l"/>
                        </a:tabLst>
                      </a:pPr>
                      <a:r>
                        <a:rPr sz="850" b="1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b="1" spc="-20" dirty="0">
                          <a:latin typeface="Arial"/>
                          <a:cs typeface="Arial"/>
                        </a:rPr>
                        <a:t>1,503.16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492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 grid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9225"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-35" dirty="0">
                          <a:latin typeface="Arial"/>
                          <a:cs typeface="Arial"/>
                        </a:rPr>
                        <a:t>Subtotal</a:t>
                      </a:r>
                      <a:r>
                        <a:rPr sz="850" b="1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45" dirty="0">
                          <a:latin typeface="Arial"/>
                          <a:cs typeface="Arial"/>
                        </a:rPr>
                        <a:t>Time: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35609" algn="l"/>
                        </a:tabLst>
                      </a:pPr>
                      <a:r>
                        <a:rPr sz="850" b="1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b="1" spc="-20" dirty="0">
                          <a:latin typeface="Arial"/>
                          <a:cs typeface="Arial"/>
                        </a:rPr>
                        <a:t>9,470.50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9225"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-35" dirty="0">
                          <a:latin typeface="Arial"/>
                          <a:cs typeface="Arial"/>
                        </a:rPr>
                        <a:t>Subtotal</a:t>
                      </a:r>
                      <a:r>
                        <a:rPr sz="850" b="1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70" dirty="0">
                          <a:latin typeface="Arial"/>
                          <a:cs typeface="Arial"/>
                        </a:rPr>
                        <a:t>Expenses: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35609" algn="l"/>
                        </a:tabLst>
                      </a:pPr>
                      <a:r>
                        <a:rPr sz="850" b="1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b="1" spc="-20" dirty="0">
                          <a:latin typeface="Arial"/>
                          <a:cs typeface="Arial"/>
                        </a:rPr>
                        <a:t>1,503.16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9225"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850" b="1" spc="-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850" b="1" dirty="0">
                          <a:latin typeface="Arial"/>
                          <a:cs typeface="Arial"/>
                        </a:rPr>
                        <a:t>TA</a:t>
                      </a:r>
                      <a:r>
                        <a:rPr sz="850" b="1" spc="-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850" b="1" dirty="0">
                          <a:latin typeface="Arial"/>
                          <a:cs typeface="Arial"/>
                        </a:rPr>
                        <a:t>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77825" algn="l"/>
                        </a:tabLst>
                      </a:pPr>
                      <a:r>
                        <a:rPr sz="850" b="1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b="1" spc="-20" dirty="0">
                          <a:latin typeface="Arial"/>
                          <a:cs typeface="Arial"/>
                        </a:rPr>
                        <a:t>10,973.66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9225"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-35" dirty="0">
                          <a:latin typeface="Arial"/>
                          <a:cs typeface="Arial"/>
                        </a:rPr>
                        <a:t>Unbilled</a:t>
                      </a:r>
                      <a:r>
                        <a:rPr sz="850" b="1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60" dirty="0">
                          <a:latin typeface="Arial"/>
                          <a:cs typeface="Arial"/>
                        </a:rPr>
                        <a:t>Hours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19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1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-60" dirty="0">
                          <a:latin typeface="Arial"/>
                          <a:cs typeface="Arial"/>
                        </a:rPr>
                        <a:t>INITIALS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rowSpan="2"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3355">
                <a:tc gridSpan="4">
                  <a:txBody>
                    <a:bodyPr/>
                    <a:lstStyle/>
                    <a:p>
                      <a:pPr marL="28575">
                        <a:lnSpc>
                          <a:spcPts val="1240"/>
                        </a:lnSpc>
                      </a:pPr>
                      <a:r>
                        <a:rPr sz="1100" spc="-5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1100" spc="1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1100" spc="-1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are accurate: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KMO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1128836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128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2667" y="1826272"/>
            <a:ext cx="975359" cy="325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12614" y="1892300"/>
            <a:ext cx="995679" cy="1117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09967" y="4912392"/>
            <a:ext cx="2426335" cy="4565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spc="-15" dirty="0">
                <a:solidFill>
                  <a:srgbClr val="303234"/>
                </a:solidFill>
                <a:latin typeface="Arial"/>
                <a:cs typeface="Arial"/>
              </a:rPr>
              <a:t>Please</a:t>
            </a:r>
            <a:r>
              <a:rPr sz="950" spc="-25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950" spc="30" dirty="0">
                <a:solidFill>
                  <a:srgbClr val="303234"/>
                </a:solidFill>
                <a:latin typeface="Arial"/>
                <a:cs typeface="Arial"/>
              </a:rPr>
              <a:t>note:</a:t>
            </a:r>
            <a:r>
              <a:rPr sz="950" spc="-25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950" spc="-15" dirty="0">
                <a:solidFill>
                  <a:srgbClr val="303234"/>
                </a:solidFill>
                <a:latin typeface="Arial"/>
                <a:cs typeface="Arial"/>
              </a:rPr>
              <a:t>This</a:t>
            </a:r>
            <a:r>
              <a:rPr sz="950" spc="-25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03234"/>
                </a:solidFill>
                <a:latin typeface="Arial"/>
                <a:cs typeface="Arial"/>
              </a:rPr>
              <a:t>is</a:t>
            </a:r>
            <a:r>
              <a:rPr sz="950" spc="-20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950" spc="40" dirty="0">
                <a:solidFill>
                  <a:srgbClr val="303234"/>
                </a:solidFill>
                <a:latin typeface="Arial"/>
                <a:cs typeface="Arial"/>
              </a:rPr>
              <a:t>not</a:t>
            </a:r>
            <a:r>
              <a:rPr sz="950" spc="-25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950" spc="25" dirty="0">
                <a:solidFill>
                  <a:srgbClr val="303234"/>
                </a:solidFill>
                <a:latin typeface="Arial"/>
                <a:cs typeface="Arial"/>
              </a:rPr>
              <a:t>your</a:t>
            </a:r>
            <a:r>
              <a:rPr sz="950" spc="-25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950" spc="40" dirty="0">
                <a:solidFill>
                  <a:srgbClr val="303234"/>
                </a:solidFill>
                <a:latin typeface="Arial"/>
                <a:cs typeface="Arial"/>
              </a:rPr>
              <a:t>boarding</a:t>
            </a:r>
            <a:r>
              <a:rPr sz="950" spc="-25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03234"/>
                </a:solidFill>
                <a:latin typeface="Arial"/>
                <a:cs typeface="Arial"/>
              </a:rPr>
              <a:t>pass.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sz="950" b="1" spc="-15" dirty="0">
                <a:solidFill>
                  <a:srgbClr val="303234"/>
                </a:solidFill>
                <a:latin typeface="Arial"/>
                <a:cs typeface="Arial"/>
              </a:rPr>
              <a:t>Your </a:t>
            </a:r>
            <a:r>
              <a:rPr sz="950" b="1" spc="15" dirty="0">
                <a:solidFill>
                  <a:srgbClr val="303234"/>
                </a:solidFill>
                <a:latin typeface="Arial"/>
                <a:cs typeface="Arial"/>
              </a:rPr>
              <a:t>confirmation code</a:t>
            </a:r>
            <a:r>
              <a:rPr sz="950" b="1" spc="-80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950" b="1" spc="-30" dirty="0">
                <a:solidFill>
                  <a:srgbClr val="303234"/>
                </a:solidFill>
                <a:latin typeface="Arial"/>
                <a:cs typeface="Arial"/>
              </a:rPr>
              <a:t>is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9967" y="6182405"/>
            <a:ext cx="2678430" cy="1416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45" dirty="0">
                <a:solidFill>
                  <a:srgbClr val="00205B"/>
                </a:solidFill>
                <a:latin typeface="Arial"/>
                <a:cs typeface="Arial"/>
              </a:rPr>
              <a:t>Change </a:t>
            </a:r>
            <a:r>
              <a:rPr sz="1900" spc="70" dirty="0">
                <a:solidFill>
                  <a:srgbClr val="00205B"/>
                </a:solidFill>
                <a:latin typeface="Arial"/>
                <a:cs typeface="Arial"/>
              </a:rPr>
              <a:t>made</a:t>
            </a:r>
            <a:r>
              <a:rPr sz="1900" spc="-160" dirty="0">
                <a:solidFill>
                  <a:srgbClr val="00205B"/>
                </a:solidFill>
                <a:latin typeface="Arial"/>
                <a:cs typeface="Arial"/>
              </a:rPr>
              <a:t> </a:t>
            </a:r>
            <a:r>
              <a:rPr sz="1900" spc="-45" dirty="0">
                <a:solidFill>
                  <a:srgbClr val="00205B"/>
                </a:solidFill>
                <a:latin typeface="Arial"/>
                <a:cs typeface="Arial"/>
              </a:rPr>
              <a:t>easy.</a:t>
            </a:r>
            <a:endParaRPr sz="1900">
              <a:latin typeface="Arial"/>
              <a:cs typeface="Arial"/>
            </a:endParaRPr>
          </a:p>
          <a:p>
            <a:pPr marL="12700" marR="5080">
              <a:lnSpc>
                <a:spcPct val="121200"/>
              </a:lnSpc>
              <a:spcBef>
                <a:spcPts val="640"/>
              </a:spcBef>
            </a:pPr>
            <a:r>
              <a:rPr sz="1100" spc="10" dirty="0">
                <a:solidFill>
                  <a:srgbClr val="303234"/>
                </a:solidFill>
                <a:latin typeface="Arial"/>
                <a:cs typeface="Arial"/>
              </a:rPr>
              <a:t>Switch </a:t>
            </a:r>
            <a:r>
              <a:rPr sz="1100" spc="50" dirty="0">
                <a:solidFill>
                  <a:srgbClr val="303234"/>
                </a:solidFill>
                <a:latin typeface="Arial"/>
                <a:cs typeface="Arial"/>
              </a:rPr>
              <a:t>or </a:t>
            </a:r>
            <a:r>
              <a:rPr sz="1100" spc="15" dirty="0">
                <a:solidFill>
                  <a:srgbClr val="303234"/>
                </a:solidFill>
                <a:latin typeface="Arial"/>
                <a:cs typeface="Arial"/>
              </a:rPr>
              <a:t>cancel </a:t>
            </a:r>
            <a:r>
              <a:rPr sz="1100" spc="25" dirty="0">
                <a:solidFill>
                  <a:srgbClr val="303234"/>
                </a:solidFill>
                <a:latin typeface="Arial"/>
                <a:cs typeface="Arial"/>
              </a:rPr>
              <a:t>flights, </a:t>
            </a:r>
            <a:r>
              <a:rPr sz="1100" spc="60" dirty="0">
                <a:solidFill>
                  <a:srgbClr val="303234"/>
                </a:solidFill>
                <a:latin typeface="Arial"/>
                <a:cs typeface="Arial"/>
              </a:rPr>
              <a:t>add </a:t>
            </a:r>
            <a:r>
              <a:rPr sz="1100" dirty="0">
                <a:solidFill>
                  <a:srgbClr val="303234"/>
                </a:solidFill>
                <a:latin typeface="Arial"/>
                <a:cs typeface="Arial"/>
              </a:rPr>
              <a:t>extras </a:t>
            </a:r>
            <a:r>
              <a:rPr sz="1100" spc="20" dirty="0">
                <a:solidFill>
                  <a:srgbClr val="303234"/>
                </a:solidFill>
                <a:latin typeface="Arial"/>
                <a:cs typeface="Arial"/>
              </a:rPr>
              <a:t>like  </a:t>
            </a:r>
            <a:r>
              <a:rPr sz="1100" spc="-10" dirty="0">
                <a:solidFill>
                  <a:srgbClr val="303234"/>
                </a:solidFill>
                <a:latin typeface="Arial"/>
                <a:cs typeface="Arial"/>
              </a:rPr>
              <a:t>Even </a:t>
            </a:r>
            <a:r>
              <a:rPr sz="1100" spc="45" dirty="0">
                <a:solidFill>
                  <a:srgbClr val="303234"/>
                </a:solidFill>
                <a:latin typeface="Arial"/>
                <a:cs typeface="Arial"/>
              </a:rPr>
              <a:t>More </a:t>
            </a:r>
            <a:r>
              <a:rPr sz="1100" dirty="0">
                <a:solidFill>
                  <a:srgbClr val="303234"/>
                </a:solidFill>
                <a:latin typeface="Arial"/>
                <a:cs typeface="Arial"/>
              </a:rPr>
              <a:t>Space </a:t>
            </a:r>
            <a:r>
              <a:rPr sz="1100" spc="50" dirty="0">
                <a:solidFill>
                  <a:srgbClr val="303234"/>
                </a:solidFill>
                <a:latin typeface="Arial"/>
                <a:cs typeface="Arial"/>
              </a:rPr>
              <a:t>or </a:t>
            </a:r>
            <a:r>
              <a:rPr sz="1100" spc="20" dirty="0">
                <a:solidFill>
                  <a:srgbClr val="303234"/>
                </a:solidFill>
                <a:latin typeface="Arial"/>
                <a:cs typeface="Arial"/>
              </a:rPr>
              <a:t>pets, </a:t>
            </a:r>
            <a:r>
              <a:rPr sz="1100" spc="45" dirty="0">
                <a:solidFill>
                  <a:srgbClr val="303234"/>
                </a:solidFill>
                <a:latin typeface="Arial"/>
                <a:cs typeface="Arial"/>
              </a:rPr>
              <a:t>update </a:t>
            </a:r>
            <a:r>
              <a:rPr sz="1100" spc="35" dirty="0">
                <a:solidFill>
                  <a:srgbClr val="303234"/>
                </a:solidFill>
                <a:latin typeface="Arial"/>
                <a:cs typeface="Arial"/>
              </a:rPr>
              <a:t>your  </a:t>
            </a:r>
            <a:r>
              <a:rPr sz="1100" spc="-5" dirty="0">
                <a:solidFill>
                  <a:srgbClr val="303234"/>
                </a:solidFill>
                <a:latin typeface="Arial"/>
                <a:cs typeface="Arial"/>
              </a:rPr>
              <a:t>seat </a:t>
            </a:r>
            <a:r>
              <a:rPr sz="1100" spc="20" dirty="0">
                <a:solidFill>
                  <a:srgbClr val="303234"/>
                </a:solidFill>
                <a:latin typeface="Arial"/>
                <a:cs typeface="Arial"/>
              </a:rPr>
              <a:t>assignment, </a:t>
            </a:r>
            <a:r>
              <a:rPr sz="1100" spc="5" dirty="0">
                <a:solidFill>
                  <a:srgbClr val="303234"/>
                </a:solidFill>
                <a:latin typeface="Arial"/>
                <a:cs typeface="Arial"/>
              </a:rPr>
              <a:t>TrueBlue </a:t>
            </a:r>
            <a:r>
              <a:rPr sz="1100" spc="50" dirty="0">
                <a:solidFill>
                  <a:srgbClr val="303234"/>
                </a:solidFill>
                <a:latin typeface="Arial"/>
                <a:cs typeface="Arial"/>
              </a:rPr>
              <a:t>&amp; </a:t>
            </a:r>
            <a:r>
              <a:rPr sz="1100" spc="-10" dirty="0">
                <a:solidFill>
                  <a:srgbClr val="303234"/>
                </a:solidFill>
                <a:latin typeface="Arial"/>
                <a:cs typeface="Arial"/>
              </a:rPr>
              <a:t>KTN  </a:t>
            </a:r>
            <a:r>
              <a:rPr sz="1100" spc="30" dirty="0">
                <a:solidFill>
                  <a:srgbClr val="303234"/>
                </a:solidFill>
                <a:latin typeface="Arial"/>
                <a:cs typeface="Arial"/>
              </a:rPr>
              <a:t>numbers,</a:t>
            </a:r>
            <a:r>
              <a:rPr sz="1100" spc="-65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40" dirty="0">
                <a:solidFill>
                  <a:srgbClr val="303234"/>
                </a:solidFill>
                <a:latin typeface="Arial"/>
                <a:cs typeface="Arial"/>
              </a:rPr>
              <a:t>and</a:t>
            </a:r>
            <a:r>
              <a:rPr sz="1100" spc="-30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45" dirty="0">
                <a:solidFill>
                  <a:srgbClr val="303234"/>
                </a:solidFill>
                <a:latin typeface="Arial"/>
                <a:cs typeface="Arial"/>
              </a:rPr>
              <a:t>other</a:t>
            </a:r>
            <a:r>
              <a:rPr sz="1100" spc="-30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20" dirty="0">
                <a:solidFill>
                  <a:srgbClr val="303234"/>
                </a:solidFill>
                <a:latin typeface="Arial"/>
                <a:cs typeface="Arial"/>
              </a:rPr>
              <a:t>traveler</a:t>
            </a:r>
            <a:r>
              <a:rPr sz="1100" spc="-35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303234"/>
                </a:solidFill>
                <a:latin typeface="Arial"/>
                <a:cs typeface="Arial"/>
              </a:rPr>
              <a:t>details—all</a:t>
            </a:r>
            <a:r>
              <a:rPr sz="1100" spc="-30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35" dirty="0">
                <a:solidFill>
                  <a:srgbClr val="303234"/>
                </a:solidFill>
                <a:latin typeface="Arial"/>
                <a:cs typeface="Arial"/>
              </a:rPr>
              <a:t>in  </a:t>
            </a:r>
            <a:r>
              <a:rPr sz="1100" spc="45" dirty="0">
                <a:solidFill>
                  <a:srgbClr val="303234"/>
                </a:solidFill>
                <a:latin typeface="Arial"/>
                <a:cs typeface="Arial"/>
              </a:rPr>
              <a:t>one</a:t>
            </a:r>
            <a:r>
              <a:rPr sz="1100" spc="-35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20" dirty="0">
                <a:solidFill>
                  <a:srgbClr val="303234"/>
                </a:solidFill>
                <a:latin typeface="Arial"/>
                <a:cs typeface="Arial"/>
              </a:rPr>
              <a:t>place.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312869" y="6377960"/>
            <a:ext cx="162560" cy="5689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975885" y="6553233"/>
            <a:ext cx="868680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b="1" spc="55" dirty="0">
                <a:solidFill>
                  <a:srgbClr val="ABABAB"/>
                </a:solidFill>
                <a:latin typeface="Arial"/>
                <a:cs typeface="Arial"/>
              </a:rPr>
              <a:t>Manage</a:t>
            </a:r>
            <a:r>
              <a:rPr sz="1100" b="1" spc="-9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100" b="1" spc="35" dirty="0">
                <a:solidFill>
                  <a:srgbClr val="ABABAB"/>
                </a:solidFill>
                <a:latin typeface="Arial"/>
                <a:cs typeface="Arial"/>
              </a:rPr>
              <a:t>trip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44869" y="6377960"/>
            <a:ext cx="162559" cy="5689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300169" y="7074395"/>
            <a:ext cx="2254885" cy="4324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1200"/>
              </a:lnSpc>
              <a:spcBef>
                <a:spcPts val="95"/>
              </a:spcBef>
            </a:pPr>
            <a:r>
              <a:rPr sz="1100" spc="-20" dirty="0">
                <a:solidFill>
                  <a:srgbClr val="303234"/>
                </a:solidFill>
                <a:latin typeface="Arial"/>
                <a:cs typeface="Arial"/>
              </a:rPr>
              <a:t>You</a:t>
            </a:r>
            <a:r>
              <a:rPr sz="1100" spc="-35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10" dirty="0">
                <a:solidFill>
                  <a:srgbClr val="303234"/>
                </a:solidFill>
                <a:latin typeface="Arial"/>
                <a:cs typeface="Arial"/>
              </a:rPr>
              <a:t>can</a:t>
            </a:r>
            <a:r>
              <a:rPr sz="1100" spc="-35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10" dirty="0">
                <a:solidFill>
                  <a:srgbClr val="303234"/>
                </a:solidFill>
                <a:latin typeface="Arial"/>
                <a:cs typeface="Arial"/>
              </a:rPr>
              <a:t>also</a:t>
            </a:r>
            <a:r>
              <a:rPr sz="1100" spc="-35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30" dirty="0">
                <a:solidFill>
                  <a:srgbClr val="303234"/>
                </a:solidFill>
                <a:latin typeface="Arial"/>
                <a:cs typeface="Arial"/>
              </a:rPr>
              <a:t>manage</a:t>
            </a:r>
            <a:r>
              <a:rPr sz="1100" spc="-30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35" dirty="0">
                <a:solidFill>
                  <a:srgbClr val="303234"/>
                </a:solidFill>
                <a:latin typeface="Arial"/>
                <a:cs typeface="Arial"/>
              </a:rPr>
              <a:t>your</a:t>
            </a:r>
            <a:r>
              <a:rPr sz="1100" spc="-35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30" dirty="0">
                <a:solidFill>
                  <a:srgbClr val="303234"/>
                </a:solidFill>
                <a:latin typeface="Arial"/>
                <a:cs typeface="Arial"/>
              </a:rPr>
              <a:t>trips</a:t>
            </a:r>
            <a:r>
              <a:rPr sz="1100" spc="-35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45" dirty="0">
                <a:solidFill>
                  <a:srgbClr val="303234"/>
                </a:solidFill>
                <a:latin typeface="Arial"/>
                <a:cs typeface="Arial"/>
              </a:rPr>
              <a:t>by  </a:t>
            </a:r>
            <a:r>
              <a:rPr sz="1100" u="sng" spc="50" dirty="0">
                <a:solidFill>
                  <a:srgbClr val="0033A0"/>
                </a:solidFill>
                <a:uFill>
                  <a:solidFill>
                    <a:srgbClr val="0033A0"/>
                  </a:solidFill>
                </a:uFill>
                <a:latin typeface="Arial"/>
                <a:cs typeface="Arial"/>
              </a:rPr>
              <a:t>downloadin</a:t>
            </a:r>
            <a:r>
              <a:rPr sz="1100" spc="50" dirty="0">
                <a:solidFill>
                  <a:srgbClr val="0033A0"/>
                </a:solidFill>
                <a:latin typeface="Arial"/>
                <a:cs typeface="Arial"/>
              </a:rPr>
              <a:t>g</a:t>
            </a:r>
            <a:r>
              <a:rPr sz="1100" u="sng" spc="50" dirty="0">
                <a:solidFill>
                  <a:srgbClr val="0033A0"/>
                </a:solidFill>
                <a:uFill>
                  <a:solidFill>
                    <a:srgbClr val="0033A0"/>
                  </a:solidFill>
                </a:uFill>
                <a:latin typeface="Arial"/>
                <a:cs typeface="Arial"/>
              </a:rPr>
              <a:t> </a:t>
            </a:r>
            <a:r>
              <a:rPr sz="1100" u="sng" spc="45" dirty="0">
                <a:solidFill>
                  <a:srgbClr val="0033A0"/>
                </a:solidFill>
                <a:uFill>
                  <a:solidFill>
                    <a:srgbClr val="0033A0"/>
                  </a:solidFill>
                </a:uFill>
                <a:latin typeface="Arial"/>
                <a:cs typeface="Arial"/>
              </a:rPr>
              <a:t>our </a:t>
            </a:r>
            <a:r>
              <a:rPr sz="1100" u="sng" spc="20" dirty="0">
                <a:solidFill>
                  <a:srgbClr val="0033A0"/>
                </a:solidFill>
                <a:uFill>
                  <a:solidFill>
                    <a:srgbClr val="0033A0"/>
                  </a:solidFill>
                </a:uFill>
                <a:latin typeface="Arial"/>
                <a:cs typeface="Arial"/>
              </a:rPr>
              <a:t>free </a:t>
            </a:r>
            <a:r>
              <a:rPr sz="1100" u="sng" spc="55" dirty="0">
                <a:solidFill>
                  <a:srgbClr val="0033A0"/>
                </a:solidFill>
                <a:uFill>
                  <a:solidFill>
                    <a:srgbClr val="0033A0"/>
                  </a:solidFill>
                </a:uFill>
                <a:latin typeface="Arial"/>
                <a:cs typeface="Arial"/>
              </a:rPr>
              <a:t>mobile</a:t>
            </a:r>
            <a:r>
              <a:rPr sz="1100" u="sng" spc="-210" dirty="0">
                <a:solidFill>
                  <a:srgbClr val="0033A0"/>
                </a:solidFill>
                <a:uFill>
                  <a:solidFill>
                    <a:srgbClr val="0033A0"/>
                  </a:solidFill>
                </a:uFill>
                <a:latin typeface="Arial"/>
                <a:cs typeface="Arial"/>
              </a:rPr>
              <a:t> </a:t>
            </a:r>
            <a:r>
              <a:rPr sz="1100" u="sng" spc="40" dirty="0">
                <a:solidFill>
                  <a:srgbClr val="0033A0"/>
                </a:solidFill>
                <a:uFill>
                  <a:solidFill>
                    <a:srgbClr val="0033A0"/>
                  </a:solidFill>
                </a:uFill>
                <a:latin typeface="Arial"/>
                <a:cs typeface="Arial"/>
              </a:rPr>
              <a:t>app</a:t>
            </a:r>
            <a:r>
              <a:rPr sz="1100" spc="40" dirty="0">
                <a:solidFill>
                  <a:srgbClr val="303234"/>
                </a:solidFill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9967" y="8976393"/>
            <a:ext cx="668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303234"/>
                </a:solidFill>
                <a:latin typeface="Arial"/>
                <a:cs typeface="Arial"/>
              </a:rPr>
              <a:t>BOS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84094" y="9141479"/>
            <a:ext cx="81267" cy="1219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989541" y="8976393"/>
            <a:ext cx="6375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50" dirty="0">
                <a:solidFill>
                  <a:srgbClr val="303234"/>
                </a:solidFill>
                <a:latin typeface="Arial"/>
                <a:cs typeface="Arial"/>
              </a:rPr>
              <a:t>BWI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52034" y="9027179"/>
            <a:ext cx="352425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b="1" spc="50" dirty="0">
                <a:solidFill>
                  <a:srgbClr val="303234"/>
                </a:solidFill>
                <a:latin typeface="Arial"/>
                <a:cs typeface="Arial"/>
              </a:rPr>
              <a:t>D</a:t>
            </a:r>
            <a:r>
              <a:rPr sz="1100" b="1" spc="25" dirty="0">
                <a:solidFill>
                  <a:srgbClr val="303234"/>
                </a:solidFill>
                <a:latin typeface="Arial"/>
                <a:cs typeface="Arial"/>
              </a:rPr>
              <a:t>a</a:t>
            </a:r>
            <a:r>
              <a:rPr sz="1100" b="1" spc="50" dirty="0">
                <a:solidFill>
                  <a:srgbClr val="303234"/>
                </a:solidFill>
                <a:latin typeface="Arial"/>
                <a:cs typeface="Arial"/>
              </a:rPr>
              <a:t>te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47497" y="9027179"/>
            <a:ext cx="715010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spc="-25" dirty="0">
                <a:solidFill>
                  <a:srgbClr val="303234"/>
                </a:solidFill>
                <a:latin typeface="Arial"/>
                <a:cs typeface="Arial"/>
              </a:rPr>
              <a:t>Tue, </a:t>
            </a:r>
            <a:r>
              <a:rPr sz="1100" spc="25" dirty="0">
                <a:solidFill>
                  <a:srgbClr val="303234"/>
                </a:solidFill>
                <a:latin typeface="Arial"/>
                <a:cs typeface="Arial"/>
              </a:rPr>
              <a:t>Jul</a:t>
            </a:r>
            <a:r>
              <a:rPr sz="1100" spc="-130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35" dirty="0">
                <a:solidFill>
                  <a:srgbClr val="303234"/>
                </a:solidFill>
                <a:latin typeface="Arial"/>
                <a:cs typeface="Arial"/>
              </a:rPr>
              <a:t>16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3112" y="685800"/>
            <a:ext cx="5969000" cy="1328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0"/>
              </a:spcBef>
            </a:pPr>
            <a:r>
              <a:rPr sz="800" b="1" spc="-5" dirty="0">
                <a:solidFill>
                  <a:srgbClr val="2C2C2C"/>
                </a:solidFill>
                <a:latin typeface="Arial"/>
                <a:cs typeface="Arial"/>
              </a:rPr>
              <a:t>From: </a:t>
            </a:r>
            <a:r>
              <a:rPr sz="800" b="1" spc="-5" dirty="0">
                <a:latin typeface="Arial"/>
                <a:cs typeface="Arial"/>
              </a:rPr>
              <a:t>JetBlue Reservations</a:t>
            </a:r>
            <a:r>
              <a:rPr sz="800" b="1" spc="140" dirty="0"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2C2C2C"/>
                </a:solidFill>
                <a:latin typeface="Arial"/>
                <a:cs typeface="Arial"/>
                <a:hlinkClick r:id="rId7"/>
              </a:rPr>
              <a:t>jetblueairways@email.jetblue.com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800" b="1" dirty="0">
                <a:solidFill>
                  <a:srgbClr val="2C2C2C"/>
                </a:solidFill>
                <a:latin typeface="Arial"/>
                <a:cs typeface="Arial"/>
              </a:rPr>
              <a:t>Subject: </a:t>
            </a:r>
            <a:r>
              <a:rPr sz="800" dirty="0">
                <a:latin typeface="Arial"/>
                <a:cs typeface="Arial"/>
              </a:rPr>
              <a:t>JetBlue </a:t>
            </a:r>
            <a:r>
              <a:rPr sz="800" spc="-5" dirty="0">
                <a:latin typeface="Arial"/>
                <a:cs typeface="Arial"/>
              </a:rPr>
              <a:t>booking </a:t>
            </a:r>
            <a:r>
              <a:rPr sz="800" dirty="0">
                <a:latin typeface="Arial"/>
                <a:cs typeface="Arial"/>
              </a:rPr>
              <a:t>confirmation for </a:t>
            </a:r>
            <a:r>
              <a:rPr sz="800" spc="-10" dirty="0">
                <a:latin typeface="Arial"/>
                <a:cs typeface="Arial"/>
              </a:rPr>
              <a:t>KATHLEEN </a:t>
            </a:r>
            <a:r>
              <a:rPr sz="800" spc="-5" dirty="0">
                <a:latin typeface="Arial"/>
                <a:cs typeface="Arial"/>
              </a:rPr>
              <a:t>MARY </a:t>
            </a:r>
            <a:r>
              <a:rPr sz="800" dirty="0">
                <a:latin typeface="Arial"/>
                <a:cs typeface="Arial"/>
              </a:rPr>
              <a:t>O </a:t>
            </a:r>
            <a:r>
              <a:rPr sz="800" spc="-5" dirty="0">
                <a:latin typeface="Arial"/>
                <a:cs typeface="Arial"/>
              </a:rPr>
              <a:t>TOOLE</a:t>
            </a:r>
            <a:r>
              <a:rPr sz="800" spc="2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-</a:t>
            </a:r>
            <a:endParaRPr sz="800">
              <a:latin typeface="Arial"/>
              <a:cs typeface="Arial"/>
            </a:endParaRPr>
          </a:p>
          <a:p>
            <a:pPr marL="159385">
              <a:lnSpc>
                <a:spcPct val="100000"/>
              </a:lnSpc>
            </a:pPr>
            <a:r>
              <a:rPr sz="800" b="1" spc="-5" dirty="0">
                <a:solidFill>
                  <a:srgbClr val="2C2C2C"/>
                </a:solidFill>
                <a:latin typeface="Arial"/>
                <a:cs typeface="Arial"/>
              </a:rPr>
              <a:t>Date: </a:t>
            </a:r>
            <a:r>
              <a:rPr sz="800" dirty="0">
                <a:latin typeface="Arial"/>
                <a:cs typeface="Arial"/>
              </a:rPr>
              <a:t>July </a:t>
            </a:r>
            <a:r>
              <a:rPr sz="800" spc="-5" dirty="0">
                <a:latin typeface="Arial"/>
                <a:cs typeface="Arial"/>
              </a:rPr>
              <a:t>10, 2019 at 6:26</a:t>
            </a:r>
            <a:r>
              <a:rPr sz="800" spc="3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PM</a:t>
            </a:r>
            <a:endParaRPr sz="800">
              <a:latin typeface="Arial"/>
              <a:cs typeface="Arial"/>
            </a:endParaRPr>
          </a:p>
          <a:p>
            <a:pPr marL="262890">
              <a:lnSpc>
                <a:spcPct val="100000"/>
              </a:lnSpc>
            </a:pPr>
            <a:r>
              <a:rPr sz="800" b="1" spc="-20" dirty="0">
                <a:solidFill>
                  <a:srgbClr val="2C2C2C"/>
                </a:solidFill>
                <a:latin typeface="Arial"/>
                <a:cs typeface="Arial"/>
              </a:rPr>
              <a:t>To: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900">
              <a:latin typeface="Times New Roman"/>
              <a:cs typeface="Times New Roman"/>
            </a:endParaRPr>
          </a:p>
          <a:p>
            <a:pPr marL="3300729">
              <a:lnSpc>
                <a:spcPct val="100000"/>
              </a:lnSpc>
            </a:pPr>
            <a:r>
              <a:rPr sz="950" spc="15" dirty="0">
                <a:latin typeface="Arial"/>
                <a:cs typeface="Arial"/>
              </a:rPr>
              <a:t>Check</a:t>
            </a:r>
            <a:r>
              <a:rPr sz="950" spc="-30" dirty="0">
                <a:latin typeface="Arial"/>
                <a:cs typeface="Arial"/>
              </a:rPr>
              <a:t> </a:t>
            </a:r>
            <a:r>
              <a:rPr sz="950" spc="40" dirty="0">
                <a:latin typeface="Arial"/>
                <a:cs typeface="Arial"/>
              </a:rPr>
              <a:t>out</a:t>
            </a:r>
            <a:r>
              <a:rPr sz="950" spc="-30" dirty="0">
                <a:latin typeface="Arial"/>
                <a:cs typeface="Arial"/>
              </a:rPr>
              <a:t> </a:t>
            </a:r>
            <a:r>
              <a:rPr sz="950" spc="30" dirty="0">
                <a:latin typeface="Arial"/>
                <a:cs typeface="Arial"/>
              </a:rPr>
              <a:t>the</a:t>
            </a:r>
            <a:r>
              <a:rPr sz="950" spc="-30" dirty="0">
                <a:latin typeface="Arial"/>
                <a:cs typeface="Arial"/>
              </a:rPr>
              <a:t> </a:t>
            </a:r>
            <a:r>
              <a:rPr sz="950" spc="20" dirty="0">
                <a:latin typeface="Arial"/>
                <a:cs typeface="Arial"/>
              </a:rPr>
              <a:t>details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spc="35" dirty="0">
                <a:latin typeface="Arial"/>
                <a:cs typeface="Arial"/>
              </a:rPr>
              <a:t>for</a:t>
            </a:r>
            <a:r>
              <a:rPr sz="950" spc="-30" dirty="0">
                <a:latin typeface="Arial"/>
                <a:cs typeface="Arial"/>
              </a:rPr>
              <a:t> </a:t>
            </a:r>
            <a:r>
              <a:rPr sz="950" spc="25" dirty="0">
                <a:latin typeface="Arial"/>
                <a:cs typeface="Arial"/>
              </a:rPr>
              <a:t>your</a:t>
            </a:r>
            <a:r>
              <a:rPr sz="950" spc="-30" dirty="0">
                <a:latin typeface="Arial"/>
                <a:cs typeface="Arial"/>
              </a:rPr>
              <a:t> </a:t>
            </a:r>
            <a:r>
              <a:rPr sz="950" spc="45" dirty="0">
                <a:latin typeface="Arial"/>
                <a:cs typeface="Arial"/>
              </a:rPr>
              <a:t>trip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spc="40" dirty="0">
                <a:latin typeface="Arial"/>
                <a:cs typeface="Arial"/>
              </a:rPr>
              <a:t>on</a:t>
            </a:r>
            <a:r>
              <a:rPr sz="950" spc="-30" dirty="0">
                <a:latin typeface="Arial"/>
                <a:cs typeface="Arial"/>
              </a:rPr>
              <a:t> </a:t>
            </a:r>
            <a:r>
              <a:rPr sz="950" spc="-25" dirty="0">
                <a:latin typeface="Arial"/>
                <a:cs typeface="Arial"/>
              </a:rPr>
              <a:t>Tue,</a:t>
            </a:r>
            <a:r>
              <a:rPr sz="950" spc="-60" dirty="0">
                <a:latin typeface="Arial"/>
                <a:cs typeface="Arial"/>
              </a:rPr>
              <a:t> </a:t>
            </a:r>
            <a:r>
              <a:rPr sz="950" spc="15" dirty="0">
                <a:latin typeface="Arial"/>
                <a:cs typeface="Arial"/>
              </a:rPr>
              <a:t>Jul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spc="25" dirty="0">
                <a:latin typeface="Arial"/>
                <a:cs typeface="Arial"/>
              </a:rPr>
              <a:t>16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900">
              <a:latin typeface="Times New Roman"/>
              <a:cs typeface="Times New Roman"/>
            </a:endParaRPr>
          </a:p>
          <a:p>
            <a:pPr marR="895985" algn="r">
              <a:lnSpc>
                <a:spcPct val="100000"/>
              </a:lnSpc>
            </a:pPr>
            <a:r>
              <a:rPr sz="850" b="1" spc="-30" dirty="0">
                <a:solidFill>
                  <a:srgbClr val="ABABAB"/>
                </a:solidFill>
                <a:latin typeface="Arial"/>
                <a:cs typeface="Arial"/>
              </a:rPr>
              <a:t>|</a:t>
            </a:r>
            <a:endParaRPr sz="8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629387" y="1369092"/>
            <a:ext cx="203200" cy="304800"/>
          </a:xfrm>
          <a:custGeom>
            <a:avLst/>
            <a:gdLst/>
            <a:ahLst/>
            <a:cxnLst/>
            <a:rect l="l" t="t" r="r" b="b"/>
            <a:pathLst>
              <a:path w="203200" h="304800">
                <a:moveTo>
                  <a:pt x="0" y="304800"/>
                </a:moveTo>
                <a:lnTo>
                  <a:pt x="203200" y="304800"/>
                </a:lnTo>
                <a:lnTo>
                  <a:pt x="2032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8187" y="2242840"/>
            <a:ext cx="6096000" cy="508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073950" y="2849925"/>
            <a:ext cx="5624830" cy="95250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380490">
              <a:lnSpc>
                <a:spcPct val="100000"/>
              </a:lnSpc>
              <a:spcBef>
                <a:spcPts val="140"/>
              </a:spcBef>
            </a:pPr>
            <a:r>
              <a:rPr sz="2600" spc="-5" dirty="0">
                <a:solidFill>
                  <a:srgbClr val="ABABAB"/>
                </a:solidFill>
                <a:latin typeface="Arial"/>
                <a:cs typeface="Arial"/>
              </a:rPr>
              <a:t>You’re </a:t>
            </a:r>
            <a:r>
              <a:rPr sz="2600" spc="45" dirty="0">
                <a:solidFill>
                  <a:srgbClr val="ABABAB"/>
                </a:solidFill>
                <a:latin typeface="Arial"/>
                <a:cs typeface="Arial"/>
              </a:rPr>
              <a:t>all </a:t>
            </a:r>
            <a:r>
              <a:rPr sz="2600" spc="15" dirty="0">
                <a:solidFill>
                  <a:srgbClr val="ABABAB"/>
                </a:solidFill>
                <a:latin typeface="Arial"/>
                <a:cs typeface="Arial"/>
              </a:rPr>
              <a:t>set </a:t>
            </a:r>
            <a:r>
              <a:rPr sz="2600" spc="140" dirty="0">
                <a:solidFill>
                  <a:srgbClr val="ABABAB"/>
                </a:solidFill>
                <a:latin typeface="Arial"/>
                <a:cs typeface="Arial"/>
              </a:rPr>
              <a:t>to</a:t>
            </a:r>
            <a:r>
              <a:rPr sz="2600" spc="-33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2600" spc="55" dirty="0">
                <a:solidFill>
                  <a:srgbClr val="ABABAB"/>
                </a:solidFill>
                <a:latin typeface="Arial"/>
                <a:cs typeface="Arial"/>
              </a:rPr>
              <a:t>jet.</a:t>
            </a:r>
            <a:endParaRPr sz="2600">
              <a:latin typeface="Arial"/>
              <a:cs typeface="Arial"/>
            </a:endParaRPr>
          </a:p>
          <a:p>
            <a:pPr marL="12065" marR="5080" algn="ctr">
              <a:lnSpc>
                <a:spcPct val="106700"/>
              </a:lnSpc>
              <a:spcBef>
                <a:spcPts val="930"/>
              </a:spcBef>
            </a:pPr>
            <a:r>
              <a:rPr sz="1250" spc="-5" dirty="0">
                <a:solidFill>
                  <a:srgbClr val="ABABAB"/>
                </a:solidFill>
                <a:latin typeface="Arial"/>
                <a:cs typeface="Arial"/>
              </a:rPr>
              <a:t>Thanks</a:t>
            </a:r>
            <a:r>
              <a:rPr sz="1250" spc="-25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250" spc="50" dirty="0">
                <a:solidFill>
                  <a:srgbClr val="ABABAB"/>
                </a:solidFill>
                <a:latin typeface="Arial"/>
                <a:cs typeface="Arial"/>
              </a:rPr>
              <a:t>for</a:t>
            </a:r>
            <a:r>
              <a:rPr sz="1250" spc="-2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250" spc="45" dirty="0">
                <a:solidFill>
                  <a:srgbClr val="ABABAB"/>
                </a:solidFill>
                <a:latin typeface="Arial"/>
                <a:cs typeface="Arial"/>
              </a:rPr>
              <a:t>choosing</a:t>
            </a:r>
            <a:r>
              <a:rPr sz="1250" spc="-25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250" spc="20" dirty="0">
                <a:solidFill>
                  <a:srgbClr val="ABABAB"/>
                </a:solidFill>
                <a:latin typeface="Arial"/>
                <a:cs typeface="Arial"/>
              </a:rPr>
              <a:t>JetBlue.</a:t>
            </a:r>
            <a:r>
              <a:rPr sz="1250" spc="-6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250" spc="40" dirty="0">
                <a:solidFill>
                  <a:srgbClr val="ABABAB"/>
                </a:solidFill>
                <a:latin typeface="Arial"/>
                <a:cs typeface="Arial"/>
              </a:rPr>
              <a:t>Get</a:t>
            </a:r>
            <a:r>
              <a:rPr sz="1250" spc="-25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250" spc="30" dirty="0">
                <a:solidFill>
                  <a:srgbClr val="ABABAB"/>
                </a:solidFill>
                <a:latin typeface="Arial"/>
                <a:cs typeface="Arial"/>
              </a:rPr>
              <a:t>ready</a:t>
            </a:r>
            <a:r>
              <a:rPr sz="1250" spc="-2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250" spc="70" dirty="0">
                <a:solidFill>
                  <a:srgbClr val="ABABAB"/>
                </a:solidFill>
                <a:latin typeface="Arial"/>
                <a:cs typeface="Arial"/>
              </a:rPr>
              <a:t>to</a:t>
            </a:r>
            <a:r>
              <a:rPr sz="1250" spc="-2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250" spc="40" dirty="0">
                <a:solidFill>
                  <a:srgbClr val="ABABAB"/>
                </a:solidFill>
                <a:latin typeface="Arial"/>
                <a:cs typeface="Arial"/>
              </a:rPr>
              <a:t>enjoy</a:t>
            </a:r>
            <a:r>
              <a:rPr sz="1250" spc="-25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250" spc="45" dirty="0">
                <a:solidFill>
                  <a:srgbClr val="ABABAB"/>
                </a:solidFill>
                <a:latin typeface="Arial"/>
                <a:cs typeface="Arial"/>
              </a:rPr>
              <a:t>the</a:t>
            </a:r>
            <a:r>
              <a:rPr sz="1250" spc="-2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250" spc="40" dirty="0">
                <a:solidFill>
                  <a:srgbClr val="ABABAB"/>
                </a:solidFill>
                <a:latin typeface="Arial"/>
                <a:cs typeface="Arial"/>
              </a:rPr>
              <a:t>most</a:t>
            </a:r>
            <a:r>
              <a:rPr sz="1250" spc="-25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250" spc="65" dirty="0">
                <a:solidFill>
                  <a:srgbClr val="ABABAB"/>
                </a:solidFill>
                <a:latin typeface="Arial"/>
                <a:cs typeface="Arial"/>
              </a:rPr>
              <a:t>legroom</a:t>
            </a:r>
            <a:r>
              <a:rPr sz="1250" spc="-2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250" spc="45" dirty="0">
                <a:solidFill>
                  <a:srgbClr val="ABABAB"/>
                </a:solidFill>
                <a:latin typeface="Arial"/>
                <a:cs typeface="Arial"/>
              </a:rPr>
              <a:t>in</a:t>
            </a:r>
            <a:r>
              <a:rPr sz="1250" spc="-2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250" spc="20" dirty="0">
                <a:solidFill>
                  <a:srgbClr val="ABABAB"/>
                </a:solidFill>
                <a:latin typeface="Arial"/>
                <a:cs typeface="Arial"/>
              </a:rPr>
              <a:t>coach,  </a:t>
            </a:r>
            <a:r>
              <a:rPr sz="1250" spc="30" dirty="0">
                <a:solidFill>
                  <a:srgbClr val="ABABAB"/>
                </a:solidFill>
                <a:latin typeface="Arial"/>
                <a:cs typeface="Arial"/>
              </a:rPr>
              <a:t>free</a:t>
            </a:r>
            <a:r>
              <a:rPr sz="1250" spc="-35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250" spc="30" dirty="0">
                <a:solidFill>
                  <a:srgbClr val="ABABAB"/>
                </a:solidFill>
                <a:latin typeface="Arial"/>
                <a:cs typeface="Arial"/>
              </a:rPr>
              <a:t>wi-fi</a:t>
            </a:r>
            <a:r>
              <a:rPr sz="1250" spc="-3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250" spc="65" dirty="0">
                <a:solidFill>
                  <a:srgbClr val="ABABAB"/>
                </a:solidFill>
                <a:latin typeface="Arial"/>
                <a:cs typeface="Arial"/>
              </a:rPr>
              <a:t>&amp;</a:t>
            </a:r>
            <a:r>
              <a:rPr sz="1250" spc="-3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250" spc="40" dirty="0">
                <a:solidFill>
                  <a:srgbClr val="ABABAB"/>
                </a:solidFill>
                <a:latin typeface="Arial"/>
                <a:cs typeface="Arial"/>
              </a:rPr>
              <a:t>entertainment,</a:t>
            </a:r>
            <a:r>
              <a:rPr sz="1250" spc="-7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250" spc="50" dirty="0">
                <a:solidFill>
                  <a:srgbClr val="ABABAB"/>
                </a:solidFill>
                <a:latin typeface="Arial"/>
                <a:cs typeface="Arial"/>
              </a:rPr>
              <a:t>and</a:t>
            </a:r>
            <a:r>
              <a:rPr sz="1250" spc="-3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250" spc="30" dirty="0">
                <a:solidFill>
                  <a:srgbClr val="ABABAB"/>
                </a:solidFill>
                <a:latin typeface="Arial"/>
                <a:cs typeface="Arial"/>
              </a:rPr>
              <a:t>free</a:t>
            </a:r>
            <a:r>
              <a:rPr sz="1250" spc="-35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250" spc="-10" dirty="0">
                <a:solidFill>
                  <a:srgbClr val="ABABAB"/>
                </a:solidFill>
                <a:latin typeface="Arial"/>
                <a:cs typeface="Arial"/>
              </a:rPr>
              <a:t>snacks</a:t>
            </a:r>
            <a:r>
              <a:rPr sz="1250" spc="-3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250" spc="65" dirty="0">
                <a:solidFill>
                  <a:srgbClr val="ABABAB"/>
                </a:solidFill>
                <a:latin typeface="Arial"/>
                <a:cs typeface="Arial"/>
              </a:rPr>
              <a:t>&amp;</a:t>
            </a:r>
            <a:r>
              <a:rPr sz="1250" spc="-3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250" spc="25" dirty="0">
                <a:solidFill>
                  <a:srgbClr val="ABABAB"/>
                </a:solidFill>
                <a:latin typeface="Arial"/>
                <a:cs typeface="Arial"/>
              </a:rPr>
              <a:t>drinks.</a:t>
            </a:r>
            <a:endParaRPr sz="12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09967" y="8336300"/>
            <a:ext cx="76708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30" dirty="0">
                <a:solidFill>
                  <a:srgbClr val="00205B"/>
                </a:solidFill>
                <a:latin typeface="Arial"/>
                <a:cs typeface="Arial"/>
              </a:rPr>
              <a:t>Flights</a:t>
            </a:r>
            <a:endParaRPr sz="19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731000" y="708672"/>
            <a:ext cx="345427" cy="3454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85800" y="1262316"/>
            <a:ext cx="6400800" cy="0"/>
          </a:xfrm>
          <a:custGeom>
            <a:avLst/>
            <a:gdLst/>
            <a:ahLst/>
            <a:cxnLst/>
            <a:rect l="l" t="t" r="r" b="b"/>
            <a:pathLst>
              <a:path w="6400800">
                <a:moveTo>
                  <a:pt x="0" y="0"/>
                </a:moveTo>
                <a:lnTo>
                  <a:pt x="6400800" y="0"/>
                </a:lnTo>
              </a:path>
            </a:pathLst>
          </a:custGeom>
          <a:ln w="3175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30027" y="856500"/>
            <a:ext cx="407034" cy="101600"/>
          </a:xfrm>
          <a:custGeom>
            <a:avLst/>
            <a:gdLst/>
            <a:ahLst/>
            <a:cxnLst/>
            <a:rect l="l" t="t" r="r" b="b"/>
            <a:pathLst>
              <a:path w="407035" h="101600">
                <a:moveTo>
                  <a:pt x="0" y="101600"/>
                </a:moveTo>
                <a:lnTo>
                  <a:pt x="406438" y="101600"/>
                </a:lnTo>
                <a:lnTo>
                  <a:pt x="406438" y="0"/>
                </a:lnTo>
                <a:lnTo>
                  <a:pt x="0" y="0"/>
                </a:lnTo>
                <a:lnTo>
                  <a:pt x="0" y="101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34884" y="1100340"/>
            <a:ext cx="1216025" cy="101600"/>
          </a:xfrm>
          <a:custGeom>
            <a:avLst/>
            <a:gdLst/>
            <a:ahLst/>
            <a:cxnLst/>
            <a:rect l="l" t="t" r="r" b="b"/>
            <a:pathLst>
              <a:path w="1216025" h="101600">
                <a:moveTo>
                  <a:pt x="0" y="101600"/>
                </a:moveTo>
                <a:lnTo>
                  <a:pt x="1215771" y="101600"/>
                </a:lnTo>
                <a:lnTo>
                  <a:pt x="1215771" y="0"/>
                </a:lnTo>
                <a:lnTo>
                  <a:pt x="0" y="0"/>
                </a:lnTo>
                <a:lnTo>
                  <a:pt x="0" y="101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27217" y="1855495"/>
            <a:ext cx="789940" cy="190500"/>
          </a:xfrm>
          <a:custGeom>
            <a:avLst/>
            <a:gdLst/>
            <a:ahLst/>
            <a:cxnLst/>
            <a:rect l="l" t="t" r="r" b="b"/>
            <a:pathLst>
              <a:path w="789940" h="190500">
                <a:moveTo>
                  <a:pt x="0" y="190207"/>
                </a:moveTo>
                <a:lnTo>
                  <a:pt x="789355" y="190207"/>
                </a:lnTo>
                <a:lnTo>
                  <a:pt x="789355" y="0"/>
                </a:lnTo>
                <a:lnTo>
                  <a:pt x="0" y="0"/>
                </a:lnTo>
                <a:lnTo>
                  <a:pt x="0" y="1902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133339" y="4871923"/>
            <a:ext cx="1242695" cy="518795"/>
          </a:xfrm>
          <a:custGeom>
            <a:avLst/>
            <a:gdLst/>
            <a:ahLst/>
            <a:cxnLst/>
            <a:rect l="l" t="t" r="r" b="b"/>
            <a:pathLst>
              <a:path w="1242695" h="518795">
                <a:moveTo>
                  <a:pt x="0" y="518769"/>
                </a:moveTo>
                <a:lnTo>
                  <a:pt x="1242199" y="518769"/>
                </a:lnTo>
                <a:lnTo>
                  <a:pt x="1242199" y="0"/>
                </a:lnTo>
                <a:lnTo>
                  <a:pt x="0" y="0"/>
                </a:lnTo>
                <a:lnTo>
                  <a:pt x="0" y="518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129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776065" y="9602188"/>
            <a:ext cx="2076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12</a:t>
            </a:r>
            <a:r>
              <a:rPr sz="800" spc="-5" dirty="0">
                <a:latin typeface="Arial"/>
                <a:cs typeface="Arial"/>
              </a:rPr>
              <a:t>9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9980" y="633027"/>
            <a:ext cx="7747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5400"/>
              </a:lnSpc>
              <a:spcBef>
                <a:spcPts val="95"/>
              </a:spcBef>
            </a:pPr>
            <a:r>
              <a:rPr sz="1100" spc="20" dirty="0">
                <a:solidFill>
                  <a:srgbClr val="303234"/>
                </a:solidFill>
                <a:latin typeface="Arial"/>
                <a:cs typeface="Arial"/>
              </a:rPr>
              <a:t>Boston,</a:t>
            </a:r>
            <a:r>
              <a:rPr sz="1100" spc="-145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60" dirty="0">
                <a:solidFill>
                  <a:srgbClr val="303234"/>
                </a:solidFill>
                <a:latin typeface="Arial"/>
                <a:cs typeface="Arial"/>
              </a:rPr>
              <a:t>MA </a:t>
            </a:r>
            <a:r>
              <a:rPr sz="1100" spc="20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10" dirty="0">
                <a:solidFill>
                  <a:srgbClr val="303234"/>
                </a:solidFill>
                <a:latin typeface="Arial"/>
                <a:cs typeface="Arial"/>
              </a:rPr>
              <a:t>Terminal:</a:t>
            </a:r>
            <a:r>
              <a:rPr sz="1100" spc="-75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10" dirty="0">
                <a:solidFill>
                  <a:srgbClr val="303234"/>
                </a:solidFill>
                <a:latin typeface="Arial"/>
                <a:cs typeface="Arial"/>
              </a:rPr>
              <a:t>C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19950" y="706132"/>
            <a:ext cx="953135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spc="25" dirty="0">
                <a:solidFill>
                  <a:srgbClr val="303234"/>
                </a:solidFill>
                <a:latin typeface="Arial"/>
                <a:cs typeface="Arial"/>
              </a:rPr>
              <a:t>Baltimore,</a:t>
            </a:r>
            <a:r>
              <a:rPr sz="1100" spc="-120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60" dirty="0">
                <a:solidFill>
                  <a:srgbClr val="303234"/>
                </a:solidFill>
                <a:latin typeface="Arial"/>
                <a:cs typeface="Arial"/>
              </a:rPr>
              <a:t>MD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52047" y="655332"/>
            <a:ext cx="568960" cy="8058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b="1" spc="45" dirty="0">
                <a:solidFill>
                  <a:srgbClr val="303234"/>
                </a:solidFill>
                <a:latin typeface="Arial"/>
                <a:cs typeface="Arial"/>
              </a:rPr>
              <a:t>Depa</a:t>
            </a:r>
            <a:r>
              <a:rPr sz="1100" b="1" spc="15" dirty="0">
                <a:solidFill>
                  <a:srgbClr val="303234"/>
                </a:solidFill>
                <a:latin typeface="Arial"/>
                <a:cs typeface="Arial"/>
              </a:rPr>
              <a:t>r</a:t>
            </a:r>
            <a:r>
              <a:rPr sz="1100" b="1" spc="-20" dirty="0">
                <a:solidFill>
                  <a:srgbClr val="303234"/>
                </a:solidFill>
                <a:latin typeface="Arial"/>
                <a:cs typeface="Arial"/>
              </a:rPr>
              <a:t>ts</a:t>
            </a:r>
            <a:endParaRPr sz="1100">
              <a:latin typeface="Arial"/>
              <a:cs typeface="Arial"/>
            </a:endParaRPr>
          </a:p>
          <a:p>
            <a:pPr marL="12700" marR="57150">
              <a:lnSpc>
                <a:spcPct val="181800"/>
              </a:lnSpc>
            </a:pPr>
            <a:r>
              <a:rPr sz="1100" b="1" spc="5" dirty="0">
                <a:solidFill>
                  <a:srgbClr val="303234"/>
                </a:solidFill>
                <a:latin typeface="Arial"/>
                <a:cs typeface="Arial"/>
              </a:rPr>
              <a:t>Arrives  </a:t>
            </a:r>
            <a:r>
              <a:rPr sz="1100" b="1" spc="25" dirty="0">
                <a:solidFill>
                  <a:srgbClr val="303234"/>
                </a:solidFill>
                <a:latin typeface="Arial"/>
                <a:cs typeface="Arial"/>
              </a:rPr>
              <a:t>Flight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30983" y="655332"/>
            <a:ext cx="531495" cy="8058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spc="50" dirty="0">
                <a:solidFill>
                  <a:srgbClr val="303234"/>
                </a:solidFill>
                <a:latin typeface="Arial"/>
                <a:cs typeface="Arial"/>
              </a:rPr>
              <a:t>1:44pm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100" spc="50" dirty="0">
                <a:solidFill>
                  <a:srgbClr val="303234"/>
                </a:solidFill>
                <a:latin typeface="Arial"/>
                <a:cs typeface="Arial"/>
              </a:rPr>
              <a:t>3:18pm</a:t>
            </a:r>
            <a:endParaRPr sz="1100">
              <a:latin typeface="Arial"/>
              <a:cs typeface="Arial"/>
            </a:endParaRPr>
          </a:p>
          <a:p>
            <a:pPr marL="188595">
              <a:lnSpc>
                <a:spcPct val="100000"/>
              </a:lnSpc>
              <a:spcBef>
                <a:spcPts val="1080"/>
              </a:spcBef>
            </a:pPr>
            <a:r>
              <a:rPr sz="1100" spc="35" dirty="0">
                <a:solidFill>
                  <a:srgbClr val="303234"/>
                </a:solidFill>
                <a:latin typeface="Arial"/>
                <a:cs typeface="Arial"/>
              </a:rPr>
              <a:t>1927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22680" y="1592580"/>
            <a:ext cx="1016000" cy="274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84120" y="2293632"/>
            <a:ext cx="81267" cy="1219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09980" y="2041398"/>
            <a:ext cx="953135" cy="93345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400" b="1" spc="50" dirty="0">
                <a:solidFill>
                  <a:srgbClr val="303234"/>
                </a:solidFill>
                <a:latin typeface="Arial"/>
                <a:cs typeface="Arial"/>
              </a:rPr>
              <a:t>BWI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100" spc="25" dirty="0">
                <a:solidFill>
                  <a:srgbClr val="303234"/>
                </a:solidFill>
                <a:latin typeface="Arial"/>
                <a:cs typeface="Arial"/>
              </a:rPr>
              <a:t>Baltimore,</a:t>
            </a:r>
            <a:r>
              <a:rPr sz="1100" spc="-120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60" dirty="0">
                <a:solidFill>
                  <a:srgbClr val="303234"/>
                </a:solidFill>
                <a:latin typeface="Arial"/>
                <a:cs typeface="Arial"/>
              </a:rPr>
              <a:t>MD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100" spc="10" dirty="0">
                <a:solidFill>
                  <a:srgbClr val="303234"/>
                </a:solidFill>
                <a:latin typeface="Arial"/>
                <a:cs typeface="Arial"/>
              </a:rPr>
              <a:t>Terminal:</a:t>
            </a:r>
            <a:r>
              <a:rPr sz="1100" spc="-40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50" dirty="0">
                <a:solidFill>
                  <a:srgbClr val="303234"/>
                </a:solidFill>
                <a:latin typeface="Arial"/>
                <a:cs typeface="Arial"/>
              </a:rPr>
              <a:t>D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89567" y="2041398"/>
            <a:ext cx="805180" cy="68961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400" b="1" spc="-50" dirty="0">
                <a:solidFill>
                  <a:srgbClr val="303234"/>
                </a:solidFill>
                <a:latin typeface="Arial"/>
                <a:cs typeface="Arial"/>
              </a:rPr>
              <a:t>BOS</a:t>
            </a:r>
            <a:endParaRPr sz="2400">
              <a:latin typeface="Arial"/>
              <a:cs typeface="Arial"/>
            </a:endParaRPr>
          </a:p>
          <a:p>
            <a:pPr marL="42545">
              <a:lnSpc>
                <a:spcPct val="100000"/>
              </a:lnSpc>
              <a:spcBef>
                <a:spcPts val="340"/>
              </a:spcBef>
            </a:pPr>
            <a:r>
              <a:rPr sz="1100" spc="20" dirty="0">
                <a:solidFill>
                  <a:srgbClr val="303234"/>
                </a:solidFill>
                <a:latin typeface="Arial"/>
                <a:cs typeface="Arial"/>
              </a:rPr>
              <a:t>Boston,</a:t>
            </a:r>
            <a:r>
              <a:rPr sz="1100" spc="-150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60" dirty="0">
                <a:solidFill>
                  <a:srgbClr val="303234"/>
                </a:solidFill>
                <a:latin typeface="Arial"/>
                <a:cs typeface="Arial"/>
              </a:rPr>
              <a:t>MA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52047" y="2179332"/>
            <a:ext cx="568960" cy="11106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b="1" spc="45" dirty="0">
                <a:solidFill>
                  <a:srgbClr val="303234"/>
                </a:solidFill>
                <a:latin typeface="Arial"/>
                <a:cs typeface="Arial"/>
              </a:rPr>
              <a:t>Date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81800"/>
              </a:lnSpc>
            </a:pPr>
            <a:r>
              <a:rPr sz="1100" b="1" spc="45" dirty="0">
                <a:solidFill>
                  <a:srgbClr val="303234"/>
                </a:solidFill>
                <a:latin typeface="Arial"/>
                <a:cs typeface="Arial"/>
              </a:rPr>
              <a:t>Depa</a:t>
            </a:r>
            <a:r>
              <a:rPr sz="1100" b="1" spc="15" dirty="0">
                <a:solidFill>
                  <a:srgbClr val="303234"/>
                </a:solidFill>
                <a:latin typeface="Arial"/>
                <a:cs typeface="Arial"/>
              </a:rPr>
              <a:t>r</a:t>
            </a:r>
            <a:r>
              <a:rPr sz="1100" b="1" spc="-15" dirty="0">
                <a:solidFill>
                  <a:srgbClr val="303234"/>
                </a:solidFill>
                <a:latin typeface="Arial"/>
                <a:cs typeface="Arial"/>
              </a:rPr>
              <a:t>ts  </a:t>
            </a:r>
            <a:r>
              <a:rPr sz="1100" b="1" spc="10" dirty="0">
                <a:solidFill>
                  <a:srgbClr val="303234"/>
                </a:solidFill>
                <a:latin typeface="Arial"/>
                <a:cs typeface="Arial"/>
              </a:rPr>
              <a:t>Arrives  </a:t>
            </a:r>
            <a:r>
              <a:rPr sz="1100" b="1" spc="25" dirty="0">
                <a:solidFill>
                  <a:srgbClr val="303234"/>
                </a:solidFill>
                <a:latin typeface="Arial"/>
                <a:cs typeface="Arial"/>
              </a:rPr>
              <a:t>Flight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35705" y="2179332"/>
            <a:ext cx="727075" cy="11106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dirty="0">
                <a:solidFill>
                  <a:srgbClr val="303234"/>
                </a:solidFill>
                <a:latin typeface="Arial"/>
                <a:cs typeface="Arial"/>
              </a:rPr>
              <a:t>Thu, </a:t>
            </a:r>
            <a:r>
              <a:rPr sz="1100" spc="25" dirty="0">
                <a:solidFill>
                  <a:srgbClr val="303234"/>
                </a:solidFill>
                <a:latin typeface="Arial"/>
                <a:cs typeface="Arial"/>
              </a:rPr>
              <a:t>Jul</a:t>
            </a:r>
            <a:r>
              <a:rPr sz="1100" spc="-175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35" dirty="0">
                <a:solidFill>
                  <a:srgbClr val="303234"/>
                </a:solidFill>
                <a:latin typeface="Arial"/>
                <a:cs typeface="Arial"/>
              </a:rPr>
              <a:t>18</a:t>
            </a:r>
            <a:endParaRPr sz="1100">
              <a:latin typeface="Arial"/>
              <a:cs typeface="Arial"/>
            </a:endParaRPr>
          </a:p>
          <a:p>
            <a:pPr marL="207645" marR="5080">
              <a:lnSpc>
                <a:spcPct val="181800"/>
              </a:lnSpc>
            </a:pPr>
            <a:r>
              <a:rPr sz="1100" spc="45" dirty="0">
                <a:solidFill>
                  <a:srgbClr val="303234"/>
                </a:solidFill>
                <a:latin typeface="Arial"/>
                <a:cs typeface="Arial"/>
              </a:rPr>
              <a:t>3:58pm  5:29pm</a:t>
            </a:r>
            <a:endParaRPr sz="1100">
              <a:latin typeface="Arial"/>
              <a:cs typeface="Arial"/>
            </a:endParaRPr>
          </a:p>
          <a:p>
            <a:pPr marL="383540">
              <a:lnSpc>
                <a:spcPct val="100000"/>
              </a:lnSpc>
              <a:spcBef>
                <a:spcPts val="1080"/>
              </a:spcBef>
            </a:pPr>
            <a:r>
              <a:rPr sz="1100" spc="35" dirty="0">
                <a:solidFill>
                  <a:srgbClr val="303234"/>
                </a:solidFill>
                <a:latin typeface="Arial"/>
                <a:cs typeface="Arial"/>
              </a:rPr>
              <a:t>1526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22680" y="3421379"/>
            <a:ext cx="1016000" cy="274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08400" y="8399792"/>
            <a:ext cx="142227" cy="1422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109980" y="6353088"/>
            <a:ext cx="5462270" cy="293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079240">
              <a:lnSpc>
                <a:spcPct val="157500"/>
              </a:lnSpc>
              <a:spcBef>
                <a:spcPts val="95"/>
              </a:spcBef>
            </a:pPr>
            <a:r>
              <a:rPr sz="1100" b="1" spc="-20" dirty="0">
                <a:solidFill>
                  <a:srgbClr val="303234"/>
                </a:solidFill>
                <a:latin typeface="Arial"/>
                <a:cs typeface="Arial"/>
              </a:rPr>
              <a:t>KATHLEEN </a:t>
            </a:r>
            <a:r>
              <a:rPr sz="1100" b="1" spc="30" dirty="0">
                <a:solidFill>
                  <a:srgbClr val="303234"/>
                </a:solidFill>
                <a:latin typeface="Arial"/>
                <a:cs typeface="Arial"/>
              </a:rPr>
              <a:t>MARY</a:t>
            </a:r>
            <a:r>
              <a:rPr sz="1100" b="1" spc="-120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b="1" spc="95" dirty="0">
                <a:solidFill>
                  <a:srgbClr val="303234"/>
                </a:solidFill>
                <a:latin typeface="Arial"/>
                <a:cs typeface="Arial"/>
              </a:rPr>
              <a:t>O  </a:t>
            </a:r>
            <a:r>
              <a:rPr sz="1100" b="1" dirty="0">
                <a:solidFill>
                  <a:srgbClr val="303234"/>
                </a:solidFill>
                <a:latin typeface="Arial"/>
                <a:cs typeface="Arial"/>
              </a:rPr>
              <a:t>TOOLE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50">
              <a:latin typeface="Times New Roman"/>
              <a:cs typeface="Times New Roman"/>
            </a:endParaRPr>
          </a:p>
          <a:p>
            <a:pPr marL="1932939">
              <a:lnSpc>
                <a:spcPct val="100000"/>
              </a:lnSpc>
            </a:pPr>
            <a:r>
              <a:rPr sz="1100" b="1" spc="-10" dirty="0">
                <a:solidFill>
                  <a:srgbClr val="303234"/>
                </a:solidFill>
                <a:latin typeface="Arial"/>
                <a:cs typeface="Arial"/>
              </a:rPr>
              <a:t>BOS </a:t>
            </a:r>
            <a:r>
              <a:rPr sz="1100" b="1" spc="-5" dirty="0">
                <a:solidFill>
                  <a:srgbClr val="303234"/>
                </a:solidFill>
                <a:latin typeface="Arial"/>
                <a:cs typeface="Arial"/>
              </a:rPr>
              <a:t>-</a:t>
            </a:r>
            <a:r>
              <a:rPr sz="1100" b="1" spc="-55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b="1" spc="25" dirty="0">
                <a:solidFill>
                  <a:srgbClr val="303234"/>
                </a:solidFill>
                <a:latin typeface="Arial"/>
                <a:cs typeface="Arial"/>
              </a:rPr>
              <a:t>BWI:</a:t>
            </a:r>
            <a:endParaRPr sz="1100">
              <a:latin typeface="Arial"/>
              <a:cs typeface="Arial"/>
            </a:endParaRPr>
          </a:p>
          <a:p>
            <a:pPr marL="1932939">
              <a:lnSpc>
                <a:spcPct val="100000"/>
              </a:lnSpc>
              <a:spcBef>
                <a:spcPts val="760"/>
              </a:spcBef>
            </a:pPr>
            <a:r>
              <a:rPr sz="1100" spc="-10" dirty="0">
                <a:solidFill>
                  <a:srgbClr val="303234"/>
                </a:solidFill>
                <a:latin typeface="Arial"/>
                <a:cs typeface="Arial"/>
              </a:rPr>
              <a:t>Fare:</a:t>
            </a:r>
            <a:r>
              <a:rPr sz="1100" spc="-35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20" dirty="0">
                <a:solidFill>
                  <a:srgbClr val="303234"/>
                </a:solidFill>
                <a:latin typeface="Arial"/>
                <a:cs typeface="Arial"/>
              </a:rPr>
              <a:t>Blue</a:t>
            </a:r>
            <a:endParaRPr sz="1100">
              <a:latin typeface="Arial"/>
              <a:cs typeface="Arial"/>
            </a:endParaRPr>
          </a:p>
          <a:p>
            <a:pPr marL="1932939" marR="5080">
              <a:lnSpc>
                <a:spcPct val="157500"/>
              </a:lnSpc>
              <a:spcBef>
                <a:spcPts val="5"/>
              </a:spcBef>
            </a:pPr>
            <a:r>
              <a:rPr sz="1100" spc="5" dirty="0">
                <a:solidFill>
                  <a:srgbClr val="303234"/>
                </a:solidFill>
                <a:latin typeface="Arial"/>
                <a:cs typeface="Arial"/>
              </a:rPr>
              <a:t>Bags:</a:t>
            </a:r>
            <a:r>
              <a:rPr sz="1100" spc="-30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50" dirty="0">
                <a:solidFill>
                  <a:srgbClr val="303234"/>
                </a:solidFill>
                <a:latin typeface="Arial"/>
                <a:cs typeface="Arial"/>
              </a:rPr>
              <a:t>One</a:t>
            </a:r>
            <a:r>
              <a:rPr sz="1100" spc="-30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03234"/>
                </a:solidFill>
                <a:latin typeface="Arial"/>
                <a:cs typeface="Arial"/>
              </a:rPr>
              <a:t>(1)</a:t>
            </a:r>
            <a:r>
              <a:rPr sz="1100" spc="-30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15" dirty="0">
                <a:solidFill>
                  <a:srgbClr val="303234"/>
                </a:solidFill>
                <a:latin typeface="Arial"/>
                <a:cs typeface="Arial"/>
              </a:rPr>
              <a:t>carry-on,</a:t>
            </a:r>
            <a:r>
              <a:rPr sz="1100" spc="-55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45" dirty="0">
                <a:solidFill>
                  <a:srgbClr val="303234"/>
                </a:solidFill>
                <a:latin typeface="Arial"/>
                <a:cs typeface="Arial"/>
              </a:rPr>
              <a:t>one</a:t>
            </a:r>
            <a:r>
              <a:rPr sz="1100" spc="-30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03234"/>
                </a:solidFill>
                <a:latin typeface="Arial"/>
                <a:cs typeface="Arial"/>
              </a:rPr>
              <a:t>(1)</a:t>
            </a:r>
            <a:r>
              <a:rPr sz="1100" spc="-30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30" dirty="0">
                <a:solidFill>
                  <a:srgbClr val="303234"/>
                </a:solidFill>
                <a:latin typeface="Arial"/>
                <a:cs typeface="Arial"/>
              </a:rPr>
              <a:t>personal</a:t>
            </a:r>
            <a:r>
              <a:rPr sz="1100" spc="-25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30" dirty="0">
                <a:solidFill>
                  <a:srgbClr val="303234"/>
                </a:solidFill>
                <a:latin typeface="Arial"/>
                <a:cs typeface="Arial"/>
              </a:rPr>
              <a:t>item.</a:t>
            </a:r>
            <a:r>
              <a:rPr sz="1100" spc="-60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03234"/>
                </a:solidFill>
                <a:latin typeface="Arial"/>
                <a:cs typeface="Arial"/>
              </a:rPr>
              <a:t>This</a:t>
            </a:r>
            <a:r>
              <a:rPr sz="1100" spc="-30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10" dirty="0">
                <a:solidFill>
                  <a:srgbClr val="303234"/>
                </a:solidFill>
                <a:latin typeface="Arial"/>
                <a:cs typeface="Arial"/>
              </a:rPr>
              <a:t>fare  </a:t>
            </a:r>
            <a:r>
              <a:rPr sz="1100" spc="60" dirty="0">
                <a:solidFill>
                  <a:srgbClr val="303234"/>
                </a:solidFill>
                <a:latin typeface="Arial"/>
                <a:cs typeface="Arial"/>
              </a:rPr>
              <a:t>option</a:t>
            </a:r>
            <a:r>
              <a:rPr sz="1100" spc="-35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35" dirty="0">
                <a:solidFill>
                  <a:srgbClr val="303234"/>
                </a:solidFill>
                <a:latin typeface="Arial"/>
                <a:cs typeface="Arial"/>
              </a:rPr>
              <a:t>does</a:t>
            </a:r>
            <a:r>
              <a:rPr sz="1100" spc="-30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50" dirty="0">
                <a:solidFill>
                  <a:srgbClr val="303234"/>
                </a:solidFill>
                <a:latin typeface="Arial"/>
                <a:cs typeface="Arial"/>
              </a:rPr>
              <a:t>not</a:t>
            </a:r>
            <a:r>
              <a:rPr sz="1100" spc="-30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40" dirty="0">
                <a:solidFill>
                  <a:srgbClr val="303234"/>
                </a:solidFill>
                <a:latin typeface="Arial"/>
                <a:cs typeface="Arial"/>
              </a:rPr>
              <a:t>include</a:t>
            </a:r>
            <a:r>
              <a:rPr sz="1100" spc="-35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30" dirty="0">
                <a:solidFill>
                  <a:srgbClr val="303234"/>
                </a:solidFill>
                <a:latin typeface="Arial"/>
                <a:cs typeface="Arial"/>
              </a:rPr>
              <a:t>checked</a:t>
            </a:r>
            <a:r>
              <a:rPr sz="1100" spc="-30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30" dirty="0">
                <a:solidFill>
                  <a:srgbClr val="303234"/>
                </a:solidFill>
                <a:latin typeface="Arial"/>
                <a:cs typeface="Arial"/>
              </a:rPr>
              <a:t>bags.*</a:t>
            </a:r>
            <a:endParaRPr sz="1100">
              <a:latin typeface="Arial"/>
              <a:cs typeface="Arial"/>
            </a:endParaRPr>
          </a:p>
          <a:p>
            <a:pPr marR="956310" algn="ctr">
              <a:lnSpc>
                <a:spcPct val="100000"/>
              </a:lnSpc>
              <a:spcBef>
                <a:spcPts val="755"/>
              </a:spcBef>
            </a:pPr>
            <a:r>
              <a:rPr sz="1100" spc="-10" dirty="0">
                <a:solidFill>
                  <a:srgbClr val="303234"/>
                </a:solidFill>
                <a:latin typeface="Arial"/>
                <a:cs typeface="Arial"/>
              </a:rPr>
              <a:t>Seat:</a:t>
            </a:r>
            <a:r>
              <a:rPr sz="1100" spc="-35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u="sng" spc="40" dirty="0">
                <a:solidFill>
                  <a:srgbClr val="0033A0"/>
                </a:solidFill>
                <a:uFill>
                  <a:solidFill>
                    <a:srgbClr val="0033A0"/>
                  </a:solidFill>
                </a:uFill>
                <a:latin typeface="Arial"/>
                <a:cs typeface="Arial"/>
              </a:rPr>
              <a:t>12D</a:t>
            </a:r>
            <a:endParaRPr sz="1100">
              <a:latin typeface="Arial"/>
              <a:cs typeface="Arial"/>
            </a:endParaRPr>
          </a:p>
          <a:p>
            <a:pPr marL="1932939">
              <a:lnSpc>
                <a:spcPct val="100000"/>
              </a:lnSpc>
              <a:spcBef>
                <a:spcPts val="765"/>
              </a:spcBef>
            </a:pPr>
            <a:r>
              <a:rPr sz="1100" spc="30" dirty="0">
                <a:solidFill>
                  <a:srgbClr val="303234"/>
                </a:solidFill>
                <a:latin typeface="Arial"/>
                <a:cs typeface="Arial"/>
              </a:rPr>
              <a:t>Notes:</a:t>
            </a:r>
            <a:r>
              <a:rPr sz="1100" spc="-30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03234"/>
                </a:solidFill>
                <a:latin typeface="Arial"/>
                <a:cs typeface="Arial"/>
              </a:rPr>
              <a:t>Even</a:t>
            </a:r>
            <a:r>
              <a:rPr sz="1100" spc="-30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45" dirty="0">
                <a:solidFill>
                  <a:srgbClr val="303234"/>
                </a:solidFill>
                <a:latin typeface="Arial"/>
                <a:cs typeface="Arial"/>
              </a:rPr>
              <a:t>More</a:t>
            </a:r>
            <a:r>
              <a:rPr sz="1100" spc="-30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20" dirty="0">
                <a:solidFill>
                  <a:srgbClr val="303234"/>
                </a:solidFill>
                <a:latin typeface="Arial"/>
                <a:cs typeface="Arial"/>
              </a:rPr>
              <a:t>Speed,</a:t>
            </a:r>
            <a:r>
              <a:rPr sz="1100" spc="-60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03234"/>
                </a:solidFill>
                <a:latin typeface="Arial"/>
                <a:cs typeface="Arial"/>
              </a:rPr>
              <a:t>Even</a:t>
            </a:r>
            <a:r>
              <a:rPr sz="1100" spc="-30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45" dirty="0">
                <a:solidFill>
                  <a:srgbClr val="303234"/>
                </a:solidFill>
                <a:latin typeface="Arial"/>
                <a:cs typeface="Arial"/>
              </a:rPr>
              <a:t>More</a:t>
            </a:r>
            <a:r>
              <a:rPr sz="1100" spc="-30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03234"/>
                </a:solidFill>
                <a:latin typeface="Arial"/>
                <a:cs typeface="Arial"/>
              </a:rPr>
              <a:t>Space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Times New Roman"/>
              <a:cs typeface="Times New Roman"/>
            </a:endParaRPr>
          </a:p>
          <a:p>
            <a:pPr marR="837565" algn="ctr">
              <a:lnSpc>
                <a:spcPct val="100000"/>
              </a:lnSpc>
            </a:pPr>
            <a:r>
              <a:rPr sz="1100" b="1" spc="35" dirty="0">
                <a:solidFill>
                  <a:srgbClr val="303234"/>
                </a:solidFill>
                <a:latin typeface="Arial"/>
                <a:cs typeface="Arial"/>
              </a:rPr>
              <a:t>BWI </a:t>
            </a:r>
            <a:r>
              <a:rPr sz="1100" b="1" spc="-5" dirty="0">
                <a:solidFill>
                  <a:srgbClr val="303234"/>
                </a:solidFill>
                <a:latin typeface="Arial"/>
                <a:cs typeface="Arial"/>
              </a:rPr>
              <a:t>-</a:t>
            </a:r>
            <a:r>
              <a:rPr sz="1100" b="1" spc="-100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b="1" spc="-5" dirty="0">
                <a:solidFill>
                  <a:srgbClr val="303234"/>
                </a:solidFill>
                <a:latin typeface="Arial"/>
                <a:cs typeface="Arial"/>
              </a:rPr>
              <a:t>BOS: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10190" y="4554920"/>
            <a:ext cx="5191760" cy="574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9000"/>
              </a:lnSpc>
              <a:spcBef>
                <a:spcPts val="95"/>
              </a:spcBef>
            </a:pPr>
            <a:r>
              <a:rPr sz="1100" spc="5" dirty="0">
                <a:latin typeface="Arial"/>
                <a:cs typeface="Arial"/>
              </a:rPr>
              <a:t>If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35" dirty="0">
                <a:latin typeface="Arial"/>
                <a:cs typeface="Arial"/>
              </a:rPr>
              <a:t>your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60" dirty="0">
                <a:latin typeface="Arial"/>
                <a:cs typeface="Arial"/>
              </a:rPr>
              <a:t>booking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was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45" dirty="0">
                <a:latin typeface="Arial"/>
                <a:cs typeface="Arial"/>
              </a:rPr>
              <a:t>made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at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5" dirty="0">
                <a:latin typeface="Arial"/>
                <a:cs typeface="Arial"/>
              </a:rPr>
              <a:t>least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35" dirty="0">
                <a:latin typeface="Arial"/>
                <a:cs typeface="Arial"/>
              </a:rPr>
              <a:t>7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5" dirty="0">
                <a:latin typeface="Arial"/>
                <a:cs typeface="Arial"/>
              </a:rPr>
              <a:t>days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35" dirty="0">
                <a:latin typeface="Arial"/>
                <a:cs typeface="Arial"/>
              </a:rPr>
              <a:t>in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15" dirty="0">
                <a:latin typeface="Arial"/>
                <a:cs typeface="Arial"/>
              </a:rPr>
              <a:t>advance,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35" dirty="0">
                <a:latin typeface="Arial"/>
                <a:cs typeface="Arial"/>
              </a:rPr>
              <a:t>you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15" dirty="0">
                <a:latin typeface="Arial"/>
                <a:cs typeface="Arial"/>
              </a:rPr>
              <a:t>may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15" dirty="0">
                <a:latin typeface="Arial"/>
                <a:cs typeface="Arial"/>
              </a:rPr>
              <a:t>cancel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40" dirty="0">
                <a:latin typeface="Arial"/>
                <a:cs typeface="Arial"/>
              </a:rPr>
              <a:t>it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40" dirty="0">
                <a:latin typeface="Arial"/>
                <a:cs typeface="Arial"/>
              </a:rPr>
              <a:t>within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35" dirty="0">
                <a:latin typeface="Arial"/>
                <a:cs typeface="Arial"/>
              </a:rPr>
              <a:t>24  </a:t>
            </a:r>
            <a:r>
              <a:rPr sz="1100" spc="25" dirty="0">
                <a:latin typeface="Arial"/>
                <a:cs typeface="Arial"/>
              </a:rPr>
              <a:t>hours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45" dirty="0">
                <a:latin typeface="Arial"/>
                <a:cs typeface="Arial"/>
              </a:rPr>
              <a:t>without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5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25" dirty="0">
                <a:latin typeface="Arial"/>
                <a:cs typeface="Arial"/>
              </a:rPr>
              <a:t>cancellation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15" dirty="0">
                <a:latin typeface="Arial"/>
                <a:cs typeface="Arial"/>
              </a:rPr>
              <a:t>fee.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spc="-15" dirty="0">
                <a:latin typeface="Arial"/>
                <a:cs typeface="Arial"/>
              </a:rPr>
              <a:t>Please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u="sng" spc="20" dirty="0">
                <a:solidFill>
                  <a:srgbClr val="0033A0"/>
                </a:solidFill>
                <a:uFill>
                  <a:solidFill>
                    <a:srgbClr val="0033A0"/>
                  </a:solidFill>
                </a:uFill>
                <a:latin typeface="Arial"/>
                <a:cs typeface="Arial"/>
              </a:rPr>
              <a:t>click</a:t>
            </a:r>
            <a:r>
              <a:rPr sz="1100" u="sng" spc="-25" dirty="0">
                <a:solidFill>
                  <a:srgbClr val="0033A0"/>
                </a:solidFill>
                <a:uFill>
                  <a:solidFill>
                    <a:srgbClr val="0033A0"/>
                  </a:solidFill>
                </a:uFill>
                <a:latin typeface="Arial"/>
                <a:cs typeface="Arial"/>
              </a:rPr>
              <a:t> </a:t>
            </a:r>
            <a:r>
              <a:rPr sz="1100" u="sng" spc="25" dirty="0">
                <a:solidFill>
                  <a:srgbClr val="0033A0"/>
                </a:solidFill>
                <a:uFill>
                  <a:solidFill>
                    <a:srgbClr val="0033A0"/>
                  </a:solidFill>
                </a:uFill>
                <a:latin typeface="Arial"/>
                <a:cs typeface="Arial"/>
              </a:rPr>
              <a:t>here</a:t>
            </a:r>
            <a:r>
              <a:rPr sz="1100" spc="-25" dirty="0">
                <a:solidFill>
                  <a:srgbClr val="0033A0"/>
                </a:solidFill>
                <a:latin typeface="Arial"/>
                <a:cs typeface="Arial"/>
              </a:rPr>
              <a:t> </a:t>
            </a:r>
            <a:r>
              <a:rPr sz="1100" spc="40" dirty="0">
                <a:latin typeface="Arial"/>
                <a:cs typeface="Arial"/>
              </a:rPr>
              <a:t>for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25" dirty="0">
                <a:latin typeface="Arial"/>
                <a:cs typeface="Arial"/>
              </a:rPr>
              <a:t>details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55" dirty="0">
                <a:latin typeface="Arial"/>
                <a:cs typeface="Arial"/>
              </a:rPr>
              <a:t>on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45" dirty="0">
                <a:latin typeface="Arial"/>
                <a:cs typeface="Arial"/>
              </a:rPr>
              <a:t>our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30" dirty="0">
                <a:latin typeface="Arial"/>
                <a:cs typeface="Arial"/>
              </a:rPr>
              <a:t>change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40" dirty="0">
                <a:latin typeface="Arial"/>
                <a:cs typeface="Arial"/>
              </a:rPr>
              <a:t>and  </a:t>
            </a:r>
            <a:r>
              <a:rPr sz="1100" spc="15" dirty="0">
                <a:latin typeface="Arial"/>
                <a:cs typeface="Arial"/>
              </a:rPr>
              <a:t>cancel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25" dirty="0">
                <a:latin typeface="Arial"/>
                <a:cs typeface="Arial"/>
              </a:rPr>
              <a:t>policies.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09980" y="5836932"/>
            <a:ext cx="172783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10" dirty="0">
                <a:solidFill>
                  <a:srgbClr val="00205B"/>
                </a:solidFill>
                <a:latin typeface="Arial"/>
                <a:cs typeface="Arial"/>
              </a:rPr>
              <a:t>Traveler</a:t>
            </a:r>
            <a:r>
              <a:rPr sz="1900" spc="-95" dirty="0">
                <a:solidFill>
                  <a:srgbClr val="00205B"/>
                </a:solidFill>
                <a:latin typeface="Arial"/>
                <a:cs typeface="Arial"/>
              </a:rPr>
              <a:t> </a:t>
            </a:r>
            <a:r>
              <a:rPr sz="1900" spc="25" dirty="0">
                <a:solidFill>
                  <a:srgbClr val="00205B"/>
                </a:solidFill>
                <a:latin typeface="Arial"/>
                <a:cs typeface="Arial"/>
              </a:rPr>
              <a:t>Details</a:t>
            </a:r>
            <a:endParaRPr sz="19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030219" y="6444627"/>
            <a:ext cx="2017395" cy="228600"/>
          </a:xfrm>
          <a:custGeom>
            <a:avLst/>
            <a:gdLst/>
            <a:ahLst/>
            <a:cxnLst/>
            <a:rect l="l" t="t" r="r" b="b"/>
            <a:pathLst>
              <a:path w="2017395" h="228600">
                <a:moveTo>
                  <a:pt x="0" y="228003"/>
                </a:moveTo>
                <a:lnTo>
                  <a:pt x="2017255" y="228003"/>
                </a:lnTo>
                <a:lnTo>
                  <a:pt x="2017255" y="0"/>
                </a:lnTo>
                <a:lnTo>
                  <a:pt x="0" y="0"/>
                </a:lnTo>
                <a:lnTo>
                  <a:pt x="0" y="228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30219" y="6708787"/>
            <a:ext cx="2083435" cy="228600"/>
          </a:xfrm>
          <a:custGeom>
            <a:avLst/>
            <a:gdLst/>
            <a:ahLst/>
            <a:cxnLst/>
            <a:rect l="l" t="t" r="r" b="b"/>
            <a:pathLst>
              <a:path w="2083435" h="228600">
                <a:moveTo>
                  <a:pt x="0" y="228003"/>
                </a:moveTo>
                <a:lnTo>
                  <a:pt x="2082825" y="228003"/>
                </a:lnTo>
                <a:lnTo>
                  <a:pt x="2082825" y="0"/>
                </a:lnTo>
                <a:lnTo>
                  <a:pt x="0" y="0"/>
                </a:lnTo>
                <a:lnTo>
                  <a:pt x="0" y="228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130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776065" y="9602188"/>
            <a:ext cx="2076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13</a:t>
            </a:r>
            <a:r>
              <a:rPr sz="800" spc="-5" dirty="0">
                <a:latin typeface="Arial"/>
                <a:cs typeface="Arial"/>
              </a:rPr>
              <a:t>9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08400" y="1480832"/>
            <a:ext cx="142227" cy="1422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477776" y="6073698"/>
            <a:ext cx="325120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b="1" spc="10" dirty="0">
                <a:solidFill>
                  <a:srgbClr val="303234"/>
                </a:solidFill>
                <a:latin typeface="Arial"/>
                <a:cs typeface="Arial"/>
              </a:rPr>
              <a:t>USD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01339" y="6253492"/>
            <a:ext cx="1466215" cy="739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100" dirty="0">
                <a:solidFill>
                  <a:srgbClr val="303234"/>
                </a:solidFill>
                <a:latin typeface="Arial"/>
                <a:cs typeface="Arial"/>
              </a:rPr>
              <a:t>Purchase </a:t>
            </a:r>
            <a:r>
              <a:rPr sz="1100" spc="25" dirty="0">
                <a:solidFill>
                  <a:srgbClr val="303234"/>
                </a:solidFill>
                <a:latin typeface="Arial"/>
                <a:cs typeface="Arial"/>
              </a:rPr>
              <a:t>Date: Jul</a:t>
            </a:r>
            <a:r>
              <a:rPr sz="1100" spc="-185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20" dirty="0">
                <a:solidFill>
                  <a:srgbClr val="303234"/>
                </a:solidFill>
                <a:latin typeface="Arial"/>
                <a:cs typeface="Arial"/>
              </a:rPr>
              <a:t>10,  </a:t>
            </a:r>
            <a:r>
              <a:rPr sz="1100" spc="35" dirty="0">
                <a:solidFill>
                  <a:srgbClr val="303234"/>
                </a:solidFill>
                <a:latin typeface="Arial"/>
                <a:cs typeface="Arial"/>
              </a:rPr>
              <a:t>2019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950" u="sng" dirty="0">
                <a:solidFill>
                  <a:srgbClr val="0033A0"/>
                </a:solidFill>
                <a:uFill>
                  <a:solidFill>
                    <a:srgbClr val="0033A0"/>
                  </a:solidFill>
                </a:uFill>
                <a:latin typeface="Arial"/>
                <a:cs typeface="Arial"/>
              </a:rPr>
              <a:t>Request </a:t>
            </a:r>
            <a:r>
              <a:rPr sz="950" u="sng" spc="25" dirty="0">
                <a:solidFill>
                  <a:srgbClr val="0033A0"/>
                </a:solidFill>
                <a:uFill>
                  <a:solidFill>
                    <a:srgbClr val="0033A0"/>
                  </a:solidFill>
                </a:uFill>
                <a:latin typeface="Arial"/>
                <a:cs typeface="Arial"/>
              </a:rPr>
              <a:t>full</a:t>
            </a:r>
            <a:r>
              <a:rPr sz="950" u="sng" spc="-60" dirty="0">
                <a:solidFill>
                  <a:srgbClr val="0033A0"/>
                </a:solidFill>
                <a:uFill>
                  <a:solidFill>
                    <a:srgbClr val="0033A0"/>
                  </a:solidFill>
                </a:uFill>
                <a:latin typeface="Arial"/>
                <a:cs typeface="Arial"/>
              </a:rPr>
              <a:t> </a:t>
            </a:r>
            <a:r>
              <a:rPr sz="950" u="sng" spc="30" dirty="0">
                <a:solidFill>
                  <a:srgbClr val="0033A0"/>
                </a:solidFill>
                <a:uFill>
                  <a:solidFill>
                    <a:srgbClr val="0033A0"/>
                  </a:solidFill>
                </a:uFill>
                <a:latin typeface="Arial"/>
                <a:cs typeface="Arial"/>
              </a:rPr>
              <a:t>receipt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97279" y="7655573"/>
            <a:ext cx="4742180" cy="1334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513205">
              <a:lnSpc>
                <a:spcPct val="100000"/>
              </a:lnSpc>
              <a:spcBef>
                <a:spcPts val="120"/>
              </a:spcBef>
            </a:pPr>
            <a:r>
              <a:rPr sz="1900" dirty="0">
                <a:solidFill>
                  <a:srgbClr val="00205B"/>
                </a:solidFill>
                <a:latin typeface="Arial"/>
                <a:cs typeface="Arial"/>
              </a:rPr>
              <a:t>The </a:t>
            </a:r>
            <a:r>
              <a:rPr sz="1900" spc="50" dirty="0">
                <a:solidFill>
                  <a:srgbClr val="00205B"/>
                </a:solidFill>
                <a:latin typeface="Arial"/>
                <a:cs typeface="Arial"/>
              </a:rPr>
              <a:t>wheel</a:t>
            </a:r>
            <a:r>
              <a:rPr sz="1900" spc="-105" dirty="0">
                <a:solidFill>
                  <a:srgbClr val="00205B"/>
                </a:solidFill>
                <a:latin typeface="Arial"/>
                <a:cs typeface="Arial"/>
              </a:rPr>
              <a:t> </a:t>
            </a:r>
            <a:r>
              <a:rPr sz="1900" spc="35" dirty="0">
                <a:solidFill>
                  <a:srgbClr val="00205B"/>
                </a:solidFill>
                <a:latin typeface="Arial"/>
                <a:cs typeface="Arial"/>
              </a:rPr>
              <a:t>deal.</a:t>
            </a:r>
            <a:endParaRPr sz="1900">
              <a:latin typeface="Arial"/>
              <a:cs typeface="Arial"/>
            </a:endParaRPr>
          </a:p>
          <a:p>
            <a:pPr marL="12065" marR="5080" algn="ctr">
              <a:lnSpc>
                <a:spcPct val="138700"/>
              </a:lnSpc>
              <a:spcBef>
                <a:spcPts val="750"/>
              </a:spcBef>
            </a:pPr>
            <a:r>
              <a:rPr sz="1250" spc="-25" dirty="0">
                <a:solidFill>
                  <a:srgbClr val="303234"/>
                </a:solidFill>
                <a:latin typeface="Arial"/>
                <a:cs typeface="Arial"/>
              </a:rPr>
              <a:t>Save</a:t>
            </a:r>
            <a:r>
              <a:rPr sz="1250" spc="-30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250" spc="50" dirty="0">
                <a:solidFill>
                  <a:srgbClr val="303234"/>
                </a:solidFill>
                <a:latin typeface="Arial"/>
                <a:cs typeface="Arial"/>
              </a:rPr>
              <a:t>with</a:t>
            </a:r>
            <a:r>
              <a:rPr sz="1250" spc="-25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250" spc="5" dirty="0">
                <a:solidFill>
                  <a:srgbClr val="303234"/>
                </a:solidFill>
                <a:latin typeface="Arial"/>
                <a:cs typeface="Arial"/>
              </a:rPr>
              <a:t>Avis</a:t>
            </a:r>
            <a:r>
              <a:rPr sz="1250" spc="-25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250" spc="50" dirty="0">
                <a:solidFill>
                  <a:srgbClr val="303234"/>
                </a:solidFill>
                <a:latin typeface="Arial"/>
                <a:cs typeface="Arial"/>
              </a:rPr>
              <a:t>and</a:t>
            </a:r>
            <a:r>
              <a:rPr sz="1250" spc="-30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250" spc="55" dirty="0">
                <a:solidFill>
                  <a:srgbClr val="303234"/>
                </a:solidFill>
                <a:latin typeface="Arial"/>
                <a:cs typeface="Arial"/>
              </a:rPr>
              <a:t>Budget</a:t>
            </a:r>
            <a:r>
              <a:rPr sz="1250" spc="-25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250" spc="45" dirty="0">
                <a:solidFill>
                  <a:srgbClr val="303234"/>
                </a:solidFill>
                <a:latin typeface="Arial"/>
                <a:cs typeface="Arial"/>
              </a:rPr>
              <a:t>when</a:t>
            </a:r>
            <a:r>
              <a:rPr sz="1250" spc="-25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250" spc="45" dirty="0">
                <a:solidFill>
                  <a:srgbClr val="303234"/>
                </a:solidFill>
                <a:latin typeface="Arial"/>
                <a:cs typeface="Arial"/>
              </a:rPr>
              <a:t>you</a:t>
            </a:r>
            <a:r>
              <a:rPr sz="1250" spc="-25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250" spc="75" dirty="0">
                <a:solidFill>
                  <a:srgbClr val="303234"/>
                </a:solidFill>
                <a:latin typeface="Arial"/>
                <a:cs typeface="Arial"/>
              </a:rPr>
              <a:t>add</a:t>
            </a:r>
            <a:r>
              <a:rPr sz="1250" spc="-30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250" spc="-15" dirty="0">
                <a:solidFill>
                  <a:srgbClr val="303234"/>
                </a:solidFill>
                <a:latin typeface="Arial"/>
                <a:cs typeface="Arial"/>
              </a:rPr>
              <a:t>a</a:t>
            </a:r>
            <a:r>
              <a:rPr sz="1250" spc="-25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250" spc="15" dirty="0">
                <a:solidFill>
                  <a:srgbClr val="303234"/>
                </a:solidFill>
                <a:latin typeface="Arial"/>
                <a:cs typeface="Arial"/>
              </a:rPr>
              <a:t>car</a:t>
            </a:r>
            <a:r>
              <a:rPr sz="1250" spc="-25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250" spc="70" dirty="0">
                <a:solidFill>
                  <a:srgbClr val="303234"/>
                </a:solidFill>
                <a:latin typeface="Arial"/>
                <a:cs typeface="Arial"/>
              </a:rPr>
              <a:t>to</a:t>
            </a:r>
            <a:r>
              <a:rPr sz="1250" spc="-25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250" spc="40" dirty="0">
                <a:solidFill>
                  <a:srgbClr val="303234"/>
                </a:solidFill>
                <a:latin typeface="Arial"/>
                <a:cs typeface="Arial"/>
              </a:rPr>
              <a:t>your</a:t>
            </a:r>
            <a:r>
              <a:rPr sz="1250" spc="-30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250" spc="60" dirty="0">
                <a:solidFill>
                  <a:srgbClr val="303234"/>
                </a:solidFill>
                <a:latin typeface="Arial"/>
                <a:cs typeface="Arial"/>
              </a:rPr>
              <a:t>booking,  </a:t>
            </a:r>
            <a:r>
              <a:rPr sz="1250" spc="35" dirty="0">
                <a:solidFill>
                  <a:srgbClr val="303234"/>
                </a:solidFill>
                <a:latin typeface="Arial"/>
                <a:cs typeface="Arial"/>
              </a:rPr>
              <a:t>plus</a:t>
            </a:r>
            <a:r>
              <a:rPr sz="1250" spc="-30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250" spc="45" dirty="0">
                <a:solidFill>
                  <a:srgbClr val="303234"/>
                </a:solidFill>
                <a:latin typeface="Arial"/>
                <a:cs typeface="Arial"/>
              </a:rPr>
              <a:t>drive</a:t>
            </a:r>
            <a:r>
              <a:rPr sz="1250" spc="-30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250" spc="5" dirty="0">
                <a:solidFill>
                  <a:srgbClr val="303234"/>
                </a:solidFill>
                <a:latin typeface="Arial"/>
                <a:cs typeface="Arial"/>
              </a:rPr>
              <a:t>away</a:t>
            </a:r>
            <a:r>
              <a:rPr sz="1250" spc="-30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250" spc="50" dirty="0">
                <a:solidFill>
                  <a:srgbClr val="303234"/>
                </a:solidFill>
                <a:latin typeface="Arial"/>
                <a:cs typeface="Arial"/>
              </a:rPr>
              <a:t>with</a:t>
            </a:r>
            <a:r>
              <a:rPr sz="1250" spc="-30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250" spc="10" dirty="0">
                <a:solidFill>
                  <a:srgbClr val="303234"/>
                </a:solidFill>
                <a:latin typeface="Arial"/>
                <a:cs typeface="Arial"/>
              </a:rPr>
              <a:t>TrueBlue</a:t>
            </a:r>
            <a:r>
              <a:rPr sz="1250" spc="-30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250" spc="45" dirty="0">
                <a:solidFill>
                  <a:srgbClr val="303234"/>
                </a:solidFill>
                <a:latin typeface="Arial"/>
                <a:cs typeface="Arial"/>
              </a:rPr>
              <a:t>points</a:t>
            </a:r>
            <a:r>
              <a:rPr sz="1250" spc="-30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250" spc="65" dirty="0">
                <a:solidFill>
                  <a:srgbClr val="303234"/>
                </a:solidFill>
                <a:latin typeface="Arial"/>
                <a:cs typeface="Arial"/>
              </a:rPr>
              <a:t>on</a:t>
            </a:r>
            <a:r>
              <a:rPr sz="1250" spc="-30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250" spc="20" dirty="0">
                <a:solidFill>
                  <a:srgbClr val="303234"/>
                </a:solidFill>
                <a:latin typeface="Arial"/>
                <a:cs typeface="Arial"/>
              </a:rPr>
              <a:t>every</a:t>
            </a:r>
            <a:r>
              <a:rPr sz="1250" spc="-30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250" spc="25" dirty="0">
                <a:solidFill>
                  <a:srgbClr val="303234"/>
                </a:solidFill>
                <a:latin typeface="Arial"/>
                <a:cs typeface="Arial"/>
              </a:rPr>
              <a:t>rental.</a:t>
            </a: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00">
              <a:latin typeface="Times New Roman"/>
              <a:cs typeface="Times New Roman"/>
            </a:endParaRPr>
          </a:p>
          <a:p>
            <a:pPr marR="42545" algn="ctr">
              <a:lnSpc>
                <a:spcPct val="100000"/>
              </a:lnSpc>
              <a:spcBef>
                <a:spcPts val="5"/>
              </a:spcBef>
            </a:pPr>
            <a:r>
              <a:rPr sz="1100" b="1" spc="50" dirty="0">
                <a:solidFill>
                  <a:srgbClr val="0033A0"/>
                </a:solidFill>
                <a:latin typeface="Arial"/>
                <a:cs typeface="Arial"/>
              </a:rPr>
              <a:t>Add </a:t>
            </a:r>
            <a:r>
              <a:rPr sz="1100" b="1" spc="20" dirty="0">
                <a:solidFill>
                  <a:srgbClr val="0033A0"/>
                </a:solidFill>
                <a:latin typeface="Arial"/>
                <a:cs typeface="Arial"/>
              </a:rPr>
              <a:t>a</a:t>
            </a:r>
            <a:r>
              <a:rPr sz="1100" b="1" spc="-114" dirty="0">
                <a:solidFill>
                  <a:srgbClr val="0033A0"/>
                </a:solidFill>
                <a:latin typeface="Arial"/>
                <a:cs typeface="Arial"/>
              </a:rPr>
              <a:t> </a:t>
            </a:r>
            <a:r>
              <a:rPr sz="1100" b="1" spc="-5" dirty="0">
                <a:solidFill>
                  <a:srgbClr val="0033A0"/>
                </a:solidFill>
                <a:latin typeface="Arial"/>
                <a:cs typeface="Arial"/>
              </a:rPr>
              <a:t>car</a:t>
            </a:r>
            <a:endParaRPr sz="11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109980" y="3634752"/>
          <a:ext cx="4708525" cy="23634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4839"/>
                <a:gridCol w="1790700"/>
                <a:gridCol w="1023619"/>
              </a:tblGrid>
              <a:tr h="548640">
                <a:tc>
                  <a:txBody>
                    <a:bodyPr/>
                    <a:lstStyle/>
                    <a:p>
                      <a:pPr marL="1270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900" spc="-5" dirty="0">
                          <a:solidFill>
                            <a:srgbClr val="00205B"/>
                          </a:solidFill>
                          <a:latin typeface="Arial"/>
                          <a:cs typeface="Arial"/>
                        </a:rPr>
                        <a:t>Payment</a:t>
                      </a:r>
                      <a:r>
                        <a:rPr sz="1900" spc="-80" dirty="0">
                          <a:solidFill>
                            <a:srgbClr val="00205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25" dirty="0">
                          <a:solidFill>
                            <a:srgbClr val="00205B"/>
                          </a:solidFill>
                          <a:latin typeface="Arial"/>
                          <a:cs typeface="Arial"/>
                        </a:rPr>
                        <a:t>Details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56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100" spc="-5" dirty="0">
                          <a:solidFill>
                            <a:srgbClr val="303234"/>
                          </a:solidFill>
                          <a:latin typeface="Arial"/>
                          <a:cs typeface="Arial"/>
                        </a:rPr>
                        <a:t>NONREF </a:t>
                      </a:r>
                      <a:r>
                        <a:rPr sz="1100" spc="-10" dirty="0">
                          <a:solidFill>
                            <a:srgbClr val="303234"/>
                          </a:solidFill>
                          <a:latin typeface="Arial"/>
                          <a:cs typeface="Arial"/>
                        </a:rPr>
                        <a:t>- </a:t>
                      </a:r>
                      <a:r>
                        <a:rPr sz="1100" spc="-65" dirty="0">
                          <a:solidFill>
                            <a:srgbClr val="303234"/>
                          </a:solidFill>
                          <a:latin typeface="Arial"/>
                          <a:cs typeface="Arial"/>
                        </a:rPr>
                        <a:t>FEE</a:t>
                      </a:r>
                      <a:r>
                        <a:rPr sz="1100" spc="-90" dirty="0">
                          <a:solidFill>
                            <a:srgbClr val="30323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5" dirty="0">
                          <a:solidFill>
                            <a:srgbClr val="303234"/>
                          </a:solidFill>
                          <a:latin typeface="Arial"/>
                          <a:cs typeface="Arial"/>
                        </a:rPr>
                        <a:t>FOR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10858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100" spc="15" dirty="0">
                          <a:solidFill>
                            <a:srgbClr val="303234"/>
                          </a:solidFill>
                          <a:latin typeface="Arial"/>
                          <a:cs typeface="Arial"/>
                        </a:rPr>
                        <a:t>CHG/CXL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R="15240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100" dirty="0">
                          <a:solidFill>
                            <a:srgbClr val="303234"/>
                          </a:solidFill>
                          <a:latin typeface="Arial"/>
                          <a:cs typeface="Arial"/>
                        </a:rPr>
                        <a:t>$411.17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</a:tr>
              <a:tr h="2495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100" spc="-15" dirty="0">
                          <a:solidFill>
                            <a:srgbClr val="303234"/>
                          </a:solidFill>
                          <a:latin typeface="Arial"/>
                          <a:cs typeface="Arial"/>
                        </a:rPr>
                        <a:t>Extras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700" marB="0"/>
                </a:tc>
                <a:tc>
                  <a:txBody>
                    <a:bodyPr/>
                    <a:lstStyle/>
                    <a:p>
                      <a:pPr marR="15240" algn="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100" dirty="0">
                          <a:solidFill>
                            <a:srgbClr val="303234"/>
                          </a:solidFill>
                          <a:latin typeface="Arial"/>
                          <a:cs typeface="Arial"/>
                        </a:rPr>
                        <a:t>$60.00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700" marB="0"/>
                </a:tc>
              </a:tr>
              <a:tr h="3257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100" spc="-40" dirty="0">
                          <a:solidFill>
                            <a:srgbClr val="303234"/>
                          </a:solidFill>
                          <a:latin typeface="Arial"/>
                          <a:cs typeface="Arial"/>
                        </a:rPr>
                        <a:t>Taxes </a:t>
                      </a:r>
                      <a:r>
                        <a:rPr sz="1100" spc="50" dirty="0">
                          <a:solidFill>
                            <a:srgbClr val="303234"/>
                          </a:solidFill>
                          <a:latin typeface="Arial"/>
                          <a:cs typeface="Arial"/>
                        </a:rPr>
                        <a:t>&amp;</a:t>
                      </a:r>
                      <a:r>
                        <a:rPr sz="1100" spc="-30" dirty="0">
                          <a:solidFill>
                            <a:srgbClr val="30323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5" dirty="0">
                          <a:solidFill>
                            <a:srgbClr val="303234"/>
                          </a:solidFill>
                          <a:latin typeface="Arial"/>
                          <a:cs typeface="Arial"/>
                        </a:rPr>
                        <a:t>fees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R="15240" algn="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100" dirty="0">
                          <a:solidFill>
                            <a:srgbClr val="303234"/>
                          </a:solidFill>
                          <a:latin typeface="Arial"/>
                          <a:cs typeface="Arial"/>
                        </a:rPr>
                        <a:t>$59.44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7625" marB="0"/>
                </a:tc>
              </a:tr>
              <a:tr h="4197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100" b="1" spc="-60" dirty="0">
                          <a:solidFill>
                            <a:srgbClr val="303234"/>
                          </a:solidFill>
                          <a:latin typeface="Trebuchet MS"/>
                          <a:cs typeface="Trebuchet MS"/>
                        </a:rPr>
                        <a:t>AmountRequested: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87630" marB="0"/>
                </a:tc>
                <a:tc>
                  <a:txBody>
                    <a:bodyPr/>
                    <a:lstStyle/>
                    <a:p>
                      <a:pPr marR="50800" algn="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100" b="1" spc="-5" dirty="0">
                          <a:solidFill>
                            <a:srgbClr val="303234"/>
                          </a:solidFill>
                          <a:latin typeface="Arial"/>
                          <a:cs typeface="Arial"/>
                        </a:rPr>
                        <a:t>$470.61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1280" marB="0"/>
                </a:tc>
              </a:tr>
              <a:tr h="3613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1100" b="1" dirty="0">
                          <a:solidFill>
                            <a:srgbClr val="303234"/>
                          </a:solidFill>
                          <a:latin typeface="Arial"/>
                          <a:cs typeface="Arial"/>
                        </a:rPr>
                        <a:t>Total: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65100" marB="0"/>
                </a:tc>
                <a:tc>
                  <a:txBody>
                    <a:bodyPr/>
                    <a:lstStyle/>
                    <a:p>
                      <a:pPr marR="15240" algn="r"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sz="1100" b="1" dirty="0">
                          <a:solidFill>
                            <a:srgbClr val="303234"/>
                          </a:solidFill>
                          <a:latin typeface="Arial"/>
                          <a:cs typeface="Arial"/>
                        </a:rPr>
                        <a:t>$530.61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69545" marB="0"/>
                </a:tc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3566147" y="7231380"/>
            <a:ext cx="640079" cy="3657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06240" y="8846832"/>
            <a:ext cx="50800" cy="101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09980" y="4189120"/>
            <a:ext cx="443230" cy="223520"/>
          </a:xfrm>
          <a:custGeom>
            <a:avLst/>
            <a:gdLst/>
            <a:ahLst/>
            <a:cxnLst/>
            <a:rect l="l" t="t" r="r" b="b"/>
            <a:pathLst>
              <a:path w="443230" h="223520">
                <a:moveTo>
                  <a:pt x="0" y="223456"/>
                </a:moveTo>
                <a:lnTo>
                  <a:pt x="442798" y="223456"/>
                </a:lnTo>
                <a:lnTo>
                  <a:pt x="442798" y="0"/>
                </a:lnTo>
                <a:lnTo>
                  <a:pt x="0" y="0"/>
                </a:lnTo>
                <a:lnTo>
                  <a:pt x="0" y="2234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09980" y="4412576"/>
            <a:ext cx="1345565" cy="228600"/>
          </a:xfrm>
          <a:custGeom>
            <a:avLst/>
            <a:gdLst/>
            <a:ahLst/>
            <a:cxnLst/>
            <a:rect l="l" t="t" r="r" b="b"/>
            <a:pathLst>
              <a:path w="1345564" h="228600">
                <a:moveTo>
                  <a:pt x="0" y="228003"/>
                </a:moveTo>
                <a:lnTo>
                  <a:pt x="1345450" y="228003"/>
                </a:lnTo>
                <a:lnTo>
                  <a:pt x="1345450" y="0"/>
                </a:lnTo>
                <a:lnTo>
                  <a:pt x="0" y="0"/>
                </a:lnTo>
                <a:lnTo>
                  <a:pt x="0" y="228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09980" y="309892"/>
            <a:ext cx="5760720" cy="2583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131 of</a:t>
            </a:r>
            <a:r>
              <a:rPr sz="800" spc="-9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750">
              <a:latin typeface="Times New Roman"/>
              <a:cs typeface="Times New Roman"/>
            </a:endParaRPr>
          </a:p>
          <a:p>
            <a:pPr marL="1932939">
              <a:lnSpc>
                <a:spcPct val="100000"/>
              </a:lnSpc>
            </a:pPr>
            <a:r>
              <a:rPr sz="1100" spc="-10" dirty="0">
                <a:solidFill>
                  <a:srgbClr val="303234"/>
                </a:solidFill>
                <a:latin typeface="Arial"/>
                <a:cs typeface="Arial"/>
              </a:rPr>
              <a:t>Fare:</a:t>
            </a:r>
            <a:r>
              <a:rPr sz="1100" spc="-35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20" dirty="0">
                <a:solidFill>
                  <a:srgbClr val="303234"/>
                </a:solidFill>
                <a:latin typeface="Arial"/>
                <a:cs typeface="Arial"/>
              </a:rPr>
              <a:t>Blue</a:t>
            </a:r>
            <a:endParaRPr sz="1100">
              <a:latin typeface="Arial"/>
              <a:cs typeface="Arial"/>
            </a:endParaRPr>
          </a:p>
          <a:p>
            <a:pPr marL="1932939" marR="304165">
              <a:lnSpc>
                <a:spcPct val="157500"/>
              </a:lnSpc>
            </a:pPr>
            <a:r>
              <a:rPr sz="1100" spc="5" dirty="0">
                <a:solidFill>
                  <a:srgbClr val="303234"/>
                </a:solidFill>
                <a:latin typeface="Arial"/>
                <a:cs typeface="Arial"/>
              </a:rPr>
              <a:t>Bags:</a:t>
            </a:r>
            <a:r>
              <a:rPr sz="1100" spc="-30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50" dirty="0">
                <a:solidFill>
                  <a:srgbClr val="303234"/>
                </a:solidFill>
                <a:latin typeface="Arial"/>
                <a:cs typeface="Arial"/>
              </a:rPr>
              <a:t>One</a:t>
            </a:r>
            <a:r>
              <a:rPr sz="1100" spc="-30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03234"/>
                </a:solidFill>
                <a:latin typeface="Arial"/>
                <a:cs typeface="Arial"/>
              </a:rPr>
              <a:t>(1)</a:t>
            </a:r>
            <a:r>
              <a:rPr sz="1100" spc="-30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15" dirty="0">
                <a:solidFill>
                  <a:srgbClr val="303234"/>
                </a:solidFill>
                <a:latin typeface="Arial"/>
                <a:cs typeface="Arial"/>
              </a:rPr>
              <a:t>carry-on,</a:t>
            </a:r>
            <a:r>
              <a:rPr sz="1100" spc="-55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45" dirty="0">
                <a:solidFill>
                  <a:srgbClr val="303234"/>
                </a:solidFill>
                <a:latin typeface="Arial"/>
                <a:cs typeface="Arial"/>
              </a:rPr>
              <a:t>one</a:t>
            </a:r>
            <a:r>
              <a:rPr sz="1100" spc="-30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03234"/>
                </a:solidFill>
                <a:latin typeface="Arial"/>
                <a:cs typeface="Arial"/>
              </a:rPr>
              <a:t>(1)</a:t>
            </a:r>
            <a:r>
              <a:rPr sz="1100" spc="-30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30" dirty="0">
                <a:solidFill>
                  <a:srgbClr val="303234"/>
                </a:solidFill>
                <a:latin typeface="Arial"/>
                <a:cs typeface="Arial"/>
              </a:rPr>
              <a:t>personal</a:t>
            </a:r>
            <a:r>
              <a:rPr sz="1100" spc="-25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30" dirty="0">
                <a:solidFill>
                  <a:srgbClr val="303234"/>
                </a:solidFill>
                <a:latin typeface="Arial"/>
                <a:cs typeface="Arial"/>
              </a:rPr>
              <a:t>item.</a:t>
            </a:r>
            <a:r>
              <a:rPr sz="1100" spc="-60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03234"/>
                </a:solidFill>
                <a:latin typeface="Arial"/>
                <a:cs typeface="Arial"/>
              </a:rPr>
              <a:t>This</a:t>
            </a:r>
            <a:r>
              <a:rPr sz="1100" spc="-30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10" dirty="0">
                <a:solidFill>
                  <a:srgbClr val="303234"/>
                </a:solidFill>
                <a:latin typeface="Arial"/>
                <a:cs typeface="Arial"/>
              </a:rPr>
              <a:t>fare  </a:t>
            </a:r>
            <a:r>
              <a:rPr sz="1100" spc="60" dirty="0">
                <a:solidFill>
                  <a:srgbClr val="303234"/>
                </a:solidFill>
                <a:latin typeface="Arial"/>
                <a:cs typeface="Arial"/>
              </a:rPr>
              <a:t>option</a:t>
            </a:r>
            <a:r>
              <a:rPr sz="1100" spc="-35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35" dirty="0">
                <a:solidFill>
                  <a:srgbClr val="303234"/>
                </a:solidFill>
                <a:latin typeface="Arial"/>
                <a:cs typeface="Arial"/>
              </a:rPr>
              <a:t>does</a:t>
            </a:r>
            <a:r>
              <a:rPr sz="1100" spc="-30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50" dirty="0">
                <a:solidFill>
                  <a:srgbClr val="303234"/>
                </a:solidFill>
                <a:latin typeface="Arial"/>
                <a:cs typeface="Arial"/>
              </a:rPr>
              <a:t>not</a:t>
            </a:r>
            <a:r>
              <a:rPr sz="1100" spc="-30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40" dirty="0">
                <a:solidFill>
                  <a:srgbClr val="303234"/>
                </a:solidFill>
                <a:latin typeface="Arial"/>
                <a:cs typeface="Arial"/>
              </a:rPr>
              <a:t>include</a:t>
            </a:r>
            <a:r>
              <a:rPr sz="1100" spc="-35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30" dirty="0">
                <a:solidFill>
                  <a:srgbClr val="303234"/>
                </a:solidFill>
                <a:latin typeface="Arial"/>
                <a:cs typeface="Arial"/>
              </a:rPr>
              <a:t>checked</a:t>
            </a:r>
            <a:r>
              <a:rPr sz="1100" spc="-30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30" dirty="0">
                <a:solidFill>
                  <a:srgbClr val="303234"/>
                </a:solidFill>
                <a:latin typeface="Arial"/>
                <a:cs typeface="Arial"/>
              </a:rPr>
              <a:t>bags.*</a:t>
            </a:r>
            <a:endParaRPr sz="1100">
              <a:latin typeface="Arial"/>
              <a:cs typeface="Arial"/>
            </a:endParaRPr>
          </a:p>
          <a:p>
            <a:pPr marL="1932939">
              <a:lnSpc>
                <a:spcPct val="100000"/>
              </a:lnSpc>
              <a:spcBef>
                <a:spcPts val="760"/>
              </a:spcBef>
            </a:pPr>
            <a:r>
              <a:rPr sz="1100" spc="-10" dirty="0">
                <a:solidFill>
                  <a:srgbClr val="303234"/>
                </a:solidFill>
                <a:latin typeface="Arial"/>
                <a:cs typeface="Arial"/>
              </a:rPr>
              <a:t>Seat:</a:t>
            </a:r>
            <a:r>
              <a:rPr sz="1100" spc="-35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u="sng" spc="40" dirty="0">
                <a:solidFill>
                  <a:srgbClr val="0033A0"/>
                </a:solidFill>
                <a:uFill>
                  <a:solidFill>
                    <a:srgbClr val="0033A0"/>
                  </a:solidFill>
                </a:uFill>
                <a:latin typeface="Arial"/>
                <a:cs typeface="Arial"/>
              </a:rPr>
              <a:t>12D</a:t>
            </a:r>
            <a:endParaRPr sz="1100">
              <a:latin typeface="Arial"/>
              <a:cs typeface="Arial"/>
            </a:endParaRPr>
          </a:p>
          <a:p>
            <a:pPr marL="1932939">
              <a:lnSpc>
                <a:spcPct val="100000"/>
              </a:lnSpc>
              <a:spcBef>
                <a:spcPts val="760"/>
              </a:spcBef>
            </a:pPr>
            <a:r>
              <a:rPr sz="1100" spc="30" dirty="0">
                <a:solidFill>
                  <a:srgbClr val="303234"/>
                </a:solidFill>
                <a:latin typeface="Arial"/>
                <a:cs typeface="Arial"/>
              </a:rPr>
              <a:t>Notes:</a:t>
            </a:r>
            <a:r>
              <a:rPr sz="1100" spc="-30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03234"/>
                </a:solidFill>
                <a:latin typeface="Arial"/>
                <a:cs typeface="Arial"/>
              </a:rPr>
              <a:t>Even</a:t>
            </a:r>
            <a:r>
              <a:rPr sz="1100" spc="-30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45" dirty="0">
                <a:solidFill>
                  <a:srgbClr val="303234"/>
                </a:solidFill>
                <a:latin typeface="Arial"/>
                <a:cs typeface="Arial"/>
              </a:rPr>
              <a:t>More</a:t>
            </a:r>
            <a:r>
              <a:rPr sz="1100" spc="-30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20" dirty="0">
                <a:solidFill>
                  <a:srgbClr val="303234"/>
                </a:solidFill>
                <a:latin typeface="Arial"/>
                <a:cs typeface="Arial"/>
              </a:rPr>
              <a:t>Speed,</a:t>
            </a:r>
            <a:r>
              <a:rPr sz="1100" spc="-60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03234"/>
                </a:solidFill>
                <a:latin typeface="Arial"/>
                <a:cs typeface="Arial"/>
              </a:rPr>
              <a:t>Even</a:t>
            </a:r>
            <a:r>
              <a:rPr sz="1100" spc="-30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45" dirty="0">
                <a:solidFill>
                  <a:srgbClr val="303234"/>
                </a:solidFill>
                <a:latin typeface="Arial"/>
                <a:cs typeface="Arial"/>
              </a:rPr>
              <a:t>More</a:t>
            </a:r>
            <a:r>
              <a:rPr sz="1100" spc="-30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03234"/>
                </a:solidFill>
                <a:latin typeface="Arial"/>
                <a:cs typeface="Arial"/>
              </a:rPr>
              <a:t>Space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Times New Roman"/>
              <a:cs typeface="Times New Roman"/>
            </a:endParaRPr>
          </a:p>
          <a:p>
            <a:pPr marL="12700" marR="610235" indent="-635">
              <a:lnSpc>
                <a:spcPct val="157500"/>
              </a:lnSpc>
            </a:pPr>
            <a:r>
              <a:rPr sz="1100" dirty="0">
                <a:solidFill>
                  <a:srgbClr val="303234"/>
                </a:solidFill>
                <a:latin typeface="Arial"/>
                <a:cs typeface="Arial"/>
              </a:rPr>
              <a:t>*You</a:t>
            </a:r>
            <a:r>
              <a:rPr sz="1100" spc="-25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15" dirty="0">
                <a:solidFill>
                  <a:srgbClr val="303234"/>
                </a:solidFill>
                <a:latin typeface="Arial"/>
                <a:cs typeface="Arial"/>
              </a:rPr>
              <a:t>may</a:t>
            </a:r>
            <a:r>
              <a:rPr sz="1100" spc="-20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25" dirty="0">
                <a:solidFill>
                  <a:srgbClr val="303234"/>
                </a:solidFill>
                <a:latin typeface="Arial"/>
                <a:cs typeface="Arial"/>
              </a:rPr>
              <a:t>pay</a:t>
            </a:r>
            <a:r>
              <a:rPr sz="1100" spc="-25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40" dirty="0">
                <a:solidFill>
                  <a:srgbClr val="303234"/>
                </a:solidFill>
                <a:latin typeface="Arial"/>
                <a:cs typeface="Arial"/>
              </a:rPr>
              <a:t>for</a:t>
            </a:r>
            <a:r>
              <a:rPr sz="1100" spc="-20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40" dirty="0">
                <a:solidFill>
                  <a:srgbClr val="303234"/>
                </a:solidFill>
                <a:latin typeface="Arial"/>
                <a:cs typeface="Arial"/>
              </a:rPr>
              <a:t>additional</a:t>
            </a:r>
            <a:r>
              <a:rPr sz="1100" spc="-20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30" dirty="0">
                <a:solidFill>
                  <a:srgbClr val="303234"/>
                </a:solidFill>
                <a:latin typeface="Arial"/>
                <a:cs typeface="Arial"/>
              </a:rPr>
              <a:t>bags</a:t>
            </a:r>
            <a:r>
              <a:rPr sz="1100" spc="-25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u="sng" spc="40" dirty="0">
                <a:solidFill>
                  <a:srgbClr val="0033A0"/>
                </a:solidFill>
                <a:uFill>
                  <a:solidFill>
                    <a:srgbClr val="0033A0"/>
                  </a:solidFill>
                </a:uFill>
                <a:latin typeface="Arial"/>
                <a:cs typeface="Arial"/>
              </a:rPr>
              <a:t>online</a:t>
            </a:r>
            <a:r>
              <a:rPr sz="1100" spc="-15" dirty="0">
                <a:solidFill>
                  <a:srgbClr val="0033A0"/>
                </a:solidFill>
                <a:latin typeface="Arial"/>
                <a:cs typeface="Arial"/>
              </a:rPr>
              <a:t> </a:t>
            </a:r>
            <a:r>
              <a:rPr sz="1100" spc="30" dirty="0">
                <a:solidFill>
                  <a:srgbClr val="303234"/>
                </a:solidFill>
                <a:latin typeface="Arial"/>
                <a:cs typeface="Arial"/>
              </a:rPr>
              <a:t>(within</a:t>
            </a:r>
            <a:r>
              <a:rPr sz="1100" spc="-20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35" dirty="0">
                <a:solidFill>
                  <a:srgbClr val="303234"/>
                </a:solidFill>
                <a:latin typeface="Arial"/>
                <a:cs typeface="Arial"/>
              </a:rPr>
              <a:t>24</a:t>
            </a:r>
            <a:r>
              <a:rPr sz="1100" spc="-25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25" dirty="0">
                <a:solidFill>
                  <a:srgbClr val="303234"/>
                </a:solidFill>
                <a:latin typeface="Arial"/>
                <a:cs typeface="Arial"/>
              </a:rPr>
              <a:t>hours</a:t>
            </a:r>
            <a:r>
              <a:rPr sz="1100" spc="-20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45" dirty="0">
                <a:solidFill>
                  <a:srgbClr val="303234"/>
                </a:solidFill>
                <a:latin typeface="Arial"/>
                <a:cs typeface="Arial"/>
              </a:rPr>
              <a:t>of</a:t>
            </a:r>
            <a:r>
              <a:rPr sz="1100" spc="10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25" dirty="0">
                <a:solidFill>
                  <a:srgbClr val="303234"/>
                </a:solidFill>
                <a:latin typeface="Arial"/>
                <a:cs typeface="Arial"/>
              </a:rPr>
              <a:t>departure),</a:t>
            </a:r>
            <a:r>
              <a:rPr sz="1100" spc="-55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50" dirty="0">
                <a:solidFill>
                  <a:srgbClr val="303234"/>
                </a:solidFill>
                <a:latin typeface="Arial"/>
                <a:cs typeface="Arial"/>
              </a:rPr>
              <a:t>or</a:t>
            </a:r>
            <a:r>
              <a:rPr sz="1100" spc="-20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60" dirty="0">
                <a:solidFill>
                  <a:srgbClr val="303234"/>
                </a:solidFill>
                <a:latin typeface="Arial"/>
                <a:cs typeface="Arial"/>
              </a:rPr>
              <a:t>upon  </a:t>
            </a:r>
            <a:r>
              <a:rPr sz="1100" spc="15" dirty="0">
                <a:solidFill>
                  <a:srgbClr val="303234"/>
                </a:solidFill>
                <a:latin typeface="Arial"/>
                <a:cs typeface="Arial"/>
              </a:rPr>
              <a:t>arrival </a:t>
            </a:r>
            <a:r>
              <a:rPr sz="1100" spc="10" dirty="0">
                <a:solidFill>
                  <a:srgbClr val="303234"/>
                </a:solidFill>
                <a:latin typeface="Arial"/>
                <a:cs typeface="Arial"/>
              </a:rPr>
              <a:t>at </a:t>
            </a:r>
            <a:r>
              <a:rPr sz="1100" spc="35" dirty="0">
                <a:solidFill>
                  <a:srgbClr val="303234"/>
                </a:solidFill>
                <a:latin typeface="Arial"/>
                <a:cs typeface="Arial"/>
              </a:rPr>
              <a:t>the </a:t>
            </a:r>
            <a:r>
              <a:rPr sz="1100" spc="40" dirty="0">
                <a:solidFill>
                  <a:srgbClr val="303234"/>
                </a:solidFill>
                <a:latin typeface="Arial"/>
                <a:cs typeface="Arial"/>
              </a:rPr>
              <a:t>airport </a:t>
            </a:r>
            <a:r>
              <a:rPr sz="1100" spc="5" dirty="0">
                <a:solidFill>
                  <a:srgbClr val="303234"/>
                </a:solidFill>
                <a:latin typeface="Arial"/>
                <a:cs typeface="Arial"/>
              </a:rPr>
              <a:t>via </a:t>
            </a:r>
            <a:r>
              <a:rPr sz="1100" spc="10" dirty="0">
                <a:solidFill>
                  <a:srgbClr val="303234"/>
                </a:solidFill>
                <a:latin typeface="Arial"/>
                <a:cs typeface="Arial"/>
              </a:rPr>
              <a:t>an </a:t>
            </a:r>
            <a:r>
              <a:rPr sz="1100" spc="40" dirty="0">
                <a:solidFill>
                  <a:srgbClr val="303234"/>
                </a:solidFill>
                <a:latin typeface="Arial"/>
                <a:cs typeface="Arial"/>
              </a:rPr>
              <a:t>airport </a:t>
            </a:r>
            <a:r>
              <a:rPr sz="1100" spc="15" dirty="0">
                <a:solidFill>
                  <a:srgbClr val="303234"/>
                </a:solidFill>
                <a:latin typeface="Arial"/>
                <a:cs typeface="Arial"/>
              </a:rPr>
              <a:t>kiosk </a:t>
            </a:r>
            <a:r>
              <a:rPr sz="1100" spc="50" dirty="0">
                <a:solidFill>
                  <a:srgbClr val="303234"/>
                </a:solidFill>
                <a:latin typeface="Arial"/>
                <a:cs typeface="Arial"/>
              </a:rPr>
              <a:t>or </a:t>
            </a:r>
            <a:r>
              <a:rPr sz="1100" spc="40" dirty="0">
                <a:solidFill>
                  <a:srgbClr val="303234"/>
                </a:solidFill>
                <a:latin typeface="Arial"/>
                <a:cs typeface="Arial"/>
              </a:rPr>
              <a:t>with </a:t>
            </a:r>
            <a:r>
              <a:rPr sz="1100" spc="10" dirty="0">
                <a:solidFill>
                  <a:srgbClr val="303234"/>
                </a:solidFill>
                <a:latin typeface="Arial"/>
                <a:cs typeface="Arial"/>
              </a:rPr>
              <a:t>an </a:t>
            </a:r>
            <a:r>
              <a:rPr sz="1100" spc="40" dirty="0">
                <a:solidFill>
                  <a:srgbClr val="303234"/>
                </a:solidFill>
                <a:latin typeface="Arial"/>
                <a:cs typeface="Arial"/>
              </a:rPr>
              <a:t>airport </a:t>
            </a:r>
            <a:r>
              <a:rPr sz="1100" spc="30" dirty="0">
                <a:solidFill>
                  <a:srgbClr val="303234"/>
                </a:solidFill>
                <a:latin typeface="Arial"/>
                <a:cs typeface="Arial"/>
              </a:rPr>
              <a:t>crewmember. </a:t>
            </a:r>
            <a:r>
              <a:rPr sz="1100" spc="15" dirty="0">
                <a:solidFill>
                  <a:srgbClr val="303234"/>
                </a:solidFill>
                <a:latin typeface="Arial"/>
                <a:cs typeface="Arial"/>
              </a:rPr>
              <a:t>Some  </a:t>
            </a:r>
            <a:r>
              <a:rPr sz="1100" spc="20" dirty="0">
                <a:solidFill>
                  <a:srgbClr val="303234"/>
                </a:solidFill>
                <a:latin typeface="Arial"/>
                <a:cs typeface="Arial"/>
              </a:rPr>
              <a:t>restrictions</a:t>
            </a:r>
            <a:r>
              <a:rPr sz="1100" spc="-35" dirty="0">
                <a:solidFill>
                  <a:srgbClr val="303234"/>
                </a:solidFill>
                <a:latin typeface="Arial"/>
                <a:cs typeface="Arial"/>
              </a:rPr>
              <a:t> </a:t>
            </a:r>
            <a:r>
              <a:rPr sz="1100" spc="25" dirty="0">
                <a:solidFill>
                  <a:srgbClr val="303234"/>
                </a:solidFill>
                <a:latin typeface="Arial"/>
                <a:cs typeface="Arial"/>
              </a:rPr>
              <a:t>apply.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76065" y="9602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131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3112" y="685800"/>
            <a:ext cx="31426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0"/>
              </a:spcBef>
            </a:pPr>
            <a:r>
              <a:rPr sz="800" b="1" spc="-5" dirty="0">
                <a:solidFill>
                  <a:srgbClr val="2C2C2C"/>
                </a:solidFill>
                <a:latin typeface="Arial"/>
                <a:cs typeface="Arial"/>
              </a:rPr>
              <a:t>From: </a:t>
            </a:r>
            <a:r>
              <a:rPr sz="800" b="1" dirty="0">
                <a:latin typeface="Arial"/>
                <a:cs typeface="Arial"/>
              </a:rPr>
              <a:t>Pro Limo</a:t>
            </a:r>
            <a:r>
              <a:rPr sz="800" b="1" spc="130" dirty="0"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2C2C2C"/>
                </a:solidFill>
                <a:latin typeface="Arial"/>
                <a:cs typeface="Arial"/>
                <a:hlinkClick r:id="rId2"/>
              </a:rPr>
              <a:t>office@prolimoride.com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112520" algn="l"/>
              </a:tabLst>
            </a:pPr>
            <a:r>
              <a:rPr sz="800" b="1" dirty="0">
                <a:solidFill>
                  <a:srgbClr val="2C2C2C"/>
                </a:solidFill>
                <a:latin typeface="Arial"/>
                <a:cs typeface="Arial"/>
              </a:rPr>
              <a:t>Subject:	</a:t>
            </a:r>
            <a:r>
              <a:rPr sz="800" dirty="0">
                <a:latin typeface="Arial"/>
                <a:cs typeface="Arial"/>
              </a:rPr>
              <a:t>for Kathleen </a:t>
            </a:r>
            <a:r>
              <a:rPr sz="800" spc="-20" dirty="0">
                <a:latin typeface="Arial"/>
                <a:cs typeface="Arial"/>
              </a:rPr>
              <a:t>OToole </a:t>
            </a:r>
            <a:r>
              <a:rPr sz="800" dirty="0">
                <a:latin typeface="Arial"/>
                <a:cs typeface="Arial"/>
              </a:rPr>
              <a:t>[07/16/2019 - </a:t>
            </a:r>
            <a:r>
              <a:rPr sz="800" spc="-5" dirty="0">
                <a:latin typeface="Arial"/>
                <a:cs typeface="Arial"/>
              </a:rPr>
              <a:t>10:30</a:t>
            </a:r>
            <a:r>
              <a:rPr sz="800" spc="-6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AM]</a:t>
            </a:r>
            <a:endParaRPr sz="800">
              <a:latin typeface="Arial"/>
              <a:cs typeface="Arial"/>
            </a:endParaRPr>
          </a:p>
          <a:p>
            <a:pPr marL="159385">
              <a:lnSpc>
                <a:spcPct val="100000"/>
              </a:lnSpc>
            </a:pPr>
            <a:r>
              <a:rPr sz="800" b="1" spc="-5" dirty="0">
                <a:solidFill>
                  <a:srgbClr val="2C2C2C"/>
                </a:solidFill>
                <a:latin typeface="Arial"/>
                <a:cs typeface="Arial"/>
              </a:rPr>
              <a:t>Date: </a:t>
            </a:r>
            <a:r>
              <a:rPr sz="800" dirty="0">
                <a:latin typeface="Arial"/>
                <a:cs typeface="Arial"/>
              </a:rPr>
              <a:t>July </a:t>
            </a:r>
            <a:r>
              <a:rPr sz="800" spc="-5" dirty="0">
                <a:latin typeface="Arial"/>
                <a:cs typeface="Arial"/>
              </a:rPr>
              <a:t>15, 2019 at 2:36</a:t>
            </a:r>
            <a:r>
              <a:rPr sz="800" spc="3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PM</a:t>
            </a:r>
            <a:endParaRPr sz="800">
              <a:latin typeface="Arial"/>
              <a:cs typeface="Arial"/>
            </a:endParaRPr>
          </a:p>
          <a:p>
            <a:pPr marL="262890">
              <a:lnSpc>
                <a:spcPct val="100000"/>
              </a:lnSpc>
            </a:pPr>
            <a:r>
              <a:rPr sz="800" b="1" spc="-20" dirty="0">
                <a:solidFill>
                  <a:srgbClr val="2C2C2C"/>
                </a:solidFill>
                <a:latin typeface="Arial"/>
                <a:cs typeface="Arial"/>
              </a:rPr>
              <a:t>To: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82027" y="3690623"/>
            <a:ext cx="5974080" cy="0"/>
          </a:xfrm>
          <a:custGeom>
            <a:avLst/>
            <a:gdLst/>
            <a:ahLst/>
            <a:cxnLst/>
            <a:rect l="l" t="t" r="r" b="b"/>
            <a:pathLst>
              <a:path w="5974080">
                <a:moveTo>
                  <a:pt x="0" y="0"/>
                </a:moveTo>
                <a:lnTo>
                  <a:pt x="5973952" y="0"/>
                </a:lnTo>
              </a:path>
            </a:pathLst>
          </a:custGeom>
          <a:ln w="10160">
            <a:solidFill>
              <a:srgbClr val="9A9A9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82027" y="3685543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59" h="10160">
                <a:moveTo>
                  <a:pt x="0" y="0"/>
                </a:moveTo>
                <a:lnTo>
                  <a:pt x="10160" y="0"/>
                </a:lnTo>
                <a:lnTo>
                  <a:pt x="10160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45959" y="3685543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59" h="10160">
                <a:moveTo>
                  <a:pt x="10160" y="0"/>
                </a:moveTo>
                <a:lnTo>
                  <a:pt x="0" y="10160"/>
                </a:lnTo>
                <a:lnTo>
                  <a:pt x="10160" y="10160"/>
                </a:lnTo>
                <a:lnTo>
                  <a:pt x="1016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82027" y="6383020"/>
            <a:ext cx="5974080" cy="0"/>
          </a:xfrm>
          <a:custGeom>
            <a:avLst/>
            <a:gdLst/>
            <a:ahLst/>
            <a:cxnLst/>
            <a:rect l="l" t="t" r="r" b="b"/>
            <a:pathLst>
              <a:path w="5974080">
                <a:moveTo>
                  <a:pt x="0" y="0"/>
                </a:moveTo>
                <a:lnTo>
                  <a:pt x="5973952" y="0"/>
                </a:lnTo>
              </a:path>
            </a:pathLst>
          </a:custGeom>
          <a:ln w="1016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82027" y="6377940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59" h="10160">
                <a:moveTo>
                  <a:pt x="0" y="0"/>
                </a:moveTo>
                <a:lnTo>
                  <a:pt x="10160" y="0"/>
                </a:lnTo>
                <a:lnTo>
                  <a:pt x="10160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45959" y="6377940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59" h="10160">
                <a:moveTo>
                  <a:pt x="0" y="0"/>
                </a:moveTo>
                <a:lnTo>
                  <a:pt x="10160" y="0"/>
                </a:lnTo>
                <a:lnTo>
                  <a:pt x="10160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82027" y="7856219"/>
            <a:ext cx="5974080" cy="0"/>
          </a:xfrm>
          <a:custGeom>
            <a:avLst/>
            <a:gdLst/>
            <a:ahLst/>
            <a:cxnLst/>
            <a:rect l="l" t="t" r="r" b="b"/>
            <a:pathLst>
              <a:path w="5974080">
                <a:moveTo>
                  <a:pt x="0" y="0"/>
                </a:moveTo>
                <a:lnTo>
                  <a:pt x="5973952" y="0"/>
                </a:lnTo>
              </a:path>
            </a:pathLst>
          </a:custGeom>
          <a:ln w="1016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82027" y="7851140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59" h="10159">
                <a:moveTo>
                  <a:pt x="0" y="0"/>
                </a:moveTo>
                <a:lnTo>
                  <a:pt x="10160" y="0"/>
                </a:lnTo>
                <a:lnTo>
                  <a:pt x="10160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45959" y="7851140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59" h="10159">
                <a:moveTo>
                  <a:pt x="0" y="0"/>
                </a:moveTo>
                <a:lnTo>
                  <a:pt x="10160" y="0"/>
                </a:lnTo>
                <a:lnTo>
                  <a:pt x="10160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51560" y="3431545"/>
            <a:ext cx="6035040" cy="0"/>
          </a:xfrm>
          <a:custGeom>
            <a:avLst/>
            <a:gdLst/>
            <a:ahLst/>
            <a:cxnLst/>
            <a:rect l="l" t="t" r="r" b="b"/>
            <a:pathLst>
              <a:path w="6035040">
                <a:moveTo>
                  <a:pt x="0" y="0"/>
                </a:moveTo>
                <a:lnTo>
                  <a:pt x="6035039" y="0"/>
                </a:lnTo>
              </a:path>
            </a:pathLst>
          </a:custGeom>
          <a:ln w="20320">
            <a:solidFill>
              <a:srgbClr val="3087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34254" y="3431545"/>
            <a:ext cx="2052320" cy="0"/>
          </a:xfrm>
          <a:custGeom>
            <a:avLst/>
            <a:gdLst/>
            <a:ahLst/>
            <a:cxnLst/>
            <a:rect l="l" t="t" r="r" b="b"/>
            <a:pathLst>
              <a:path w="2052320">
                <a:moveTo>
                  <a:pt x="0" y="0"/>
                </a:moveTo>
                <a:lnTo>
                  <a:pt x="2052320" y="0"/>
                </a:lnTo>
              </a:path>
            </a:pathLst>
          </a:custGeom>
          <a:ln w="20320">
            <a:solidFill>
              <a:srgbClr val="3087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51560" y="3431545"/>
            <a:ext cx="3982720" cy="0"/>
          </a:xfrm>
          <a:custGeom>
            <a:avLst/>
            <a:gdLst/>
            <a:ahLst/>
            <a:cxnLst/>
            <a:rect l="l" t="t" r="r" b="b"/>
            <a:pathLst>
              <a:path w="3982720">
                <a:moveTo>
                  <a:pt x="0" y="0"/>
                </a:moveTo>
                <a:lnTo>
                  <a:pt x="3982720" y="0"/>
                </a:lnTo>
              </a:path>
            </a:pathLst>
          </a:custGeom>
          <a:ln w="20320">
            <a:solidFill>
              <a:srgbClr val="3087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82027" y="1399565"/>
            <a:ext cx="2540000" cy="152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123114" y="2062517"/>
            <a:ext cx="945515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spc="5" dirty="0">
                <a:latin typeface="Verdana"/>
                <a:cs typeface="Verdana"/>
              </a:rPr>
              <a:t>Confirmation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92128" y="3073425"/>
            <a:ext cx="1878330" cy="3244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10"/>
              </a:spcBef>
            </a:pPr>
            <a:r>
              <a:rPr sz="950" spc="5" dirty="0">
                <a:latin typeface="Verdana"/>
                <a:cs typeface="Verdana"/>
              </a:rPr>
              <a:t>Last Modified </a:t>
            </a:r>
            <a:r>
              <a:rPr sz="950" dirty="0">
                <a:latin typeface="Verdana"/>
                <a:cs typeface="Verdana"/>
              </a:rPr>
              <a:t>On:</a:t>
            </a:r>
            <a:r>
              <a:rPr sz="950" spc="-90" dirty="0">
                <a:latin typeface="Verdana"/>
                <a:cs typeface="Verdana"/>
              </a:rPr>
              <a:t> </a:t>
            </a:r>
            <a:r>
              <a:rPr sz="950" spc="5" dirty="0">
                <a:latin typeface="Verdana"/>
                <a:cs typeface="Verdana"/>
              </a:rPr>
              <a:t>07/15/2019</a:t>
            </a:r>
            <a:endParaRPr sz="950">
              <a:latin typeface="Verdana"/>
              <a:cs typeface="Verdana"/>
            </a:endParaRPr>
          </a:p>
          <a:p>
            <a:pPr marR="5715" algn="r">
              <a:lnSpc>
                <a:spcPct val="100000"/>
              </a:lnSpc>
              <a:spcBef>
                <a:spcPts val="60"/>
              </a:spcBef>
            </a:pPr>
            <a:r>
              <a:rPr sz="950" spc="5" dirty="0">
                <a:latin typeface="Verdana"/>
                <a:cs typeface="Verdana"/>
              </a:rPr>
              <a:t>02:37</a:t>
            </a:r>
            <a:r>
              <a:rPr sz="950" spc="-95" dirty="0">
                <a:latin typeface="Verdana"/>
                <a:cs typeface="Verdana"/>
              </a:rPr>
              <a:t> </a:t>
            </a:r>
            <a:r>
              <a:rPr sz="950" spc="5" dirty="0">
                <a:latin typeface="Verdana"/>
                <a:cs typeface="Verdana"/>
              </a:rPr>
              <a:t>PM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638635" y="3737889"/>
            <a:ext cx="139509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7400"/>
              </a:lnSpc>
              <a:spcBef>
                <a:spcPts val="95"/>
              </a:spcBef>
            </a:pPr>
            <a:r>
              <a:rPr sz="950" spc="5" dirty="0">
                <a:latin typeface="Verdana"/>
                <a:cs typeface="Verdana"/>
              </a:rPr>
              <a:t>07/16/2019 </a:t>
            </a:r>
            <a:r>
              <a:rPr sz="950" dirty="0">
                <a:latin typeface="Verdana"/>
                <a:cs typeface="Verdana"/>
              </a:rPr>
              <a:t>-</a:t>
            </a:r>
            <a:r>
              <a:rPr sz="950" spc="-85" dirty="0">
                <a:latin typeface="Verdana"/>
                <a:cs typeface="Verdana"/>
              </a:rPr>
              <a:t> </a:t>
            </a:r>
            <a:r>
              <a:rPr sz="950" spc="-10" dirty="0">
                <a:latin typeface="Verdana"/>
                <a:cs typeface="Verdana"/>
              </a:rPr>
              <a:t>Tuesday  </a:t>
            </a:r>
            <a:r>
              <a:rPr sz="950" spc="5" dirty="0">
                <a:latin typeface="Verdana"/>
                <a:cs typeface="Verdana"/>
              </a:rPr>
              <a:t>10:30</a:t>
            </a:r>
            <a:r>
              <a:rPr sz="950" spc="-5" dirty="0">
                <a:latin typeface="Verdana"/>
                <a:cs typeface="Verdana"/>
              </a:rPr>
              <a:t> </a:t>
            </a:r>
            <a:r>
              <a:rPr sz="950" spc="5" dirty="0">
                <a:latin typeface="Verdana"/>
                <a:cs typeface="Verdana"/>
              </a:rPr>
              <a:t>AM</a:t>
            </a:r>
            <a:endParaRPr sz="950">
              <a:latin typeface="Verdana"/>
              <a:cs typeface="Verdana"/>
            </a:endParaRPr>
          </a:p>
          <a:p>
            <a:pPr marL="12700" marR="386715">
              <a:lnSpc>
                <a:spcPct val="147400"/>
              </a:lnSpc>
            </a:pPr>
            <a:r>
              <a:rPr sz="950" spc="-50" dirty="0">
                <a:latin typeface="Verdana"/>
                <a:cs typeface="Verdana"/>
              </a:rPr>
              <a:t>To </a:t>
            </a:r>
            <a:r>
              <a:rPr sz="950" dirty="0">
                <a:latin typeface="Verdana"/>
                <a:cs typeface="Verdana"/>
              </a:rPr>
              <a:t>Airport  Kathleen</a:t>
            </a:r>
            <a:r>
              <a:rPr sz="950" spc="-60" dirty="0">
                <a:latin typeface="Verdana"/>
                <a:cs typeface="Verdana"/>
              </a:rPr>
              <a:t> </a:t>
            </a:r>
            <a:r>
              <a:rPr sz="950" spc="-20" dirty="0">
                <a:latin typeface="Verdana"/>
                <a:cs typeface="Verdana"/>
              </a:rPr>
              <a:t>OToole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38635" y="4804689"/>
            <a:ext cx="1195070" cy="66548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950" dirty="0">
                <a:latin typeface="Verdana"/>
                <a:cs typeface="Verdana"/>
              </a:rPr>
              <a:t>(617)</a:t>
            </a:r>
            <a:r>
              <a:rPr sz="950" spc="-15" dirty="0">
                <a:latin typeface="Verdana"/>
                <a:cs typeface="Verdana"/>
              </a:rPr>
              <a:t> </a:t>
            </a:r>
            <a:r>
              <a:rPr sz="950" spc="5" dirty="0">
                <a:latin typeface="Verdana"/>
                <a:cs typeface="Verdana"/>
              </a:rPr>
              <a:t>283-3310</a:t>
            </a:r>
            <a:endParaRPr sz="9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950" spc="5" dirty="0">
                <a:latin typeface="Verdana"/>
                <a:cs typeface="Verdana"/>
              </a:rPr>
              <a:t>1</a:t>
            </a:r>
            <a:endParaRPr sz="9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950" spc="5" dirty="0">
                <a:latin typeface="Verdana"/>
                <a:cs typeface="Verdana"/>
              </a:rPr>
              <a:t>Lincoln</a:t>
            </a:r>
            <a:r>
              <a:rPr sz="950" spc="-70" dirty="0">
                <a:latin typeface="Verdana"/>
                <a:cs typeface="Verdana"/>
              </a:rPr>
              <a:t> </a:t>
            </a:r>
            <a:r>
              <a:rPr sz="950" dirty="0">
                <a:latin typeface="Verdana"/>
                <a:cs typeface="Verdana"/>
              </a:rPr>
              <a:t>Continental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638635" y="5593145"/>
            <a:ext cx="101346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dirty="0">
                <a:latin typeface="Verdana"/>
                <a:cs typeface="Verdana"/>
              </a:rPr>
              <a:t>Kathleen</a:t>
            </a:r>
            <a:r>
              <a:rPr sz="950" spc="-50" dirty="0">
                <a:latin typeface="Verdana"/>
                <a:cs typeface="Verdana"/>
              </a:rPr>
              <a:t> </a:t>
            </a:r>
            <a:r>
              <a:rPr sz="950" spc="-20" dirty="0">
                <a:latin typeface="Verdana"/>
                <a:cs typeface="Verdana"/>
              </a:rPr>
              <a:t>OToole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638635" y="5877585"/>
            <a:ext cx="101346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dirty="0">
                <a:latin typeface="Verdana"/>
                <a:cs typeface="Verdana"/>
              </a:rPr>
              <a:t>Kathleen</a:t>
            </a:r>
            <a:r>
              <a:rPr sz="950" spc="-50" dirty="0">
                <a:latin typeface="Verdana"/>
                <a:cs typeface="Verdana"/>
              </a:rPr>
              <a:t> </a:t>
            </a:r>
            <a:r>
              <a:rPr sz="950" spc="-20" dirty="0">
                <a:latin typeface="Verdana"/>
                <a:cs typeface="Verdana"/>
              </a:rPr>
              <a:t>OToole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69403" y="3737889"/>
            <a:ext cx="1226820" cy="2524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41605">
              <a:lnSpc>
                <a:spcPct val="147400"/>
              </a:lnSpc>
              <a:spcBef>
                <a:spcPts val="95"/>
              </a:spcBef>
            </a:pPr>
            <a:r>
              <a:rPr sz="950" b="1" spc="5" dirty="0">
                <a:latin typeface="Verdana"/>
                <a:cs typeface="Verdana"/>
              </a:rPr>
              <a:t>Pick-up </a:t>
            </a:r>
            <a:r>
              <a:rPr sz="950" b="1" dirty="0">
                <a:latin typeface="Verdana"/>
                <a:cs typeface="Verdana"/>
              </a:rPr>
              <a:t>Date:  </a:t>
            </a:r>
            <a:r>
              <a:rPr sz="950" b="1" spc="5" dirty="0">
                <a:latin typeface="Verdana"/>
                <a:cs typeface="Verdana"/>
              </a:rPr>
              <a:t>Pick-up Time:  </a:t>
            </a:r>
            <a:r>
              <a:rPr sz="950" b="1" dirty="0">
                <a:latin typeface="Verdana"/>
                <a:cs typeface="Verdana"/>
              </a:rPr>
              <a:t>ServiceType:  </a:t>
            </a:r>
            <a:r>
              <a:rPr sz="950" b="1" spc="5" dirty="0">
                <a:latin typeface="Verdana"/>
                <a:cs typeface="Verdana"/>
              </a:rPr>
              <a:t>Passenger:  Client Ref#:  Phone</a:t>
            </a:r>
            <a:r>
              <a:rPr sz="950" b="1" spc="-60" dirty="0">
                <a:latin typeface="Verdana"/>
                <a:cs typeface="Verdana"/>
              </a:rPr>
              <a:t> </a:t>
            </a:r>
            <a:r>
              <a:rPr sz="950" b="1" dirty="0">
                <a:latin typeface="Verdana"/>
                <a:cs typeface="Verdana"/>
              </a:rPr>
              <a:t>Number:  No. </a:t>
            </a:r>
            <a:r>
              <a:rPr sz="950" b="1" spc="5" dirty="0">
                <a:latin typeface="Verdana"/>
                <a:cs typeface="Verdana"/>
              </a:rPr>
              <a:t>of Pass:  Vehicle</a:t>
            </a:r>
            <a:r>
              <a:rPr sz="950" b="1" spc="-20" dirty="0">
                <a:latin typeface="Verdana"/>
                <a:cs typeface="Verdana"/>
              </a:rPr>
              <a:t> </a:t>
            </a:r>
            <a:r>
              <a:rPr sz="950" b="1" dirty="0">
                <a:latin typeface="Verdana"/>
                <a:cs typeface="Verdana"/>
              </a:rPr>
              <a:t>Type:</a:t>
            </a:r>
            <a:endParaRPr sz="950">
              <a:latin typeface="Verdana"/>
              <a:cs typeface="Verdana"/>
            </a:endParaRPr>
          </a:p>
          <a:p>
            <a:pPr marL="12700" marR="147955">
              <a:lnSpc>
                <a:spcPct val="105300"/>
              </a:lnSpc>
              <a:spcBef>
                <a:spcPts val="480"/>
              </a:spcBef>
            </a:pPr>
            <a:r>
              <a:rPr sz="950" b="1" spc="5" dirty="0">
                <a:latin typeface="Verdana"/>
                <a:cs typeface="Verdana"/>
              </a:rPr>
              <a:t>Primary/Billing  Contact:</a:t>
            </a:r>
            <a:endParaRPr sz="950">
              <a:latin typeface="Verdana"/>
              <a:cs typeface="Verdana"/>
            </a:endParaRPr>
          </a:p>
          <a:p>
            <a:pPr marL="12700" marR="5080">
              <a:lnSpc>
                <a:spcPct val="147400"/>
              </a:lnSpc>
            </a:pPr>
            <a:r>
              <a:rPr sz="950" b="1" spc="5" dirty="0">
                <a:latin typeface="Verdana"/>
                <a:cs typeface="Verdana"/>
              </a:rPr>
              <a:t>Booking </a:t>
            </a:r>
            <a:r>
              <a:rPr sz="950" b="1" dirty="0">
                <a:latin typeface="Verdana"/>
                <a:cs typeface="Verdana"/>
              </a:rPr>
              <a:t>Contact:  </a:t>
            </a:r>
            <a:r>
              <a:rPr sz="950" b="1" spc="5" dirty="0">
                <a:latin typeface="Verdana"/>
                <a:cs typeface="Verdana"/>
              </a:rPr>
              <a:t>Payment</a:t>
            </a:r>
            <a:r>
              <a:rPr sz="950" b="1" spc="-55" dirty="0">
                <a:latin typeface="Verdana"/>
                <a:cs typeface="Verdana"/>
              </a:rPr>
              <a:t> </a:t>
            </a:r>
            <a:r>
              <a:rPr sz="950" b="1" dirty="0">
                <a:latin typeface="Verdana"/>
                <a:cs typeface="Verdana"/>
              </a:rPr>
              <a:t>Method: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69403" y="6497304"/>
            <a:ext cx="901700" cy="32448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5300"/>
              </a:lnSpc>
              <a:spcBef>
                <a:spcPts val="50"/>
              </a:spcBef>
            </a:pPr>
            <a:r>
              <a:rPr sz="950" b="1" dirty="0">
                <a:latin typeface="Verdana"/>
                <a:cs typeface="Verdana"/>
              </a:rPr>
              <a:t>Trip </a:t>
            </a:r>
            <a:r>
              <a:rPr sz="950" b="1" spc="5" dirty="0">
                <a:latin typeface="Verdana"/>
                <a:cs typeface="Verdana"/>
              </a:rPr>
              <a:t>Routing  Inf</a:t>
            </a:r>
            <a:r>
              <a:rPr sz="950" b="1" dirty="0">
                <a:latin typeface="Verdana"/>
                <a:cs typeface="Verdana"/>
              </a:rPr>
              <a:t>ormation: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638635" y="6497304"/>
            <a:ext cx="4373880" cy="4768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708785" algn="l"/>
              </a:tabLst>
            </a:pPr>
            <a:r>
              <a:rPr sz="950" b="1" spc="5" dirty="0">
                <a:latin typeface="Verdana"/>
                <a:cs typeface="Verdana"/>
              </a:rPr>
              <a:t>PU:</a:t>
            </a:r>
            <a:r>
              <a:rPr sz="950" b="1" dirty="0">
                <a:latin typeface="Verdana"/>
                <a:cs typeface="Verdana"/>
              </a:rPr>
              <a:t> </a:t>
            </a:r>
            <a:r>
              <a:rPr sz="950" dirty="0">
                <a:latin typeface="Verdana"/>
                <a:cs typeface="Verdana"/>
              </a:rPr>
              <a:t>--	,</a:t>
            </a:r>
            <a:endParaRPr sz="9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950" b="1" dirty="0">
                <a:latin typeface="Verdana"/>
                <a:cs typeface="Verdana"/>
              </a:rPr>
              <a:t>DO: </a:t>
            </a:r>
            <a:r>
              <a:rPr sz="950" dirty="0">
                <a:latin typeface="Verdana"/>
                <a:cs typeface="Verdana"/>
              </a:rPr>
              <a:t>-- : </a:t>
            </a:r>
            <a:r>
              <a:rPr sz="950" spc="5" dirty="0">
                <a:latin typeface="Verdana"/>
                <a:cs typeface="Verdana"/>
              </a:rPr>
              <a:t>BOS </a:t>
            </a:r>
            <a:r>
              <a:rPr sz="950" dirty="0">
                <a:latin typeface="Verdana"/>
                <a:cs typeface="Verdana"/>
              </a:rPr>
              <a:t>- </a:t>
            </a:r>
            <a:r>
              <a:rPr sz="950" spc="-5" dirty="0">
                <a:latin typeface="Verdana"/>
                <a:cs typeface="Verdana"/>
              </a:rPr>
              <a:t>General </a:t>
            </a:r>
            <a:r>
              <a:rPr sz="950" dirty="0">
                <a:latin typeface="Verdana"/>
                <a:cs typeface="Verdana"/>
              </a:rPr>
              <a:t>Edward Lawrence </a:t>
            </a:r>
            <a:r>
              <a:rPr sz="950" spc="5" dirty="0">
                <a:latin typeface="Verdana"/>
                <a:cs typeface="Verdana"/>
              </a:rPr>
              <a:t>Logan International </a:t>
            </a:r>
            <a:r>
              <a:rPr sz="950" dirty="0">
                <a:latin typeface="Verdana"/>
                <a:cs typeface="Verdana"/>
              </a:rPr>
              <a:t>Airport</a:t>
            </a:r>
            <a:r>
              <a:rPr sz="950" spc="25" dirty="0">
                <a:latin typeface="Verdana"/>
                <a:cs typeface="Verdana"/>
              </a:rPr>
              <a:t> </a:t>
            </a:r>
            <a:r>
              <a:rPr sz="950" dirty="0">
                <a:latin typeface="Verdana"/>
                <a:cs typeface="Verdana"/>
              </a:rPr>
              <a:t>/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638635" y="6954504"/>
            <a:ext cx="4112260" cy="47688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5300"/>
              </a:lnSpc>
              <a:spcBef>
                <a:spcPts val="50"/>
              </a:spcBef>
            </a:pPr>
            <a:r>
              <a:rPr sz="950" spc="5" dirty="0">
                <a:latin typeface="Verdana"/>
                <a:cs typeface="Verdana"/>
              </a:rPr>
              <a:t>B6 </a:t>
            </a:r>
            <a:r>
              <a:rPr sz="950" dirty="0">
                <a:latin typeface="Verdana"/>
                <a:cs typeface="Verdana"/>
              </a:rPr>
              <a:t>- JetBlue Airways , </a:t>
            </a:r>
            <a:r>
              <a:rPr sz="950" spc="-10" dirty="0">
                <a:latin typeface="Verdana"/>
                <a:cs typeface="Verdana"/>
              </a:rPr>
              <a:t>From/To: </a:t>
            </a:r>
            <a:r>
              <a:rPr sz="950" spc="5" dirty="0">
                <a:latin typeface="Verdana"/>
                <a:cs typeface="Verdana"/>
              </a:rPr>
              <a:t>BWI </a:t>
            </a:r>
            <a:r>
              <a:rPr sz="950" dirty="0">
                <a:latin typeface="Verdana"/>
                <a:cs typeface="Verdana"/>
              </a:rPr>
              <a:t>- Baltimore/Washington  </a:t>
            </a:r>
            <a:r>
              <a:rPr sz="950" spc="5" dirty="0">
                <a:latin typeface="Verdana"/>
                <a:cs typeface="Verdana"/>
              </a:rPr>
              <a:t>International </a:t>
            </a:r>
            <a:r>
              <a:rPr sz="950" dirty="0">
                <a:latin typeface="Verdana"/>
                <a:cs typeface="Verdana"/>
              </a:rPr>
              <a:t>Thurgood </a:t>
            </a:r>
            <a:r>
              <a:rPr sz="950" spc="5" dirty="0">
                <a:latin typeface="Verdana"/>
                <a:cs typeface="Verdana"/>
              </a:rPr>
              <a:t>Marshall </a:t>
            </a:r>
            <a:r>
              <a:rPr sz="950" dirty="0">
                <a:latin typeface="Verdana"/>
                <a:cs typeface="Verdana"/>
              </a:rPr>
              <a:t>Airport, </a:t>
            </a:r>
            <a:r>
              <a:rPr sz="950" spc="-5" dirty="0">
                <a:latin typeface="Verdana"/>
                <a:cs typeface="Verdana"/>
              </a:rPr>
              <a:t>Term/Gate: </a:t>
            </a:r>
            <a:r>
              <a:rPr sz="950" dirty="0">
                <a:latin typeface="Verdana"/>
                <a:cs typeface="Verdana"/>
              </a:rPr>
              <a:t>C, </a:t>
            </a:r>
            <a:r>
              <a:rPr sz="950" spc="5" dirty="0">
                <a:latin typeface="Verdana"/>
                <a:cs typeface="Verdana"/>
              </a:rPr>
              <a:t>Flt# 1927,  </a:t>
            </a:r>
            <a:r>
              <a:rPr sz="950" spc="-5" dirty="0">
                <a:latin typeface="Verdana"/>
                <a:cs typeface="Verdana"/>
              </a:rPr>
              <a:t>ETA/ETD: </a:t>
            </a:r>
            <a:r>
              <a:rPr sz="950" dirty="0">
                <a:latin typeface="Verdana"/>
                <a:cs typeface="Verdana"/>
              </a:rPr>
              <a:t>13:44:00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69403" y="7970463"/>
            <a:ext cx="108394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b="1" spc="5" dirty="0">
                <a:latin typeface="Verdana"/>
                <a:cs typeface="Verdana"/>
              </a:rPr>
              <a:t>Charges &amp;</a:t>
            </a:r>
            <a:r>
              <a:rPr sz="950" b="1" spc="-75" dirty="0">
                <a:latin typeface="Verdana"/>
                <a:cs typeface="Verdana"/>
              </a:rPr>
              <a:t> </a:t>
            </a:r>
            <a:r>
              <a:rPr sz="950" b="1" dirty="0">
                <a:latin typeface="Verdana"/>
                <a:cs typeface="Verdana"/>
              </a:rPr>
              <a:t>Fees</a:t>
            </a:r>
            <a:endParaRPr sz="950">
              <a:latin typeface="Verdana"/>
              <a:cs typeface="Verdana"/>
            </a:endParaRPr>
          </a:p>
        </p:txBody>
      </p:sp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2639399" y="8063830"/>
          <a:ext cx="2377440" cy="13373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4489"/>
                <a:gridCol w="742950"/>
              </a:tblGrid>
              <a:tr h="236220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950" dirty="0">
                          <a:latin typeface="Verdana"/>
                          <a:cs typeface="Verdana"/>
                        </a:rPr>
                        <a:t>Flat</a:t>
                      </a:r>
                      <a:r>
                        <a:rPr sz="950" spc="-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950" dirty="0">
                          <a:latin typeface="Verdana"/>
                          <a:cs typeface="Verdana"/>
                        </a:rPr>
                        <a:t>Rate</a:t>
                      </a:r>
                      <a:endParaRPr sz="950">
                        <a:latin typeface="Verdana"/>
                        <a:cs typeface="Verdana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950" dirty="0">
                          <a:latin typeface="Verdana"/>
                          <a:cs typeface="Verdana"/>
                        </a:rPr>
                        <a:t>$140.00</a:t>
                      </a:r>
                      <a:endParaRPr sz="950">
                        <a:latin typeface="Verdana"/>
                        <a:cs typeface="Verdana"/>
                      </a:endParaRPr>
                    </a:p>
                  </a:txBody>
                  <a:tcPr marL="0" marR="0" marT="1905" marB="0"/>
                </a:tc>
              </a:tr>
              <a:tr h="248920">
                <a:tc>
                  <a:txBody>
                    <a:bodyPr/>
                    <a:lstStyle/>
                    <a:p>
                      <a:pPr marL="21590">
                        <a:lnSpc>
                          <a:spcPts val="650"/>
                        </a:lnSpc>
                      </a:pPr>
                      <a:r>
                        <a:rPr sz="950" dirty="0">
                          <a:latin typeface="Verdana"/>
                          <a:cs typeface="Verdana"/>
                        </a:rPr>
                        <a:t>Recommended</a:t>
                      </a:r>
                      <a:r>
                        <a:rPr sz="950" spc="-1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950" dirty="0">
                          <a:latin typeface="Verdana"/>
                          <a:cs typeface="Verdana"/>
                        </a:rPr>
                        <a:t>Gratuity</a:t>
                      </a:r>
                      <a:endParaRPr sz="950">
                        <a:latin typeface="Verdana"/>
                        <a:cs typeface="Verdana"/>
                      </a:endParaRPr>
                    </a:p>
                    <a:p>
                      <a:pPr marL="2159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950" spc="5" dirty="0">
                          <a:latin typeface="Verdana"/>
                          <a:cs typeface="Verdana"/>
                        </a:rPr>
                        <a:t>20.00%</a:t>
                      </a:r>
                      <a:endParaRPr sz="950">
                        <a:latin typeface="Verdana"/>
                        <a:cs typeface="Verdan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50" dirty="0">
                          <a:latin typeface="Verdana"/>
                          <a:cs typeface="Verdana"/>
                        </a:rPr>
                        <a:t>$28.00</a:t>
                      </a:r>
                      <a:endParaRPr sz="950">
                        <a:latin typeface="Verdana"/>
                        <a:cs typeface="Verdana"/>
                      </a:endParaRPr>
                    </a:p>
                  </a:txBody>
                  <a:tcPr marL="0" marR="0" marT="19050" marB="0"/>
                </a:tc>
              </a:tr>
              <a:tr h="172720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950" spc="-15" dirty="0">
                          <a:latin typeface="Verdana"/>
                          <a:cs typeface="Verdana"/>
                        </a:rPr>
                        <a:t>Tunnel</a:t>
                      </a:r>
                      <a:r>
                        <a:rPr sz="950" spc="-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950" spc="-25" dirty="0">
                          <a:latin typeface="Verdana"/>
                          <a:cs typeface="Verdana"/>
                        </a:rPr>
                        <a:t>Toll</a:t>
                      </a:r>
                      <a:endParaRPr sz="950">
                        <a:latin typeface="Verdana"/>
                        <a:cs typeface="Verdana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950" dirty="0">
                          <a:latin typeface="Verdana"/>
                          <a:cs typeface="Verdana"/>
                        </a:rPr>
                        <a:t>$5.25</a:t>
                      </a:r>
                      <a:endParaRPr sz="950">
                        <a:latin typeface="Verdana"/>
                        <a:cs typeface="Verdana"/>
                      </a:endParaRPr>
                    </a:p>
                  </a:txBody>
                  <a:tcPr marL="0" marR="0" marT="13970" marB="0"/>
                </a:tc>
              </a:tr>
              <a:tr h="172720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950" dirty="0">
                          <a:latin typeface="Verdana"/>
                          <a:cs typeface="Verdana"/>
                        </a:rPr>
                        <a:t>Airport</a:t>
                      </a:r>
                      <a:r>
                        <a:rPr sz="950" spc="-5" dirty="0">
                          <a:latin typeface="Verdana"/>
                          <a:cs typeface="Verdana"/>
                        </a:rPr>
                        <a:t> Fee</a:t>
                      </a:r>
                      <a:endParaRPr sz="950">
                        <a:latin typeface="Verdana"/>
                        <a:cs typeface="Verdana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950" dirty="0">
                          <a:latin typeface="Verdana"/>
                          <a:cs typeface="Verdana"/>
                        </a:rPr>
                        <a:t>$3.25</a:t>
                      </a:r>
                      <a:endParaRPr sz="950">
                        <a:latin typeface="Verdana"/>
                        <a:cs typeface="Verdana"/>
                      </a:endParaRPr>
                    </a:p>
                  </a:txBody>
                  <a:tcPr marL="0" marR="0" marT="13970" marB="0"/>
                </a:tc>
              </a:tr>
              <a:tr h="172720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950" b="1" dirty="0">
                          <a:latin typeface="Verdana"/>
                          <a:cs typeface="Verdana"/>
                        </a:rPr>
                        <a:t>Reservation</a:t>
                      </a:r>
                      <a:r>
                        <a:rPr sz="950" b="1" spc="-1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950" b="1" dirty="0">
                          <a:latin typeface="Verdana"/>
                          <a:cs typeface="Verdana"/>
                        </a:rPr>
                        <a:t>Total:</a:t>
                      </a:r>
                      <a:endParaRPr sz="950">
                        <a:latin typeface="Verdana"/>
                        <a:cs typeface="Verdana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950" dirty="0">
                          <a:latin typeface="Verdana"/>
                          <a:cs typeface="Verdana"/>
                        </a:rPr>
                        <a:t>$176.50</a:t>
                      </a:r>
                      <a:endParaRPr sz="950">
                        <a:latin typeface="Verdana"/>
                        <a:cs typeface="Verdana"/>
                      </a:endParaRPr>
                    </a:p>
                  </a:txBody>
                  <a:tcPr marL="0" marR="0" marT="13970" marB="0"/>
                </a:tc>
              </a:tr>
              <a:tr h="172720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950" b="1" dirty="0">
                          <a:solidFill>
                            <a:srgbClr val="008000"/>
                          </a:solidFill>
                          <a:latin typeface="Verdana"/>
                          <a:cs typeface="Verdana"/>
                        </a:rPr>
                        <a:t>Payments/Deposits:</a:t>
                      </a:r>
                      <a:endParaRPr sz="950">
                        <a:latin typeface="Verdana"/>
                        <a:cs typeface="Verdana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950" dirty="0">
                          <a:solidFill>
                            <a:srgbClr val="008000"/>
                          </a:solidFill>
                          <a:latin typeface="Verdana"/>
                          <a:cs typeface="Verdana"/>
                        </a:rPr>
                        <a:t>$0.00</a:t>
                      </a:r>
                      <a:endParaRPr sz="950">
                        <a:latin typeface="Verdana"/>
                        <a:cs typeface="Verdana"/>
                      </a:endParaRPr>
                    </a:p>
                  </a:txBody>
                  <a:tcPr marL="0" marR="0" marT="13970" marB="0"/>
                </a:tc>
              </a:tr>
              <a:tr h="160020">
                <a:tc>
                  <a:txBody>
                    <a:bodyPr/>
                    <a:lstStyle/>
                    <a:p>
                      <a:pPr marL="21590">
                        <a:lnSpc>
                          <a:spcPts val="1050"/>
                        </a:lnSpc>
                        <a:spcBef>
                          <a:spcPts val="110"/>
                        </a:spcBef>
                      </a:pPr>
                      <a:r>
                        <a:rPr sz="950" b="1" dirty="0">
                          <a:solidFill>
                            <a:srgbClr val="008000"/>
                          </a:solidFill>
                          <a:latin typeface="Verdana"/>
                          <a:cs typeface="Verdana"/>
                        </a:rPr>
                        <a:t>Authorizations:</a:t>
                      </a:r>
                      <a:endParaRPr sz="950">
                        <a:latin typeface="Verdana"/>
                        <a:cs typeface="Verdana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ts val="1050"/>
                        </a:lnSpc>
                        <a:spcBef>
                          <a:spcPts val="110"/>
                        </a:spcBef>
                      </a:pPr>
                      <a:r>
                        <a:rPr sz="950" dirty="0">
                          <a:solidFill>
                            <a:srgbClr val="008000"/>
                          </a:solidFill>
                          <a:latin typeface="Verdana"/>
                          <a:cs typeface="Verdana"/>
                        </a:rPr>
                        <a:t>$0.00</a:t>
                      </a:r>
                      <a:endParaRPr sz="950">
                        <a:latin typeface="Verdana"/>
                        <a:cs typeface="Verdana"/>
                      </a:endParaRPr>
                    </a:p>
                  </a:txBody>
                  <a:tcPr marL="0" marR="0" marT="13970" marB="0"/>
                </a:tc>
              </a:tr>
            </a:tbl>
          </a:graphicData>
        </a:graphic>
      </p:graphicFrame>
      <p:sp>
        <p:nvSpPr>
          <p:cNvPr id="28" name="object 28"/>
          <p:cNvSpPr/>
          <p:nvPr/>
        </p:nvSpPr>
        <p:spPr>
          <a:xfrm>
            <a:off x="6731000" y="708672"/>
            <a:ext cx="345427" cy="3454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00" y="1262316"/>
            <a:ext cx="6400800" cy="0"/>
          </a:xfrm>
          <a:custGeom>
            <a:avLst/>
            <a:gdLst/>
            <a:ahLst/>
            <a:cxnLst/>
            <a:rect l="l" t="t" r="r" b="b"/>
            <a:pathLst>
              <a:path w="6400800">
                <a:moveTo>
                  <a:pt x="0" y="0"/>
                </a:moveTo>
                <a:lnTo>
                  <a:pt x="6400800" y="0"/>
                </a:lnTo>
              </a:path>
            </a:pathLst>
          </a:custGeom>
          <a:ln w="3175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34884" y="1100340"/>
            <a:ext cx="1464945" cy="101600"/>
          </a:xfrm>
          <a:custGeom>
            <a:avLst/>
            <a:gdLst/>
            <a:ahLst/>
            <a:cxnLst/>
            <a:rect l="l" t="t" r="r" b="b"/>
            <a:pathLst>
              <a:path w="1464945" h="101600">
                <a:moveTo>
                  <a:pt x="0" y="101600"/>
                </a:moveTo>
                <a:lnTo>
                  <a:pt x="1464322" y="101600"/>
                </a:lnTo>
                <a:lnTo>
                  <a:pt x="1464322" y="0"/>
                </a:lnTo>
                <a:lnTo>
                  <a:pt x="0" y="0"/>
                </a:lnTo>
                <a:lnTo>
                  <a:pt x="0" y="101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69329" y="3164712"/>
            <a:ext cx="2517775" cy="186055"/>
          </a:xfrm>
          <a:custGeom>
            <a:avLst/>
            <a:gdLst/>
            <a:ahLst/>
            <a:cxnLst/>
            <a:rect l="l" t="t" r="r" b="b"/>
            <a:pathLst>
              <a:path w="2517775" h="186054">
                <a:moveTo>
                  <a:pt x="0" y="185483"/>
                </a:moveTo>
                <a:lnTo>
                  <a:pt x="2517546" y="185483"/>
                </a:lnTo>
                <a:lnTo>
                  <a:pt x="2517546" y="0"/>
                </a:lnTo>
                <a:lnTo>
                  <a:pt x="0" y="0"/>
                </a:lnTo>
                <a:lnTo>
                  <a:pt x="0" y="1854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638564" y="6116218"/>
            <a:ext cx="897890" cy="159385"/>
          </a:xfrm>
          <a:custGeom>
            <a:avLst/>
            <a:gdLst/>
            <a:ahLst/>
            <a:cxnLst/>
            <a:rect l="l" t="t" r="r" b="b"/>
            <a:pathLst>
              <a:path w="897889" h="159385">
                <a:moveTo>
                  <a:pt x="0" y="158978"/>
                </a:moveTo>
                <a:lnTo>
                  <a:pt x="897407" y="158978"/>
                </a:lnTo>
                <a:lnTo>
                  <a:pt x="897407" y="0"/>
                </a:lnTo>
                <a:lnTo>
                  <a:pt x="0" y="0"/>
                </a:lnTo>
                <a:lnTo>
                  <a:pt x="0" y="1589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071241" y="6522618"/>
            <a:ext cx="1264285" cy="159385"/>
          </a:xfrm>
          <a:custGeom>
            <a:avLst/>
            <a:gdLst/>
            <a:ahLst/>
            <a:cxnLst/>
            <a:rect l="l" t="t" r="r" b="b"/>
            <a:pathLst>
              <a:path w="1264285" h="159384">
                <a:moveTo>
                  <a:pt x="0" y="158978"/>
                </a:moveTo>
                <a:lnTo>
                  <a:pt x="1263751" y="158978"/>
                </a:lnTo>
                <a:lnTo>
                  <a:pt x="1263751" y="0"/>
                </a:lnTo>
                <a:lnTo>
                  <a:pt x="0" y="0"/>
                </a:lnTo>
                <a:lnTo>
                  <a:pt x="0" y="1589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379353" y="6522605"/>
            <a:ext cx="2480310" cy="159385"/>
          </a:xfrm>
          <a:custGeom>
            <a:avLst/>
            <a:gdLst/>
            <a:ahLst/>
            <a:cxnLst/>
            <a:rect l="l" t="t" r="r" b="b"/>
            <a:pathLst>
              <a:path w="2480309" h="159384">
                <a:moveTo>
                  <a:pt x="0" y="158978"/>
                </a:moveTo>
                <a:lnTo>
                  <a:pt x="2479903" y="158978"/>
                </a:lnTo>
                <a:lnTo>
                  <a:pt x="2479903" y="0"/>
                </a:lnTo>
                <a:lnTo>
                  <a:pt x="0" y="0"/>
                </a:lnTo>
                <a:lnTo>
                  <a:pt x="0" y="1589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638564" y="6675005"/>
            <a:ext cx="1638300" cy="159385"/>
          </a:xfrm>
          <a:custGeom>
            <a:avLst/>
            <a:gdLst/>
            <a:ahLst/>
            <a:cxnLst/>
            <a:rect l="l" t="t" r="r" b="b"/>
            <a:pathLst>
              <a:path w="1638300" h="159384">
                <a:moveTo>
                  <a:pt x="0" y="158978"/>
                </a:moveTo>
                <a:lnTo>
                  <a:pt x="1638223" y="158978"/>
                </a:lnTo>
                <a:lnTo>
                  <a:pt x="1638223" y="0"/>
                </a:lnTo>
                <a:lnTo>
                  <a:pt x="0" y="0"/>
                </a:lnTo>
                <a:lnTo>
                  <a:pt x="0" y="1589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34884" y="856500"/>
            <a:ext cx="610235" cy="101600"/>
          </a:xfrm>
          <a:custGeom>
            <a:avLst/>
            <a:gdLst/>
            <a:ahLst/>
            <a:cxnLst/>
            <a:rect l="l" t="t" r="r" b="b"/>
            <a:pathLst>
              <a:path w="610235" h="101600">
                <a:moveTo>
                  <a:pt x="0" y="101600"/>
                </a:moveTo>
                <a:lnTo>
                  <a:pt x="610171" y="101600"/>
                </a:lnTo>
                <a:lnTo>
                  <a:pt x="610171" y="0"/>
                </a:lnTo>
                <a:lnTo>
                  <a:pt x="0" y="0"/>
                </a:lnTo>
                <a:lnTo>
                  <a:pt x="0" y="101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132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776065" y="9602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132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2027" y="1109980"/>
            <a:ext cx="5974080" cy="0"/>
          </a:xfrm>
          <a:custGeom>
            <a:avLst/>
            <a:gdLst/>
            <a:ahLst/>
            <a:cxnLst/>
            <a:rect l="l" t="t" r="r" b="b"/>
            <a:pathLst>
              <a:path w="5974080">
                <a:moveTo>
                  <a:pt x="0" y="0"/>
                </a:moveTo>
                <a:lnTo>
                  <a:pt x="5973952" y="0"/>
                </a:lnTo>
              </a:path>
            </a:pathLst>
          </a:custGeom>
          <a:ln w="10159">
            <a:solidFill>
              <a:srgbClr val="9A9A9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82027" y="1104900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59" h="10159">
                <a:moveTo>
                  <a:pt x="0" y="0"/>
                </a:moveTo>
                <a:lnTo>
                  <a:pt x="10160" y="0"/>
                </a:lnTo>
                <a:lnTo>
                  <a:pt x="10160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45896" y="1104899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59" h="10159">
                <a:moveTo>
                  <a:pt x="10160" y="0"/>
                </a:moveTo>
                <a:lnTo>
                  <a:pt x="0" y="10159"/>
                </a:lnTo>
                <a:lnTo>
                  <a:pt x="10160" y="10159"/>
                </a:lnTo>
                <a:lnTo>
                  <a:pt x="1016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48724" y="736640"/>
            <a:ext cx="73152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b="1" dirty="0">
                <a:solidFill>
                  <a:srgbClr val="FF0000"/>
                </a:solidFill>
                <a:latin typeface="Verdana"/>
                <a:cs typeface="Verdana"/>
              </a:rPr>
              <a:t>Total</a:t>
            </a:r>
            <a:r>
              <a:rPr sz="950" b="1" spc="-5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950" b="1" dirty="0">
                <a:solidFill>
                  <a:srgbClr val="FF0000"/>
                </a:solidFill>
                <a:latin typeface="Verdana"/>
                <a:cs typeface="Verdana"/>
              </a:rPr>
              <a:t>Due: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76065" y="9602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133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72282" y="736640"/>
            <a:ext cx="53530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spc="5" dirty="0">
                <a:solidFill>
                  <a:srgbClr val="FF0000"/>
                </a:solidFill>
                <a:latin typeface="Verdana"/>
                <a:cs typeface="Verdana"/>
              </a:rPr>
              <a:t>$176.50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9251" y="1224320"/>
            <a:ext cx="1450975" cy="47688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5300"/>
              </a:lnSpc>
              <a:spcBef>
                <a:spcPts val="50"/>
              </a:spcBef>
            </a:pPr>
            <a:r>
              <a:rPr sz="950" b="1" spc="5" dirty="0">
                <a:latin typeface="Verdana"/>
                <a:cs typeface="Verdana"/>
              </a:rPr>
              <a:t>Terms &amp;</a:t>
            </a:r>
            <a:r>
              <a:rPr sz="950" b="1" spc="-45" dirty="0">
                <a:latin typeface="Verdana"/>
                <a:cs typeface="Verdana"/>
              </a:rPr>
              <a:t> </a:t>
            </a:r>
            <a:r>
              <a:rPr sz="950" b="1" dirty="0">
                <a:latin typeface="Verdana"/>
                <a:cs typeface="Verdana"/>
              </a:rPr>
              <a:t>Conditions/  Reservation  Agreement: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38483" y="1224320"/>
            <a:ext cx="4419600" cy="169608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92075">
              <a:lnSpc>
                <a:spcPct val="105300"/>
              </a:lnSpc>
              <a:spcBef>
                <a:spcPts val="50"/>
              </a:spcBef>
            </a:pPr>
            <a:r>
              <a:rPr sz="950" b="1" dirty="0">
                <a:latin typeface="Verdana"/>
                <a:cs typeface="Verdana"/>
              </a:rPr>
              <a:t>Cancellation/Change Policy: </a:t>
            </a:r>
            <a:r>
              <a:rPr sz="950" dirty="0">
                <a:latin typeface="Verdana"/>
                <a:cs typeface="Verdana"/>
              </a:rPr>
              <a:t>If you </a:t>
            </a:r>
            <a:r>
              <a:rPr sz="950" spc="5" dirty="0">
                <a:latin typeface="Verdana"/>
                <a:cs typeface="Verdana"/>
              </a:rPr>
              <a:t>change </a:t>
            </a:r>
            <a:r>
              <a:rPr sz="950" dirty="0">
                <a:latin typeface="Verdana"/>
                <a:cs typeface="Verdana"/>
              </a:rPr>
              <a:t>your trip within </a:t>
            </a:r>
            <a:r>
              <a:rPr sz="950" spc="5" dirty="0">
                <a:latin typeface="Verdana"/>
                <a:cs typeface="Verdana"/>
              </a:rPr>
              <a:t>2 hours  </a:t>
            </a:r>
            <a:r>
              <a:rPr sz="950" dirty="0">
                <a:latin typeface="Verdana"/>
                <a:cs typeface="Verdana"/>
              </a:rPr>
              <a:t>of your </a:t>
            </a:r>
            <a:r>
              <a:rPr sz="950" spc="5" dirty="0">
                <a:latin typeface="Verdana"/>
                <a:cs typeface="Verdana"/>
              </a:rPr>
              <a:t>scheduled </a:t>
            </a:r>
            <a:r>
              <a:rPr sz="950" dirty="0">
                <a:latin typeface="Verdana"/>
                <a:cs typeface="Verdana"/>
              </a:rPr>
              <a:t>pick </a:t>
            </a:r>
            <a:r>
              <a:rPr sz="950" spc="5" dirty="0">
                <a:latin typeface="Verdana"/>
                <a:cs typeface="Verdana"/>
              </a:rPr>
              <a:t>up </a:t>
            </a:r>
            <a:r>
              <a:rPr sz="950" dirty="0">
                <a:latin typeface="Verdana"/>
                <a:cs typeface="Verdana"/>
              </a:rPr>
              <a:t>time you'll be </a:t>
            </a:r>
            <a:r>
              <a:rPr sz="950" spc="5" dirty="0">
                <a:latin typeface="Verdana"/>
                <a:cs typeface="Verdana"/>
              </a:rPr>
              <a:t>charged </a:t>
            </a:r>
            <a:r>
              <a:rPr sz="950" dirty="0">
                <a:latin typeface="Verdana"/>
                <a:cs typeface="Verdana"/>
              </a:rPr>
              <a:t>wait time</a:t>
            </a:r>
            <a:r>
              <a:rPr sz="950" spc="-20" dirty="0">
                <a:latin typeface="Verdana"/>
                <a:cs typeface="Verdana"/>
              </a:rPr>
              <a:t> </a:t>
            </a:r>
            <a:r>
              <a:rPr sz="950" spc="5" dirty="0">
                <a:latin typeface="Verdana"/>
                <a:cs typeface="Verdana"/>
              </a:rPr>
              <a:t>at</a:t>
            </a:r>
            <a:endParaRPr sz="950">
              <a:latin typeface="Verdana"/>
              <a:cs typeface="Verdana"/>
            </a:endParaRPr>
          </a:p>
          <a:p>
            <a:pPr marL="12700" marR="328930">
              <a:lnSpc>
                <a:spcPct val="105300"/>
              </a:lnSpc>
            </a:pPr>
            <a:r>
              <a:rPr sz="950" spc="5" dirty="0">
                <a:latin typeface="Verdana"/>
                <a:cs typeface="Verdana"/>
              </a:rPr>
              <a:t>$1/minute or </a:t>
            </a:r>
            <a:r>
              <a:rPr sz="950" dirty="0">
                <a:latin typeface="Verdana"/>
                <a:cs typeface="Verdana"/>
              </a:rPr>
              <a:t>the </a:t>
            </a:r>
            <a:r>
              <a:rPr sz="950" spc="5" dirty="0">
                <a:latin typeface="Verdana"/>
                <a:cs typeface="Verdana"/>
              </a:rPr>
              <a:t>hourly </a:t>
            </a:r>
            <a:r>
              <a:rPr sz="950" dirty="0">
                <a:latin typeface="Verdana"/>
                <a:cs typeface="Verdana"/>
              </a:rPr>
              <a:t>rate of the vehicle. </a:t>
            </a:r>
            <a:r>
              <a:rPr sz="950" spc="-20" dirty="0">
                <a:latin typeface="Verdana"/>
                <a:cs typeface="Verdana"/>
              </a:rPr>
              <a:t>We </a:t>
            </a:r>
            <a:r>
              <a:rPr sz="950" dirty="0">
                <a:latin typeface="Verdana"/>
                <a:cs typeface="Verdana"/>
              </a:rPr>
              <a:t>have </a:t>
            </a:r>
            <a:r>
              <a:rPr sz="950" spc="5" dirty="0">
                <a:latin typeface="Verdana"/>
                <a:cs typeface="Verdana"/>
              </a:rPr>
              <a:t>a 10 minute  </a:t>
            </a:r>
            <a:r>
              <a:rPr sz="950" dirty="0">
                <a:latin typeface="Verdana"/>
                <a:cs typeface="Verdana"/>
              </a:rPr>
              <a:t>grace period for all pick </a:t>
            </a:r>
            <a:r>
              <a:rPr sz="950" spc="5" dirty="0">
                <a:latin typeface="Verdana"/>
                <a:cs typeface="Verdana"/>
              </a:rPr>
              <a:t>ups </a:t>
            </a:r>
            <a:r>
              <a:rPr sz="950" dirty="0">
                <a:latin typeface="Verdana"/>
                <a:cs typeface="Verdana"/>
              </a:rPr>
              <a:t>except for </a:t>
            </a:r>
            <a:r>
              <a:rPr sz="950" spc="5" dirty="0">
                <a:latin typeface="Verdana"/>
                <a:cs typeface="Verdana"/>
              </a:rPr>
              <a:t>Domestic or International  </a:t>
            </a:r>
            <a:r>
              <a:rPr sz="950" dirty="0">
                <a:latin typeface="Verdana"/>
                <a:cs typeface="Verdana"/>
              </a:rPr>
              <a:t>arrivals.</a:t>
            </a:r>
            <a:endParaRPr sz="950">
              <a:latin typeface="Verdana"/>
              <a:cs typeface="Verdana"/>
            </a:endParaRPr>
          </a:p>
          <a:p>
            <a:pPr marL="12700" marR="5080">
              <a:lnSpc>
                <a:spcPct val="105300"/>
              </a:lnSpc>
            </a:pPr>
            <a:r>
              <a:rPr sz="950" dirty="0">
                <a:latin typeface="Verdana"/>
                <a:cs typeface="Verdana"/>
              </a:rPr>
              <a:t>Pro </a:t>
            </a:r>
            <a:r>
              <a:rPr sz="950" spc="5" dirty="0">
                <a:latin typeface="Verdana"/>
                <a:cs typeface="Verdana"/>
              </a:rPr>
              <a:t>Limo </a:t>
            </a:r>
            <a:r>
              <a:rPr sz="950" dirty="0">
                <a:latin typeface="Verdana"/>
                <a:cs typeface="Verdana"/>
              </a:rPr>
              <a:t>reserves the right to </a:t>
            </a:r>
            <a:r>
              <a:rPr sz="950" spc="5" dirty="0">
                <a:latin typeface="Verdana"/>
                <a:cs typeface="Verdana"/>
              </a:rPr>
              <a:t>charge </a:t>
            </a:r>
            <a:r>
              <a:rPr sz="950" dirty="0">
                <a:latin typeface="Verdana"/>
                <a:cs typeface="Verdana"/>
              </a:rPr>
              <a:t>in full for </a:t>
            </a:r>
            <a:r>
              <a:rPr sz="950" spc="5" dirty="0">
                <a:latin typeface="Verdana"/>
                <a:cs typeface="Verdana"/>
              </a:rPr>
              <a:t>cancellations </a:t>
            </a:r>
            <a:r>
              <a:rPr sz="950" dirty="0">
                <a:latin typeface="Verdana"/>
                <a:cs typeface="Verdana"/>
              </a:rPr>
              <a:t>within </a:t>
            </a:r>
            <a:r>
              <a:rPr sz="950" spc="5" dirty="0">
                <a:latin typeface="Verdana"/>
                <a:cs typeface="Verdana"/>
              </a:rPr>
              <a:t>two  hours </a:t>
            </a:r>
            <a:r>
              <a:rPr sz="950" dirty="0">
                <a:latin typeface="Verdana"/>
                <a:cs typeface="Verdana"/>
              </a:rPr>
              <a:t>of the pickup time. No </a:t>
            </a:r>
            <a:r>
              <a:rPr sz="950" spc="5" dirty="0">
                <a:latin typeface="Verdana"/>
                <a:cs typeface="Verdana"/>
              </a:rPr>
              <a:t>shows </a:t>
            </a:r>
            <a:r>
              <a:rPr sz="950" dirty="0">
                <a:latin typeface="Verdana"/>
                <a:cs typeface="Verdana"/>
              </a:rPr>
              <a:t>will be </a:t>
            </a:r>
            <a:r>
              <a:rPr sz="950" spc="5" dirty="0">
                <a:latin typeface="Verdana"/>
                <a:cs typeface="Verdana"/>
              </a:rPr>
              <a:t>charged </a:t>
            </a:r>
            <a:r>
              <a:rPr sz="950" dirty="0">
                <a:latin typeface="Verdana"/>
                <a:cs typeface="Verdana"/>
              </a:rPr>
              <a:t>the full </a:t>
            </a:r>
            <a:r>
              <a:rPr sz="950" spc="5" dirty="0">
                <a:latin typeface="Verdana"/>
                <a:cs typeface="Verdana"/>
              </a:rPr>
              <a:t>amount. </a:t>
            </a:r>
            <a:r>
              <a:rPr sz="950" dirty="0">
                <a:latin typeface="Verdana"/>
                <a:cs typeface="Verdana"/>
              </a:rPr>
              <a:t>If  the passenger </a:t>
            </a:r>
            <a:r>
              <a:rPr sz="950" spc="5" dirty="0">
                <a:latin typeface="Verdana"/>
                <a:cs typeface="Verdana"/>
              </a:rPr>
              <a:t>misses </a:t>
            </a:r>
            <a:r>
              <a:rPr sz="950" dirty="0">
                <a:latin typeface="Verdana"/>
                <a:cs typeface="Verdana"/>
              </a:rPr>
              <a:t>their flight </a:t>
            </a:r>
            <a:r>
              <a:rPr sz="950" spc="5" dirty="0">
                <a:latin typeface="Verdana"/>
                <a:cs typeface="Verdana"/>
              </a:rPr>
              <a:t>and </a:t>
            </a:r>
            <a:r>
              <a:rPr sz="950" dirty="0">
                <a:latin typeface="Verdana"/>
                <a:cs typeface="Verdana"/>
              </a:rPr>
              <a:t>the driver is </a:t>
            </a:r>
            <a:r>
              <a:rPr sz="950" spc="5" dirty="0">
                <a:latin typeface="Verdana"/>
                <a:cs typeface="Verdana"/>
              </a:rPr>
              <a:t>on route, </a:t>
            </a:r>
            <a:r>
              <a:rPr sz="950" dirty="0">
                <a:latin typeface="Verdana"/>
                <a:cs typeface="Verdana"/>
              </a:rPr>
              <a:t>they </a:t>
            </a:r>
            <a:r>
              <a:rPr sz="950" spc="-5" dirty="0">
                <a:latin typeface="Verdana"/>
                <a:cs typeface="Verdana"/>
              </a:rPr>
              <a:t>will  </a:t>
            </a:r>
            <a:r>
              <a:rPr sz="950" dirty="0">
                <a:latin typeface="Verdana"/>
                <a:cs typeface="Verdana"/>
              </a:rPr>
              <a:t>be </a:t>
            </a:r>
            <a:r>
              <a:rPr sz="950" spc="5" dirty="0">
                <a:latin typeface="Verdana"/>
                <a:cs typeface="Verdana"/>
              </a:rPr>
              <a:t>charged </a:t>
            </a:r>
            <a:r>
              <a:rPr sz="950" dirty="0">
                <a:latin typeface="Verdana"/>
                <a:cs typeface="Verdana"/>
              </a:rPr>
              <a:t>the full </a:t>
            </a:r>
            <a:r>
              <a:rPr sz="950" spc="5" dirty="0">
                <a:latin typeface="Verdana"/>
                <a:cs typeface="Verdana"/>
              </a:rPr>
              <a:t>amount. </a:t>
            </a:r>
            <a:r>
              <a:rPr sz="950" dirty="0">
                <a:latin typeface="Verdana"/>
                <a:cs typeface="Verdana"/>
              </a:rPr>
              <a:t>Pro </a:t>
            </a:r>
            <a:r>
              <a:rPr sz="950" spc="5" dirty="0">
                <a:latin typeface="Verdana"/>
                <a:cs typeface="Verdana"/>
              </a:rPr>
              <a:t>Limo </a:t>
            </a:r>
            <a:r>
              <a:rPr sz="950" dirty="0">
                <a:latin typeface="Verdana"/>
                <a:cs typeface="Verdana"/>
              </a:rPr>
              <a:t>shall </a:t>
            </a:r>
            <a:r>
              <a:rPr sz="950" spc="5" dirty="0">
                <a:latin typeface="Verdana"/>
                <a:cs typeface="Verdana"/>
              </a:rPr>
              <a:t>not </a:t>
            </a:r>
            <a:r>
              <a:rPr sz="950" dirty="0">
                <a:latin typeface="Verdana"/>
                <a:cs typeface="Verdana"/>
              </a:rPr>
              <a:t>be liable for </a:t>
            </a:r>
            <a:r>
              <a:rPr sz="950" spc="5" dirty="0">
                <a:latin typeface="Verdana"/>
                <a:cs typeface="Verdana"/>
              </a:rPr>
              <a:t>passenger  </a:t>
            </a:r>
            <a:r>
              <a:rPr sz="950" dirty="0">
                <a:latin typeface="Verdana"/>
                <a:cs typeface="Verdana"/>
              </a:rPr>
              <a:t>flights </a:t>
            </a:r>
            <a:r>
              <a:rPr sz="950" spc="5" dirty="0">
                <a:latin typeface="Verdana"/>
                <a:cs typeface="Verdana"/>
              </a:rPr>
              <a:t>or </a:t>
            </a:r>
            <a:r>
              <a:rPr sz="950" dirty="0">
                <a:latin typeface="Verdana"/>
                <a:cs typeface="Verdana"/>
              </a:rPr>
              <a:t>trains that </a:t>
            </a:r>
            <a:r>
              <a:rPr sz="950" spc="5" dirty="0">
                <a:latin typeface="Verdana"/>
                <a:cs typeface="Verdana"/>
              </a:rPr>
              <a:t>are missed, cancelled, </a:t>
            </a:r>
            <a:r>
              <a:rPr sz="950" dirty="0">
                <a:latin typeface="Verdana"/>
                <a:cs typeface="Verdana"/>
              </a:rPr>
              <a:t>diverted, </a:t>
            </a:r>
            <a:r>
              <a:rPr sz="950" spc="5" dirty="0">
                <a:latin typeface="Verdana"/>
                <a:cs typeface="Verdana"/>
              </a:rPr>
              <a:t>or </a:t>
            </a:r>
            <a:r>
              <a:rPr sz="950" dirty="0">
                <a:latin typeface="Verdana"/>
                <a:cs typeface="Verdana"/>
              </a:rPr>
              <a:t>delayed </a:t>
            </a:r>
            <a:r>
              <a:rPr sz="950" spc="5" dirty="0">
                <a:latin typeface="Verdana"/>
                <a:cs typeface="Verdana"/>
              </a:rPr>
              <a:t>or </a:t>
            </a:r>
            <a:r>
              <a:rPr sz="950" dirty="0">
                <a:latin typeface="Verdana"/>
                <a:cs typeface="Verdana"/>
              </a:rPr>
              <a:t>any  incident which results in failure to </a:t>
            </a:r>
            <a:r>
              <a:rPr sz="950" spc="5" dirty="0">
                <a:latin typeface="Verdana"/>
                <a:cs typeface="Verdana"/>
              </a:rPr>
              <a:t>comply </a:t>
            </a:r>
            <a:r>
              <a:rPr sz="950" dirty="0">
                <a:latin typeface="Verdana"/>
                <a:cs typeface="Verdana"/>
              </a:rPr>
              <a:t>with the cancellation</a:t>
            </a:r>
            <a:r>
              <a:rPr sz="950" spc="55" dirty="0">
                <a:latin typeface="Verdana"/>
                <a:cs typeface="Verdana"/>
              </a:rPr>
              <a:t> </a:t>
            </a:r>
            <a:r>
              <a:rPr sz="950" spc="-10" dirty="0">
                <a:latin typeface="Verdana"/>
                <a:cs typeface="Verdana"/>
              </a:rPr>
              <a:t>policy.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38483" y="3053120"/>
            <a:ext cx="4401185" cy="6296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b="1" dirty="0">
                <a:latin typeface="Verdana"/>
                <a:cs typeface="Verdana"/>
              </a:rPr>
              <a:t>Extra Stops/Wait </a:t>
            </a:r>
            <a:r>
              <a:rPr sz="950" b="1" spc="5" dirty="0">
                <a:latin typeface="Verdana"/>
                <a:cs typeface="Verdana"/>
              </a:rPr>
              <a:t>Time</a:t>
            </a:r>
            <a:r>
              <a:rPr sz="950" spc="5" dirty="0">
                <a:latin typeface="Verdana"/>
                <a:cs typeface="Verdana"/>
              </a:rPr>
              <a:t>: </a:t>
            </a:r>
            <a:r>
              <a:rPr sz="950" dirty="0">
                <a:latin typeface="Verdana"/>
                <a:cs typeface="Verdana"/>
              </a:rPr>
              <a:t>All extra </a:t>
            </a:r>
            <a:r>
              <a:rPr sz="950" spc="5" dirty="0">
                <a:latin typeface="Verdana"/>
                <a:cs typeface="Verdana"/>
              </a:rPr>
              <a:t>stops are </a:t>
            </a:r>
            <a:r>
              <a:rPr sz="950" dirty="0">
                <a:latin typeface="Verdana"/>
                <a:cs typeface="Verdana"/>
              </a:rPr>
              <a:t>billed </a:t>
            </a:r>
            <a:r>
              <a:rPr sz="950" spc="5" dirty="0">
                <a:latin typeface="Verdana"/>
                <a:cs typeface="Verdana"/>
              </a:rPr>
              <a:t>at a minimum</a:t>
            </a:r>
            <a:r>
              <a:rPr sz="950" spc="-40" dirty="0">
                <a:latin typeface="Verdana"/>
                <a:cs typeface="Verdana"/>
              </a:rPr>
              <a:t> </a:t>
            </a:r>
            <a:r>
              <a:rPr sz="950" dirty="0">
                <a:latin typeface="Verdana"/>
                <a:cs typeface="Verdana"/>
              </a:rPr>
              <a:t>of</a:t>
            </a:r>
            <a:endParaRPr sz="950">
              <a:latin typeface="Verdana"/>
              <a:cs typeface="Verdana"/>
            </a:endParaRPr>
          </a:p>
          <a:p>
            <a:pPr marL="12700" marR="368300">
              <a:lnSpc>
                <a:spcPct val="105300"/>
              </a:lnSpc>
            </a:pPr>
            <a:r>
              <a:rPr sz="950" spc="5" dirty="0">
                <a:latin typeface="Verdana"/>
                <a:cs typeface="Verdana"/>
              </a:rPr>
              <a:t>$10 and accordingly </a:t>
            </a:r>
            <a:r>
              <a:rPr sz="950" dirty="0">
                <a:latin typeface="Verdana"/>
                <a:cs typeface="Verdana"/>
              </a:rPr>
              <a:t>either </a:t>
            </a:r>
            <a:r>
              <a:rPr sz="950" spc="5" dirty="0">
                <a:latin typeface="Verdana"/>
                <a:cs typeface="Verdana"/>
              </a:rPr>
              <a:t>at $1/minute or </a:t>
            </a:r>
            <a:r>
              <a:rPr sz="950" dirty="0">
                <a:latin typeface="Verdana"/>
                <a:cs typeface="Verdana"/>
              </a:rPr>
              <a:t>the </a:t>
            </a:r>
            <a:r>
              <a:rPr sz="950" spc="5" dirty="0">
                <a:latin typeface="Verdana"/>
                <a:cs typeface="Verdana"/>
              </a:rPr>
              <a:t>hourly </a:t>
            </a:r>
            <a:r>
              <a:rPr sz="950" dirty="0">
                <a:latin typeface="Verdana"/>
                <a:cs typeface="Verdana"/>
              </a:rPr>
              <a:t>rate of </a:t>
            </a:r>
            <a:r>
              <a:rPr sz="950" spc="5" dirty="0">
                <a:latin typeface="Verdana"/>
                <a:cs typeface="Verdana"/>
              </a:rPr>
              <a:t>the  </a:t>
            </a:r>
            <a:r>
              <a:rPr sz="950" dirty="0">
                <a:latin typeface="Verdana"/>
                <a:cs typeface="Verdana"/>
              </a:rPr>
              <a:t>vehicle.</a:t>
            </a:r>
            <a:endParaRPr sz="9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Times New Roman"/>
              <a:cs typeface="Times New Roman"/>
            </a:endParaRPr>
          </a:p>
          <a:p>
            <a:pPr marL="12700" marR="20320" algn="just">
              <a:lnSpc>
                <a:spcPct val="105300"/>
              </a:lnSpc>
              <a:spcBef>
                <a:spcPts val="5"/>
              </a:spcBef>
            </a:pPr>
            <a:r>
              <a:rPr sz="950" b="1" dirty="0">
                <a:latin typeface="Verdana"/>
                <a:cs typeface="Verdana"/>
              </a:rPr>
              <a:t>Early morning/Late pick ups: </a:t>
            </a:r>
            <a:r>
              <a:rPr sz="950" dirty="0">
                <a:latin typeface="Verdana"/>
                <a:cs typeface="Verdana"/>
              </a:rPr>
              <a:t>All pick </a:t>
            </a:r>
            <a:r>
              <a:rPr sz="950" spc="5" dirty="0">
                <a:latin typeface="Verdana"/>
                <a:cs typeface="Verdana"/>
              </a:rPr>
              <a:t>ups </a:t>
            </a:r>
            <a:r>
              <a:rPr sz="950" dirty="0">
                <a:latin typeface="Verdana"/>
                <a:cs typeface="Verdana"/>
              </a:rPr>
              <a:t>prior to </a:t>
            </a:r>
            <a:r>
              <a:rPr sz="950" spc="5" dirty="0">
                <a:latin typeface="Verdana"/>
                <a:cs typeface="Verdana"/>
              </a:rPr>
              <a:t>5:00am and </a:t>
            </a:r>
            <a:r>
              <a:rPr sz="950" dirty="0">
                <a:latin typeface="Verdana"/>
                <a:cs typeface="Verdana"/>
              </a:rPr>
              <a:t>after  </a:t>
            </a:r>
            <a:r>
              <a:rPr sz="950" spc="5" dirty="0">
                <a:latin typeface="Verdana"/>
                <a:cs typeface="Verdana"/>
              </a:rPr>
              <a:t>midnight are subject </a:t>
            </a:r>
            <a:r>
              <a:rPr sz="950" dirty="0">
                <a:latin typeface="Verdana"/>
                <a:cs typeface="Verdana"/>
              </a:rPr>
              <a:t>to </a:t>
            </a:r>
            <a:r>
              <a:rPr sz="950" spc="5" dirty="0">
                <a:latin typeface="Verdana"/>
                <a:cs typeface="Verdana"/>
              </a:rPr>
              <a:t>a $10 fee </a:t>
            </a:r>
            <a:r>
              <a:rPr sz="950" dirty="0">
                <a:latin typeface="Verdana"/>
                <a:cs typeface="Verdana"/>
              </a:rPr>
              <a:t>that goes directly to the </a:t>
            </a:r>
            <a:r>
              <a:rPr sz="950" spc="5" dirty="0">
                <a:latin typeface="Verdana"/>
                <a:cs typeface="Verdana"/>
              </a:rPr>
              <a:t>chauffeur </a:t>
            </a:r>
            <a:r>
              <a:rPr sz="950" spc="-5" dirty="0">
                <a:latin typeface="Verdana"/>
                <a:cs typeface="Verdana"/>
              </a:rPr>
              <a:t>in  </a:t>
            </a:r>
            <a:r>
              <a:rPr sz="950" spc="5" dirty="0">
                <a:latin typeface="Verdana"/>
                <a:cs typeface="Verdana"/>
              </a:rPr>
              <a:t>addition </a:t>
            </a:r>
            <a:r>
              <a:rPr sz="950" dirty="0">
                <a:latin typeface="Verdana"/>
                <a:cs typeface="Verdana"/>
              </a:rPr>
              <a:t>to the </a:t>
            </a:r>
            <a:r>
              <a:rPr sz="950" spc="5" dirty="0">
                <a:latin typeface="Verdana"/>
                <a:cs typeface="Verdana"/>
              </a:rPr>
              <a:t>recommended</a:t>
            </a:r>
            <a:r>
              <a:rPr sz="950" spc="-10" dirty="0">
                <a:latin typeface="Verdana"/>
                <a:cs typeface="Verdana"/>
              </a:rPr>
              <a:t> gratuity.</a:t>
            </a:r>
            <a:endParaRPr sz="9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950" b="1" dirty="0">
                <a:latin typeface="Verdana"/>
                <a:cs typeface="Verdana"/>
              </a:rPr>
              <a:t>Holiday Fee: </a:t>
            </a:r>
            <a:r>
              <a:rPr sz="950" dirty="0">
                <a:latin typeface="Verdana"/>
                <a:cs typeface="Verdana"/>
              </a:rPr>
              <a:t>All pick </a:t>
            </a:r>
            <a:r>
              <a:rPr sz="950" spc="5" dirty="0">
                <a:latin typeface="Verdana"/>
                <a:cs typeface="Verdana"/>
              </a:rPr>
              <a:t>ups on a </a:t>
            </a:r>
            <a:r>
              <a:rPr sz="950" dirty="0">
                <a:latin typeface="Verdana"/>
                <a:cs typeface="Verdana"/>
              </a:rPr>
              <a:t>listed holiday below </a:t>
            </a:r>
            <a:r>
              <a:rPr sz="950" spc="5" dirty="0">
                <a:latin typeface="Verdana"/>
                <a:cs typeface="Verdana"/>
              </a:rPr>
              <a:t>are subject </a:t>
            </a:r>
            <a:r>
              <a:rPr sz="950" dirty="0">
                <a:latin typeface="Verdana"/>
                <a:cs typeface="Verdana"/>
              </a:rPr>
              <a:t>to</a:t>
            </a:r>
            <a:r>
              <a:rPr sz="950" spc="-20" dirty="0">
                <a:latin typeface="Verdana"/>
                <a:cs typeface="Verdana"/>
              </a:rPr>
              <a:t> </a:t>
            </a:r>
            <a:r>
              <a:rPr sz="950" spc="5" dirty="0">
                <a:latin typeface="Verdana"/>
                <a:cs typeface="Verdana"/>
              </a:rPr>
              <a:t>a</a:t>
            </a:r>
            <a:endParaRPr sz="950">
              <a:latin typeface="Verdana"/>
              <a:cs typeface="Verdana"/>
            </a:endParaRPr>
          </a:p>
          <a:p>
            <a:pPr marL="12700" marR="57150">
              <a:lnSpc>
                <a:spcPct val="105300"/>
              </a:lnSpc>
            </a:pPr>
            <a:r>
              <a:rPr sz="950" spc="5" dirty="0">
                <a:latin typeface="Verdana"/>
                <a:cs typeface="Verdana"/>
              </a:rPr>
              <a:t>$25 fee </a:t>
            </a:r>
            <a:r>
              <a:rPr sz="950" dirty="0">
                <a:latin typeface="Verdana"/>
                <a:cs typeface="Verdana"/>
              </a:rPr>
              <a:t>that goes directly to the </a:t>
            </a:r>
            <a:r>
              <a:rPr sz="950" spc="5" dirty="0">
                <a:latin typeface="Verdana"/>
                <a:cs typeface="Verdana"/>
              </a:rPr>
              <a:t>chauffeur as an </a:t>
            </a:r>
            <a:r>
              <a:rPr sz="950" dirty="0">
                <a:latin typeface="Verdana"/>
                <a:cs typeface="Verdana"/>
              </a:rPr>
              <a:t>incentive for working  </a:t>
            </a:r>
            <a:r>
              <a:rPr sz="950" spc="5" dirty="0">
                <a:latin typeface="Verdana"/>
                <a:cs typeface="Verdana"/>
              </a:rPr>
              <a:t>on </a:t>
            </a:r>
            <a:r>
              <a:rPr sz="950" dirty="0">
                <a:latin typeface="Verdana"/>
                <a:cs typeface="Verdana"/>
              </a:rPr>
              <a:t>the </a:t>
            </a:r>
            <a:r>
              <a:rPr sz="950" spc="-10" dirty="0">
                <a:latin typeface="Verdana"/>
                <a:cs typeface="Verdana"/>
              </a:rPr>
              <a:t>holiday. </a:t>
            </a:r>
            <a:r>
              <a:rPr sz="950" spc="-20" dirty="0">
                <a:latin typeface="Verdana"/>
                <a:cs typeface="Verdana"/>
              </a:rPr>
              <a:t>Easter, </a:t>
            </a:r>
            <a:r>
              <a:rPr sz="950" spc="5" dirty="0">
                <a:latin typeface="Verdana"/>
                <a:cs typeface="Verdana"/>
              </a:rPr>
              <a:t>Memorial </a:t>
            </a:r>
            <a:r>
              <a:rPr sz="950" spc="-20" dirty="0">
                <a:latin typeface="Verdana"/>
                <a:cs typeface="Verdana"/>
              </a:rPr>
              <a:t>Day, </a:t>
            </a:r>
            <a:r>
              <a:rPr sz="950" spc="5" dirty="0">
                <a:latin typeface="Verdana"/>
                <a:cs typeface="Verdana"/>
              </a:rPr>
              <a:t>4th </a:t>
            </a:r>
            <a:r>
              <a:rPr sz="950" dirty="0">
                <a:latin typeface="Verdana"/>
                <a:cs typeface="Verdana"/>
              </a:rPr>
              <a:t>of </a:t>
            </a:r>
            <a:r>
              <a:rPr sz="950" spc="-15" dirty="0">
                <a:latin typeface="Verdana"/>
                <a:cs typeface="Verdana"/>
              </a:rPr>
              <a:t>July, </a:t>
            </a:r>
            <a:r>
              <a:rPr sz="950" spc="5" dirty="0">
                <a:latin typeface="Verdana"/>
                <a:cs typeface="Verdana"/>
              </a:rPr>
              <a:t>Labor </a:t>
            </a:r>
            <a:r>
              <a:rPr sz="950" spc="-20" dirty="0">
                <a:latin typeface="Verdana"/>
                <a:cs typeface="Verdana"/>
              </a:rPr>
              <a:t>Day,  </a:t>
            </a:r>
            <a:r>
              <a:rPr sz="950" dirty="0">
                <a:latin typeface="Verdana"/>
                <a:cs typeface="Verdana"/>
              </a:rPr>
              <a:t>Thanksgiving, Christmas Eve after </a:t>
            </a:r>
            <a:r>
              <a:rPr sz="950" spc="5" dirty="0">
                <a:latin typeface="Verdana"/>
                <a:cs typeface="Verdana"/>
              </a:rPr>
              <a:t>5:00pm, </a:t>
            </a:r>
            <a:r>
              <a:rPr sz="950" dirty="0">
                <a:latin typeface="Verdana"/>
                <a:cs typeface="Verdana"/>
              </a:rPr>
              <a:t>Christmas </a:t>
            </a:r>
            <a:r>
              <a:rPr sz="950" spc="-20" dirty="0">
                <a:latin typeface="Verdana"/>
                <a:cs typeface="Verdana"/>
              </a:rPr>
              <a:t>Day, </a:t>
            </a:r>
            <a:r>
              <a:rPr sz="950" dirty="0">
                <a:latin typeface="Verdana"/>
                <a:cs typeface="Verdana"/>
              </a:rPr>
              <a:t>New </a:t>
            </a:r>
            <a:r>
              <a:rPr sz="950" spc="-10" dirty="0">
                <a:latin typeface="Verdana"/>
                <a:cs typeface="Verdana"/>
              </a:rPr>
              <a:t>Years  </a:t>
            </a:r>
            <a:r>
              <a:rPr sz="950" dirty="0">
                <a:latin typeface="Verdana"/>
                <a:cs typeface="Verdana"/>
              </a:rPr>
              <a:t>Eve after </a:t>
            </a:r>
            <a:r>
              <a:rPr sz="950" spc="5" dirty="0">
                <a:latin typeface="Verdana"/>
                <a:cs typeface="Verdana"/>
              </a:rPr>
              <a:t>5:00pm &amp; </a:t>
            </a:r>
            <a:r>
              <a:rPr sz="950" dirty="0">
                <a:latin typeface="Verdana"/>
                <a:cs typeface="Verdana"/>
              </a:rPr>
              <a:t>New </a:t>
            </a:r>
            <a:r>
              <a:rPr sz="950" spc="-10" dirty="0">
                <a:latin typeface="Verdana"/>
                <a:cs typeface="Verdana"/>
              </a:rPr>
              <a:t>Years</a:t>
            </a:r>
            <a:r>
              <a:rPr sz="950" spc="-15" dirty="0">
                <a:latin typeface="Verdana"/>
                <a:cs typeface="Verdana"/>
              </a:rPr>
              <a:t> </a:t>
            </a:r>
            <a:r>
              <a:rPr sz="950" spc="-20" dirty="0">
                <a:latin typeface="Verdana"/>
                <a:cs typeface="Verdana"/>
              </a:rPr>
              <a:t>Day.</a:t>
            </a:r>
            <a:endParaRPr sz="9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Times New Roman"/>
              <a:cs typeface="Times New Roman"/>
            </a:endParaRPr>
          </a:p>
          <a:p>
            <a:pPr marL="12700" marR="354330">
              <a:lnSpc>
                <a:spcPct val="105300"/>
              </a:lnSpc>
            </a:pPr>
            <a:r>
              <a:rPr sz="950" b="1" spc="5" dirty="0">
                <a:latin typeface="Verdana"/>
                <a:cs typeface="Verdana"/>
              </a:rPr>
              <a:t>Per Massport &amp; MA </a:t>
            </a:r>
            <a:r>
              <a:rPr sz="950" b="1" dirty="0">
                <a:latin typeface="Verdana"/>
                <a:cs typeface="Verdana"/>
              </a:rPr>
              <a:t>State Police drivers </a:t>
            </a:r>
            <a:r>
              <a:rPr sz="950" b="1" spc="5" dirty="0">
                <a:latin typeface="Verdana"/>
                <a:cs typeface="Verdana"/>
              </a:rPr>
              <a:t>are NOT </a:t>
            </a:r>
            <a:r>
              <a:rPr sz="950" b="1" dirty="0">
                <a:latin typeface="Verdana"/>
                <a:cs typeface="Verdana"/>
              </a:rPr>
              <a:t>allowed </a:t>
            </a:r>
            <a:r>
              <a:rPr sz="950" b="1" spc="5" dirty="0">
                <a:latin typeface="Verdana"/>
                <a:cs typeface="Verdana"/>
              </a:rPr>
              <a:t>to  leave their vehicles at </a:t>
            </a:r>
            <a:r>
              <a:rPr sz="950" b="1" dirty="0">
                <a:latin typeface="Verdana"/>
                <a:cs typeface="Verdana"/>
              </a:rPr>
              <a:t>Logan International</a:t>
            </a:r>
            <a:r>
              <a:rPr sz="950" b="1" spc="-25" dirty="0">
                <a:latin typeface="Verdana"/>
                <a:cs typeface="Verdana"/>
              </a:rPr>
              <a:t> </a:t>
            </a:r>
            <a:r>
              <a:rPr sz="950" b="1" dirty="0">
                <a:latin typeface="Verdana"/>
                <a:cs typeface="Verdana"/>
              </a:rPr>
              <a:t>Airport.</a:t>
            </a:r>
            <a:endParaRPr sz="9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Times New Roman"/>
              <a:cs typeface="Times New Roman"/>
            </a:endParaRPr>
          </a:p>
          <a:p>
            <a:pPr marL="12700" marR="467359">
              <a:lnSpc>
                <a:spcPct val="105300"/>
              </a:lnSpc>
            </a:pPr>
            <a:r>
              <a:rPr sz="950" b="1" i="1" dirty="0">
                <a:latin typeface="Verdana"/>
                <a:cs typeface="Verdana"/>
              </a:rPr>
              <a:t>For Arrivals </a:t>
            </a:r>
            <a:r>
              <a:rPr sz="950" b="1" i="1" spc="5" dirty="0">
                <a:latin typeface="Verdana"/>
                <a:cs typeface="Verdana"/>
              </a:rPr>
              <a:t>into Terminal A </a:t>
            </a:r>
            <a:r>
              <a:rPr sz="950" b="1" i="1" dirty="0">
                <a:latin typeface="Verdana"/>
                <a:cs typeface="Verdana"/>
              </a:rPr>
              <a:t>(Southwest, Delta, </a:t>
            </a:r>
            <a:r>
              <a:rPr sz="950" b="1" i="1" spc="5" dirty="0">
                <a:latin typeface="Verdana"/>
                <a:cs typeface="Verdana"/>
              </a:rPr>
              <a:t>and </a:t>
            </a:r>
            <a:r>
              <a:rPr sz="950" b="1" i="1" dirty="0">
                <a:latin typeface="Verdana"/>
                <a:cs typeface="Verdana"/>
              </a:rPr>
              <a:t>Delta  Shuttle):</a:t>
            </a:r>
            <a:endParaRPr sz="950">
              <a:latin typeface="Verdana"/>
              <a:cs typeface="Verdana"/>
            </a:endParaRPr>
          </a:p>
          <a:p>
            <a:pPr marL="12700" marR="5080">
              <a:lnSpc>
                <a:spcPct val="105300"/>
              </a:lnSpc>
            </a:pPr>
            <a:r>
              <a:rPr sz="950" dirty="0">
                <a:latin typeface="Verdana"/>
                <a:cs typeface="Verdana"/>
              </a:rPr>
              <a:t>Please exit </a:t>
            </a:r>
            <a:r>
              <a:rPr sz="950" spc="5" dirty="0">
                <a:latin typeface="Verdana"/>
                <a:cs typeface="Verdana"/>
              </a:rPr>
              <a:t>out </a:t>
            </a:r>
            <a:r>
              <a:rPr sz="950" dirty="0">
                <a:latin typeface="Verdana"/>
                <a:cs typeface="Verdana"/>
              </a:rPr>
              <a:t>door </a:t>
            </a:r>
            <a:r>
              <a:rPr sz="950" spc="5" dirty="0">
                <a:latin typeface="Verdana"/>
                <a:cs typeface="Verdana"/>
              </a:rPr>
              <a:t>A102 </a:t>
            </a:r>
            <a:r>
              <a:rPr sz="950" dirty="0">
                <a:latin typeface="Verdana"/>
                <a:cs typeface="Verdana"/>
              </a:rPr>
              <a:t>in baggage </a:t>
            </a:r>
            <a:r>
              <a:rPr sz="950" spc="5" dirty="0">
                <a:latin typeface="Verdana"/>
                <a:cs typeface="Verdana"/>
              </a:rPr>
              <a:t>claim and </a:t>
            </a:r>
            <a:r>
              <a:rPr sz="950" dirty="0">
                <a:latin typeface="Verdana"/>
                <a:cs typeface="Verdana"/>
              </a:rPr>
              <a:t>follow crosswalk to </a:t>
            </a:r>
            <a:r>
              <a:rPr sz="950" spc="5" dirty="0">
                <a:latin typeface="Verdana"/>
                <a:cs typeface="Verdana"/>
              </a:rPr>
              <a:t>the  </a:t>
            </a:r>
            <a:r>
              <a:rPr sz="950" dirty="0">
                <a:latin typeface="Verdana"/>
                <a:cs typeface="Verdana"/>
              </a:rPr>
              <a:t>limousine </a:t>
            </a:r>
            <a:r>
              <a:rPr sz="950" spc="5" dirty="0">
                <a:latin typeface="Verdana"/>
                <a:cs typeface="Verdana"/>
              </a:rPr>
              <a:t>stand at </a:t>
            </a:r>
            <a:r>
              <a:rPr sz="950" dirty="0">
                <a:latin typeface="Verdana"/>
                <a:cs typeface="Verdana"/>
              </a:rPr>
              <a:t>the furthest island </a:t>
            </a:r>
            <a:r>
              <a:rPr sz="950" spc="5" dirty="0">
                <a:latin typeface="Verdana"/>
                <a:cs typeface="Verdana"/>
              </a:rPr>
              <a:t>from </a:t>
            </a:r>
            <a:r>
              <a:rPr sz="950" dirty="0">
                <a:latin typeface="Verdana"/>
                <a:cs typeface="Verdana"/>
              </a:rPr>
              <a:t>the terminal to </a:t>
            </a:r>
            <a:r>
              <a:rPr sz="950" spc="5" dirty="0">
                <a:latin typeface="Verdana"/>
                <a:cs typeface="Verdana"/>
              </a:rPr>
              <a:t>meet </a:t>
            </a:r>
            <a:r>
              <a:rPr sz="950" dirty="0">
                <a:latin typeface="Verdana"/>
                <a:cs typeface="Verdana"/>
              </a:rPr>
              <a:t>your  </a:t>
            </a:r>
            <a:r>
              <a:rPr sz="950" spc="-20" dirty="0">
                <a:latin typeface="Verdana"/>
                <a:cs typeface="Verdana"/>
              </a:rPr>
              <a:t>driver.</a:t>
            </a:r>
            <a:endParaRPr sz="9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Times New Roman"/>
              <a:cs typeface="Times New Roman"/>
            </a:endParaRPr>
          </a:p>
          <a:p>
            <a:pPr marL="12700" marR="169545">
              <a:lnSpc>
                <a:spcPct val="105300"/>
              </a:lnSpc>
            </a:pPr>
            <a:r>
              <a:rPr sz="950" b="1" i="1" dirty="0">
                <a:latin typeface="Verdana"/>
                <a:cs typeface="Verdana"/>
              </a:rPr>
              <a:t>For Arrivals </a:t>
            </a:r>
            <a:r>
              <a:rPr sz="950" b="1" i="1" spc="5" dirty="0">
                <a:latin typeface="Verdana"/>
                <a:cs typeface="Verdana"/>
              </a:rPr>
              <a:t>into Terminal B </a:t>
            </a:r>
            <a:r>
              <a:rPr sz="950" b="1" i="1" dirty="0">
                <a:latin typeface="Verdana"/>
                <a:cs typeface="Verdana"/>
              </a:rPr>
              <a:t>(American, Air </a:t>
            </a:r>
            <a:r>
              <a:rPr sz="950" b="1" i="1" spc="5" dirty="0">
                <a:latin typeface="Verdana"/>
                <a:cs typeface="Verdana"/>
              </a:rPr>
              <a:t>Canada, </a:t>
            </a:r>
            <a:r>
              <a:rPr sz="950" b="1" i="1" dirty="0">
                <a:latin typeface="Verdana"/>
                <a:cs typeface="Verdana"/>
              </a:rPr>
              <a:t>Spirit </a:t>
            </a:r>
            <a:r>
              <a:rPr sz="950" b="1" i="1" spc="-5" dirty="0">
                <a:latin typeface="Verdana"/>
                <a:cs typeface="Verdana"/>
              </a:rPr>
              <a:t>Air,  </a:t>
            </a:r>
            <a:r>
              <a:rPr sz="950" b="1" i="1" spc="5" dirty="0">
                <a:latin typeface="Verdana"/>
                <a:cs typeface="Verdana"/>
              </a:rPr>
              <a:t>and</a:t>
            </a:r>
            <a:r>
              <a:rPr sz="950" b="1" i="1" spc="-5" dirty="0">
                <a:latin typeface="Verdana"/>
                <a:cs typeface="Verdana"/>
              </a:rPr>
              <a:t> </a:t>
            </a:r>
            <a:r>
              <a:rPr sz="950" b="1" i="1" spc="5" dirty="0">
                <a:latin typeface="Verdana"/>
                <a:cs typeface="Verdana"/>
              </a:rPr>
              <a:t>United):</a:t>
            </a:r>
            <a:endParaRPr sz="950">
              <a:latin typeface="Verdana"/>
              <a:cs typeface="Verdana"/>
            </a:endParaRPr>
          </a:p>
          <a:p>
            <a:pPr marL="12700" marR="175260">
              <a:lnSpc>
                <a:spcPct val="101299"/>
              </a:lnSpc>
              <a:spcBef>
                <a:spcPts val="60"/>
              </a:spcBef>
            </a:pPr>
            <a:r>
              <a:rPr sz="1250" spc="10" dirty="0">
                <a:latin typeface="Verdana"/>
                <a:cs typeface="Verdana"/>
              </a:rPr>
              <a:t>Please exit doors </a:t>
            </a:r>
            <a:r>
              <a:rPr sz="1250" spc="15" dirty="0">
                <a:latin typeface="Verdana"/>
                <a:cs typeface="Verdana"/>
              </a:rPr>
              <a:t>B102, B104 or B113 </a:t>
            </a:r>
            <a:r>
              <a:rPr sz="1250" spc="10" dirty="0">
                <a:latin typeface="Verdana"/>
                <a:cs typeface="Verdana"/>
              </a:rPr>
              <a:t>in baggage  </a:t>
            </a:r>
            <a:r>
              <a:rPr sz="1250" spc="15" dirty="0">
                <a:latin typeface="Verdana"/>
                <a:cs typeface="Verdana"/>
              </a:rPr>
              <a:t>claim and </a:t>
            </a:r>
            <a:r>
              <a:rPr sz="1250" spc="10" dirty="0">
                <a:latin typeface="Verdana"/>
                <a:cs typeface="Verdana"/>
              </a:rPr>
              <a:t>turn </a:t>
            </a:r>
            <a:r>
              <a:rPr sz="1250" spc="5" dirty="0">
                <a:latin typeface="Verdana"/>
                <a:cs typeface="Verdana"/>
              </a:rPr>
              <a:t>left, </a:t>
            </a:r>
            <a:r>
              <a:rPr sz="1250" spc="10" dirty="0">
                <a:latin typeface="Verdana"/>
                <a:cs typeface="Verdana"/>
              </a:rPr>
              <a:t>follow to crosswalk into parking  garage where you </a:t>
            </a:r>
            <a:r>
              <a:rPr sz="1250" spc="15" dirty="0">
                <a:latin typeface="Verdana"/>
                <a:cs typeface="Verdana"/>
              </a:rPr>
              <a:t>can meet </a:t>
            </a:r>
            <a:r>
              <a:rPr sz="1250" spc="10" dirty="0">
                <a:latin typeface="Verdana"/>
                <a:cs typeface="Verdana"/>
              </a:rPr>
              <a:t>your</a:t>
            </a:r>
            <a:r>
              <a:rPr sz="1250" dirty="0">
                <a:latin typeface="Verdana"/>
                <a:cs typeface="Verdana"/>
              </a:rPr>
              <a:t> </a:t>
            </a:r>
            <a:r>
              <a:rPr sz="1250" spc="-20" dirty="0">
                <a:latin typeface="Verdana"/>
                <a:cs typeface="Verdana"/>
              </a:rPr>
              <a:t>driver.</a:t>
            </a:r>
            <a:endParaRPr sz="1250">
              <a:latin typeface="Verdana"/>
              <a:cs typeface="Verdana"/>
            </a:endParaRPr>
          </a:p>
          <a:p>
            <a:pPr marL="12700" marR="26670">
              <a:lnSpc>
                <a:spcPct val="105300"/>
              </a:lnSpc>
              <a:spcBef>
                <a:spcPts val="1140"/>
              </a:spcBef>
            </a:pPr>
            <a:r>
              <a:rPr sz="950" b="1" i="1" dirty="0">
                <a:latin typeface="Verdana"/>
                <a:cs typeface="Verdana"/>
              </a:rPr>
              <a:t>For Arrivals </a:t>
            </a:r>
            <a:r>
              <a:rPr sz="950" b="1" i="1" spc="5" dirty="0">
                <a:latin typeface="Verdana"/>
                <a:cs typeface="Verdana"/>
              </a:rPr>
              <a:t>into Terminal C </a:t>
            </a:r>
            <a:r>
              <a:rPr sz="950" b="1" i="1" dirty="0">
                <a:latin typeface="Verdana"/>
                <a:cs typeface="Verdana"/>
              </a:rPr>
              <a:t>(Cape Air, Alaska, Sun Country, Aer  Lingus, </a:t>
            </a:r>
            <a:r>
              <a:rPr sz="950" b="1" i="1" spc="5" dirty="0">
                <a:latin typeface="Verdana"/>
                <a:cs typeface="Verdana"/>
              </a:rPr>
              <a:t>Virgin </a:t>
            </a:r>
            <a:r>
              <a:rPr sz="950" b="1" i="1" dirty="0">
                <a:latin typeface="Verdana"/>
                <a:cs typeface="Verdana"/>
              </a:rPr>
              <a:t>America </a:t>
            </a:r>
            <a:r>
              <a:rPr sz="950" b="1" i="1" spc="5" dirty="0">
                <a:latin typeface="Verdana"/>
                <a:cs typeface="Verdana"/>
              </a:rPr>
              <a:t>and </a:t>
            </a:r>
            <a:r>
              <a:rPr sz="950" b="1" i="1" dirty="0">
                <a:latin typeface="Verdana"/>
                <a:cs typeface="Verdana"/>
              </a:rPr>
              <a:t>Jet</a:t>
            </a:r>
            <a:r>
              <a:rPr sz="950" b="1" i="1" spc="-20" dirty="0">
                <a:latin typeface="Verdana"/>
                <a:cs typeface="Verdana"/>
              </a:rPr>
              <a:t> </a:t>
            </a:r>
            <a:r>
              <a:rPr sz="950" b="1" i="1" spc="5" dirty="0">
                <a:latin typeface="Verdana"/>
                <a:cs typeface="Verdana"/>
              </a:rPr>
              <a:t>Blue):</a:t>
            </a:r>
            <a:endParaRPr sz="950">
              <a:latin typeface="Verdana"/>
              <a:cs typeface="Verdana"/>
            </a:endParaRPr>
          </a:p>
          <a:p>
            <a:pPr marL="12700" marR="55244">
              <a:lnSpc>
                <a:spcPct val="101299"/>
              </a:lnSpc>
              <a:spcBef>
                <a:spcPts val="60"/>
              </a:spcBef>
            </a:pPr>
            <a:r>
              <a:rPr sz="1250" spc="15" dirty="0">
                <a:latin typeface="Verdana"/>
                <a:cs typeface="Verdana"/>
              </a:rPr>
              <a:t>From “baggage </a:t>
            </a:r>
            <a:r>
              <a:rPr sz="1250" spc="-5" dirty="0">
                <a:latin typeface="Verdana"/>
                <a:cs typeface="Verdana"/>
              </a:rPr>
              <a:t>claim”, </a:t>
            </a:r>
            <a:r>
              <a:rPr sz="1250" spc="10" dirty="0">
                <a:latin typeface="Verdana"/>
                <a:cs typeface="Verdana"/>
              </a:rPr>
              <a:t>take the </a:t>
            </a:r>
            <a:r>
              <a:rPr sz="1250" spc="15" dirty="0">
                <a:latin typeface="Verdana"/>
                <a:cs typeface="Verdana"/>
              </a:rPr>
              <a:t>escalator or </a:t>
            </a:r>
            <a:r>
              <a:rPr sz="1250" spc="10" dirty="0">
                <a:latin typeface="Verdana"/>
                <a:cs typeface="Verdana"/>
              </a:rPr>
              <a:t>elevator  to the </a:t>
            </a:r>
            <a:r>
              <a:rPr sz="1250" spc="15" dirty="0">
                <a:latin typeface="Verdana"/>
                <a:cs typeface="Verdana"/>
              </a:rPr>
              <a:t>Departure </a:t>
            </a:r>
            <a:r>
              <a:rPr sz="1250" spc="10" dirty="0">
                <a:latin typeface="Verdana"/>
                <a:cs typeface="Verdana"/>
              </a:rPr>
              <a:t>Level at </a:t>
            </a:r>
            <a:r>
              <a:rPr sz="1250" spc="-5" dirty="0">
                <a:latin typeface="Verdana"/>
                <a:cs typeface="Verdana"/>
              </a:rPr>
              <a:t>Terminal </a:t>
            </a:r>
            <a:r>
              <a:rPr sz="1250" spc="10" dirty="0">
                <a:latin typeface="Verdana"/>
                <a:cs typeface="Verdana"/>
              </a:rPr>
              <a:t>C. </a:t>
            </a:r>
            <a:r>
              <a:rPr sz="1250" spc="15" dirty="0">
                <a:latin typeface="Verdana"/>
                <a:cs typeface="Verdana"/>
              </a:rPr>
              <a:t>Go out Door  </a:t>
            </a:r>
            <a:r>
              <a:rPr sz="1250" spc="10" dirty="0">
                <a:latin typeface="Verdana"/>
                <a:cs typeface="Verdana"/>
              </a:rPr>
              <a:t>C203. Cross over to the limousine </a:t>
            </a:r>
            <a:r>
              <a:rPr sz="1250" spc="15" dirty="0">
                <a:latin typeface="Verdana"/>
                <a:cs typeface="Verdana"/>
              </a:rPr>
              <a:t>stand </a:t>
            </a:r>
            <a:r>
              <a:rPr sz="1250" spc="10" dirty="0">
                <a:latin typeface="Verdana"/>
                <a:cs typeface="Verdana"/>
              </a:rPr>
              <a:t>at the  furthest island </a:t>
            </a:r>
            <a:r>
              <a:rPr sz="1250" spc="15" dirty="0">
                <a:latin typeface="Verdana"/>
                <a:cs typeface="Verdana"/>
              </a:rPr>
              <a:t>from </a:t>
            </a:r>
            <a:r>
              <a:rPr sz="1250" spc="10" dirty="0">
                <a:latin typeface="Verdana"/>
                <a:cs typeface="Verdana"/>
              </a:rPr>
              <a:t>the</a:t>
            </a:r>
            <a:r>
              <a:rPr sz="1250" dirty="0">
                <a:latin typeface="Verdana"/>
                <a:cs typeface="Verdana"/>
              </a:rPr>
              <a:t> </a:t>
            </a:r>
            <a:r>
              <a:rPr sz="1250" spc="10" dirty="0">
                <a:latin typeface="Verdana"/>
                <a:cs typeface="Verdana"/>
              </a:rPr>
              <a:t>terminal.</a:t>
            </a:r>
            <a:endParaRPr sz="1250">
              <a:latin typeface="Verdana"/>
              <a:cs typeface="Verdana"/>
            </a:endParaRPr>
          </a:p>
          <a:p>
            <a:pPr marL="12700" marR="175895">
              <a:lnSpc>
                <a:spcPct val="105300"/>
              </a:lnSpc>
              <a:spcBef>
                <a:spcPts val="1140"/>
              </a:spcBef>
            </a:pPr>
            <a:r>
              <a:rPr sz="950" b="1" i="1" dirty="0">
                <a:latin typeface="Verdana"/>
                <a:cs typeface="Verdana"/>
              </a:rPr>
              <a:t>For Arrivals </a:t>
            </a:r>
            <a:r>
              <a:rPr sz="950" b="1" i="1" spc="5" dirty="0">
                <a:latin typeface="Verdana"/>
                <a:cs typeface="Verdana"/>
              </a:rPr>
              <a:t>into Terminal E </a:t>
            </a:r>
            <a:r>
              <a:rPr sz="950" b="1" i="1" dirty="0">
                <a:latin typeface="Verdana"/>
                <a:cs typeface="Verdana"/>
              </a:rPr>
              <a:t>(All International Arrivals, Porter  </a:t>
            </a:r>
            <a:r>
              <a:rPr sz="950" b="1" i="1" spc="5" dirty="0">
                <a:latin typeface="Verdana"/>
                <a:cs typeface="Verdana"/>
              </a:rPr>
              <a:t>and </a:t>
            </a:r>
            <a:r>
              <a:rPr sz="950" b="1" i="1" dirty="0">
                <a:latin typeface="Verdana"/>
                <a:cs typeface="Verdana"/>
              </a:rPr>
              <a:t>Air</a:t>
            </a:r>
            <a:r>
              <a:rPr sz="950" b="1" i="1" spc="-10" dirty="0">
                <a:latin typeface="Verdana"/>
                <a:cs typeface="Verdana"/>
              </a:rPr>
              <a:t> </a:t>
            </a:r>
            <a:r>
              <a:rPr sz="950" b="1" i="1" spc="5" dirty="0">
                <a:latin typeface="Verdana"/>
                <a:cs typeface="Verdana"/>
              </a:rPr>
              <a:t>Trans)</a:t>
            </a:r>
            <a:endParaRPr sz="9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1250" spc="10" dirty="0">
                <a:latin typeface="Verdana"/>
                <a:cs typeface="Verdana"/>
              </a:rPr>
              <a:t>Exit the terminal </a:t>
            </a:r>
            <a:r>
              <a:rPr sz="1250" spc="15" dirty="0">
                <a:latin typeface="Verdana"/>
                <a:cs typeface="Verdana"/>
              </a:rPr>
              <a:t>by </a:t>
            </a:r>
            <a:r>
              <a:rPr sz="1250" spc="10" dirty="0">
                <a:latin typeface="Verdana"/>
                <a:cs typeface="Verdana"/>
              </a:rPr>
              <a:t>Hudson </a:t>
            </a:r>
            <a:r>
              <a:rPr sz="1250" spc="15" dirty="0">
                <a:latin typeface="Verdana"/>
                <a:cs typeface="Verdana"/>
              </a:rPr>
              <a:t>News (Door E 104)</a:t>
            </a:r>
            <a:r>
              <a:rPr sz="1250" spc="-30" dirty="0">
                <a:latin typeface="Verdana"/>
                <a:cs typeface="Verdana"/>
              </a:rPr>
              <a:t> </a:t>
            </a:r>
            <a:r>
              <a:rPr sz="1250" spc="15" dirty="0">
                <a:latin typeface="Verdana"/>
                <a:cs typeface="Verdana"/>
              </a:rPr>
              <a:t>on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133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889761"/>
            <a:ext cx="4620260" cy="73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1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From: "Pro </a:t>
            </a:r>
            <a:r>
              <a:rPr sz="1200" spc="-5" dirty="0">
                <a:latin typeface="Arial"/>
                <a:cs typeface="Arial"/>
              </a:rPr>
              <a:t>Limo"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  <a:hlinkClick r:id="rId2"/>
              </a:rPr>
              <a:t>&lt;off</a:t>
            </a:r>
            <a:r>
              <a:rPr sz="1200" spc="-5" dirty="0">
                <a:latin typeface="Arial"/>
                <a:cs typeface="Arial"/>
              </a:rPr>
              <a:t>i</a:t>
            </a:r>
            <a:r>
              <a:rPr sz="1200" spc="-5" dirty="0">
                <a:latin typeface="Arial"/>
                <a:cs typeface="Arial"/>
                <a:hlinkClick r:id="rId2"/>
              </a:rPr>
              <a:t>ce@prolimoride.com</a:t>
            </a:r>
            <a:r>
              <a:rPr sz="1200" spc="-5" dirty="0">
                <a:latin typeface="Arial"/>
                <a:cs typeface="Arial"/>
              </a:rPr>
              <a:t>&gt;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ts val="1380"/>
              </a:lnSpc>
              <a:spcBef>
                <a:spcPts val="65"/>
              </a:spcBef>
              <a:tabLst>
                <a:tab pos="1562100" algn="l"/>
              </a:tabLst>
            </a:pPr>
            <a:r>
              <a:rPr sz="1200" spc="-5" dirty="0">
                <a:latin typeface="Arial"/>
                <a:cs typeface="Arial"/>
              </a:rPr>
              <a:t>Subject:	</a:t>
            </a:r>
            <a:r>
              <a:rPr sz="1200" dirty="0">
                <a:latin typeface="Arial"/>
                <a:cs typeface="Arial"/>
              </a:rPr>
              <a:t>for </a:t>
            </a:r>
            <a:r>
              <a:rPr sz="1200" spc="-5" dirty="0">
                <a:latin typeface="Arial"/>
                <a:cs typeface="Arial"/>
              </a:rPr>
              <a:t>Kathleen OToole [07/18/2019 </a:t>
            </a:r>
            <a:r>
              <a:rPr sz="1200" dirty="0">
                <a:latin typeface="Arial"/>
                <a:cs typeface="Arial"/>
              </a:rPr>
              <a:t>- </a:t>
            </a:r>
            <a:r>
              <a:rPr sz="1200" spc="-5" dirty="0">
                <a:latin typeface="Arial"/>
                <a:cs typeface="Arial"/>
              </a:rPr>
              <a:t>05:30 PM]  </a:t>
            </a:r>
            <a:r>
              <a:rPr sz="1200" dirty="0">
                <a:latin typeface="Arial"/>
                <a:cs typeface="Arial"/>
              </a:rPr>
              <a:t>Date: </a:t>
            </a:r>
            <a:r>
              <a:rPr sz="1200" spc="-5" dirty="0">
                <a:latin typeface="Arial"/>
                <a:cs typeface="Arial"/>
              </a:rPr>
              <a:t>July </a:t>
            </a:r>
            <a:r>
              <a:rPr sz="1200" dirty="0">
                <a:latin typeface="Arial"/>
                <a:cs typeface="Arial"/>
              </a:rPr>
              <a:t>15, </a:t>
            </a:r>
            <a:r>
              <a:rPr sz="1200" spc="-5" dirty="0">
                <a:latin typeface="Arial"/>
                <a:cs typeface="Arial"/>
              </a:rPr>
              <a:t>2019 </a:t>
            </a:r>
            <a:r>
              <a:rPr sz="1200" dirty="0">
                <a:latin typeface="Arial"/>
                <a:cs typeface="Arial"/>
              </a:rPr>
              <a:t>at </a:t>
            </a:r>
            <a:r>
              <a:rPr sz="1200" spc="-5" dirty="0">
                <a:latin typeface="Arial"/>
                <a:cs typeface="Arial"/>
              </a:rPr>
              <a:t>2:37:06 </a:t>
            </a:r>
            <a:r>
              <a:rPr sz="1200" dirty="0">
                <a:latin typeface="Arial"/>
                <a:cs typeface="Arial"/>
              </a:rPr>
              <a:t>PM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EDT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345"/>
              </a:lnSpc>
            </a:pPr>
            <a:r>
              <a:rPr sz="1200" spc="-5" dirty="0">
                <a:latin typeface="Arial"/>
                <a:cs typeface="Arial"/>
              </a:rPr>
              <a:t>To: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45819" y="2553525"/>
            <a:ext cx="5988685" cy="0"/>
          </a:xfrm>
          <a:custGeom>
            <a:avLst/>
            <a:gdLst/>
            <a:ahLst/>
            <a:cxnLst/>
            <a:rect l="l" t="t" r="r" b="b"/>
            <a:pathLst>
              <a:path w="5988684">
                <a:moveTo>
                  <a:pt x="0" y="0"/>
                </a:moveTo>
                <a:lnTo>
                  <a:pt x="5988558" y="0"/>
                </a:lnTo>
              </a:path>
            </a:pathLst>
          </a:custGeom>
          <a:ln w="24257">
            <a:solidFill>
              <a:srgbClr val="2673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34505" y="2541397"/>
            <a:ext cx="24765" cy="24765"/>
          </a:xfrm>
          <a:custGeom>
            <a:avLst/>
            <a:gdLst/>
            <a:ahLst/>
            <a:cxnLst/>
            <a:rect l="l" t="t" r="r" b="b"/>
            <a:pathLst>
              <a:path w="24765" h="24764">
                <a:moveTo>
                  <a:pt x="0" y="24257"/>
                </a:moveTo>
                <a:lnTo>
                  <a:pt x="24256" y="24257"/>
                </a:lnTo>
                <a:lnTo>
                  <a:pt x="24256" y="0"/>
                </a:lnTo>
                <a:lnTo>
                  <a:pt x="0" y="0"/>
                </a:lnTo>
                <a:lnTo>
                  <a:pt x="0" y="24257"/>
                </a:lnTo>
                <a:close/>
              </a:path>
            </a:pathLst>
          </a:custGeom>
          <a:solidFill>
            <a:srgbClr val="2673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58889" y="2553525"/>
            <a:ext cx="3199765" cy="0"/>
          </a:xfrm>
          <a:custGeom>
            <a:avLst/>
            <a:gdLst/>
            <a:ahLst/>
            <a:cxnLst/>
            <a:rect l="l" t="t" r="r" b="b"/>
            <a:pathLst>
              <a:path w="3199765">
                <a:moveTo>
                  <a:pt x="0" y="0"/>
                </a:moveTo>
                <a:lnTo>
                  <a:pt x="3199510" y="0"/>
                </a:lnTo>
              </a:path>
            </a:pathLst>
          </a:custGeom>
          <a:ln w="24257">
            <a:solidFill>
              <a:srgbClr val="2673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845819" y="1792774"/>
          <a:ext cx="9212580" cy="4735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6955"/>
                <a:gridCol w="6904990"/>
              </a:tblGrid>
              <a:tr h="4673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5244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5" dirty="0">
                          <a:latin typeface="Verdana"/>
                          <a:cs typeface="Verdana"/>
                        </a:rPr>
                        <a:t>Con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f</a:t>
                      </a:r>
                      <a:r>
                        <a:rPr sz="1800" spc="5" dirty="0">
                          <a:latin typeface="Verdana"/>
                          <a:cs typeface="Verdana"/>
                        </a:rPr>
                        <a:t>i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rma</a:t>
                      </a:r>
                      <a:r>
                        <a:rPr sz="1800" spc="-15" dirty="0">
                          <a:latin typeface="Verdana"/>
                          <a:cs typeface="Verdana"/>
                        </a:rPr>
                        <a:t>t</a:t>
                      </a:r>
                      <a:r>
                        <a:rPr sz="1800" spc="5" dirty="0">
                          <a:latin typeface="Verdana"/>
                          <a:cs typeface="Verdana"/>
                        </a:rPr>
                        <a:t>i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o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1270" marB="0"/>
                </a:tc>
              </a:tr>
              <a:tr h="2927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1275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Last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Modified On: 07/15/2019 02:37</a:t>
                      </a:r>
                      <a:r>
                        <a:rPr sz="1200" spc="-5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P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50165" marB="0">
                    <a:solidFill>
                      <a:srgbClr val="DFEEF6"/>
                    </a:solidFill>
                  </a:tcPr>
                </a:tc>
              </a:tr>
              <a:tr h="8528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ts val="1385"/>
                        </a:lnSpc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Pick-up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 Date: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401320">
                        <a:lnSpc>
                          <a:spcPts val="1375"/>
                        </a:lnSpc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07/18/2019 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-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 Thursday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0" marB="0"/>
                </a:tc>
              </a:tr>
              <a:tr h="190500">
                <a:tc>
                  <a:txBody>
                    <a:bodyPr/>
                    <a:lstStyle/>
                    <a:p>
                      <a:pPr marL="68580">
                        <a:lnSpc>
                          <a:spcPts val="1385"/>
                        </a:lnSpc>
                        <a:spcBef>
                          <a:spcPts val="1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Pick-up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 Time: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401320">
                        <a:lnSpc>
                          <a:spcPts val="1375"/>
                        </a:lnSpc>
                        <a:spcBef>
                          <a:spcPts val="25"/>
                        </a:spcBef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05:30 PM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3175" marB="0"/>
                </a:tc>
              </a:tr>
              <a:tr h="190500">
                <a:tc>
                  <a:txBody>
                    <a:bodyPr/>
                    <a:lstStyle/>
                    <a:p>
                      <a:pPr marL="68580">
                        <a:lnSpc>
                          <a:spcPts val="1385"/>
                        </a:lnSpc>
                        <a:spcBef>
                          <a:spcPts val="15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ServiceType: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401320">
                        <a:lnSpc>
                          <a:spcPts val="1375"/>
                        </a:lnSpc>
                        <a:spcBef>
                          <a:spcPts val="25"/>
                        </a:spcBef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From</a:t>
                      </a:r>
                      <a:r>
                        <a:rPr sz="1200" spc="-1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Airport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3175" marB="0"/>
                </a:tc>
              </a:tr>
              <a:tr h="196850">
                <a:tc>
                  <a:txBody>
                    <a:bodyPr/>
                    <a:lstStyle/>
                    <a:p>
                      <a:pPr marL="68580">
                        <a:lnSpc>
                          <a:spcPts val="1440"/>
                        </a:lnSpc>
                        <a:spcBef>
                          <a:spcPts val="15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Passenger: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401320">
                        <a:lnSpc>
                          <a:spcPts val="1425"/>
                        </a:lnSpc>
                        <a:spcBef>
                          <a:spcPts val="25"/>
                        </a:spcBef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Kathleen</a:t>
                      </a:r>
                      <a:r>
                        <a:rPr sz="1200" spc="-1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OToole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3175" marB="0"/>
                </a:tc>
              </a:tr>
              <a:tr h="182880">
                <a:tc>
                  <a:txBody>
                    <a:bodyPr/>
                    <a:lstStyle/>
                    <a:p>
                      <a:pPr marL="68580">
                        <a:lnSpc>
                          <a:spcPts val="1340"/>
                        </a:lnSpc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Client</a:t>
                      </a:r>
                      <a:r>
                        <a:rPr sz="120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Ref#: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190500">
                <a:tc>
                  <a:txBody>
                    <a:bodyPr/>
                    <a:lstStyle/>
                    <a:p>
                      <a:pPr marL="68580">
                        <a:lnSpc>
                          <a:spcPts val="1385"/>
                        </a:lnSpc>
                        <a:spcBef>
                          <a:spcPts val="20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Phone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 Number: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L="401320">
                        <a:lnSpc>
                          <a:spcPts val="1375"/>
                        </a:lnSpc>
                        <a:spcBef>
                          <a:spcPts val="30"/>
                        </a:spcBef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(617)</a:t>
                      </a:r>
                      <a:r>
                        <a:rPr sz="1200" spc="-1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283-3310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3810" marB="0"/>
                </a:tc>
              </a:tr>
              <a:tr h="190500">
                <a:tc>
                  <a:txBody>
                    <a:bodyPr/>
                    <a:lstStyle/>
                    <a:p>
                      <a:pPr marL="68580">
                        <a:lnSpc>
                          <a:spcPts val="1385"/>
                        </a:lnSpc>
                        <a:spcBef>
                          <a:spcPts val="15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No. 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 Pass: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401320">
                        <a:lnSpc>
                          <a:spcPts val="1375"/>
                        </a:lnSpc>
                        <a:spcBef>
                          <a:spcPts val="2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1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3175" marB="0"/>
                </a:tc>
              </a:tr>
              <a:tr h="190500">
                <a:tc>
                  <a:txBody>
                    <a:bodyPr/>
                    <a:lstStyle/>
                    <a:p>
                      <a:pPr marL="68580">
                        <a:lnSpc>
                          <a:spcPts val="1385"/>
                        </a:lnSpc>
                        <a:spcBef>
                          <a:spcPts val="15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Vehicle Type: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401320">
                        <a:lnSpc>
                          <a:spcPts val="1375"/>
                        </a:lnSpc>
                        <a:spcBef>
                          <a:spcPts val="25"/>
                        </a:spcBef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Lincoln</a:t>
                      </a:r>
                      <a:r>
                        <a:rPr sz="1200" spc="-1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Continental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3175" marB="0"/>
                </a:tc>
              </a:tr>
              <a:tr h="190500">
                <a:tc>
                  <a:txBody>
                    <a:bodyPr/>
                    <a:lstStyle/>
                    <a:p>
                      <a:pPr marL="68580">
                        <a:lnSpc>
                          <a:spcPts val="1385"/>
                        </a:lnSpc>
                        <a:spcBef>
                          <a:spcPts val="15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Primary/Billing 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Contact: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401320">
                        <a:lnSpc>
                          <a:spcPts val="1375"/>
                        </a:lnSpc>
                        <a:spcBef>
                          <a:spcPts val="25"/>
                        </a:spcBef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Kathleen</a:t>
                      </a:r>
                      <a:r>
                        <a:rPr sz="1200" spc="-1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OToole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3175" marB="0"/>
                </a:tc>
              </a:tr>
              <a:tr h="190500">
                <a:tc>
                  <a:txBody>
                    <a:bodyPr/>
                    <a:lstStyle/>
                    <a:p>
                      <a:pPr marL="68580">
                        <a:lnSpc>
                          <a:spcPts val="1385"/>
                        </a:lnSpc>
                        <a:spcBef>
                          <a:spcPts val="15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Booking Contact: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401320">
                        <a:lnSpc>
                          <a:spcPts val="1375"/>
                        </a:lnSpc>
                        <a:spcBef>
                          <a:spcPts val="25"/>
                        </a:spcBef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Kathleen</a:t>
                      </a:r>
                      <a:r>
                        <a:rPr sz="1200" spc="-1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OToole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3175" marB="0"/>
                </a:tc>
              </a:tr>
              <a:tr h="32321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Payment</a:t>
                      </a:r>
                      <a:r>
                        <a:rPr sz="120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Method: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40132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Amex 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**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 2004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3175" marB="0"/>
                </a:tc>
              </a:tr>
              <a:tr h="108394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Trip 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Routing Information: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35890" marB="0"/>
                </a:tc>
                <a:tc>
                  <a:txBody>
                    <a:bodyPr/>
                    <a:lstStyle/>
                    <a:p>
                      <a:pPr marL="401320" marR="137795">
                        <a:lnSpc>
                          <a:spcPct val="104600"/>
                        </a:lnSpc>
                        <a:spcBef>
                          <a:spcPts val="1005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PU: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-- 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: BOS -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General Edward 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Lawrence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Logan International Airport 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/ B6 -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JetBlue  Airways 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,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From/To: 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BWI -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Baltimore/Washington International Thurgood Marshall  Airport, Term/Gate: C, Flt# 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1526,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ETA/ETD: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17:29:00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401320" marR="90805">
                        <a:lnSpc>
                          <a:spcPts val="1510"/>
                        </a:lnSpc>
                        <a:spcBef>
                          <a:spcPts val="40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DO: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-- :1 Wintergreen Lane, 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1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Wintergreen 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Ln,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Sandwich, MA 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02563 </a:t>
                      </a:r>
                      <a:r>
                        <a:rPr sz="1200" spc="-10" dirty="0">
                          <a:latin typeface="Verdana"/>
                          <a:cs typeface="Verdana"/>
                        </a:rPr>
                        <a:t>(United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States  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of</a:t>
                      </a:r>
                      <a:r>
                        <a:rPr sz="1200" spc="-1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America)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127635" marB="0"/>
                </a:tc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901700" y="2330208"/>
            <a:ext cx="4054475" cy="222250"/>
          </a:xfrm>
          <a:custGeom>
            <a:avLst/>
            <a:gdLst/>
            <a:ahLst/>
            <a:cxnLst/>
            <a:rect l="l" t="t" r="r" b="b"/>
            <a:pathLst>
              <a:path w="4054475" h="222250">
                <a:moveTo>
                  <a:pt x="0" y="222199"/>
                </a:moveTo>
                <a:lnTo>
                  <a:pt x="4054449" y="222199"/>
                </a:lnTo>
                <a:lnTo>
                  <a:pt x="4054449" y="0"/>
                </a:lnTo>
                <a:lnTo>
                  <a:pt x="0" y="0"/>
                </a:lnTo>
                <a:lnTo>
                  <a:pt x="0" y="222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2211" y="1482407"/>
            <a:ext cx="2237740" cy="143510"/>
          </a:xfrm>
          <a:custGeom>
            <a:avLst/>
            <a:gdLst/>
            <a:ahLst/>
            <a:cxnLst/>
            <a:rect l="l" t="t" r="r" b="b"/>
            <a:pathLst>
              <a:path w="2237740" h="143510">
                <a:moveTo>
                  <a:pt x="0" y="142951"/>
                </a:moveTo>
                <a:lnTo>
                  <a:pt x="2237689" y="142951"/>
                </a:lnTo>
                <a:lnTo>
                  <a:pt x="2237689" y="0"/>
                </a:lnTo>
                <a:lnTo>
                  <a:pt x="0" y="0"/>
                </a:lnTo>
                <a:lnTo>
                  <a:pt x="0" y="1429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95437" y="1131900"/>
            <a:ext cx="915035" cy="143510"/>
          </a:xfrm>
          <a:custGeom>
            <a:avLst/>
            <a:gdLst/>
            <a:ahLst/>
            <a:cxnLst/>
            <a:rect l="l" t="t" r="r" b="b"/>
            <a:pathLst>
              <a:path w="915035" h="143509">
                <a:moveTo>
                  <a:pt x="0" y="142951"/>
                </a:moveTo>
                <a:lnTo>
                  <a:pt x="914704" y="142951"/>
                </a:lnTo>
                <a:lnTo>
                  <a:pt x="914704" y="0"/>
                </a:lnTo>
                <a:lnTo>
                  <a:pt x="0" y="0"/>
                </a:lnTo>
                <a:lnTo>
                  <a:pt x="0" y="1429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385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134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19065" y="7316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134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9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224916" y="264693"/>
            <a:ext cx="10033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5" dirty="0">
                <a:latin typeface="Arial"/>
                <a:cs typeface="Arial"/>
              </a:rPr>
              <a:t>8/22/2019 </a:t>
            </a:r>
            <a:r>
              <a:rPr sz="900" spc="95" dirty="0">
                <a:latin typeface="Arial"/>
                <a:cs typeface="Arial"/>
              </a:rPr>
              <a:t>/</a:t>
            </a:r>
            <a:r>
              <a:rPr sz="900" spc="-160" dirty="0">
                <a:latin typeface="Arial"/>
                <a:cs typeface="Arial"/>
              </a:rPr>
              <a:t> </a:t>
            </a:r>
            <a:r>
              <a:rPr sz="900" spc="-40" dirty="0">
                <a:latin typeface="Arial"/>
                <a:cs typeface="Arial"/>
              </a:rPr>
              <a:t>3:17 </a:t>
            </a:r>
            <a:r>
              <a:rPr sz="900" spc="-60" dirty="0">
                <a:latin typeface="Arial"/>
                <a:cs typeface="Arial"/>
              </a:rPr>
              <a:t>PM</a:t>
            </a:r>
            <a:endParaRPr sz="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75655" y="244995"/>
            <a:ext cx="1649095" cy="321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9920" marR="5080" indent="-617855">
              <a:lnSpc>
                <a:spcPct val="1078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Baltimore </a:t>
            </a:r>
            <a:r>
              <a:rPr sz="900" spc="-55" dirty="0">
                <a:latin typeface="Arial"/>
                <a:cs typeface="Arial"/>
              </a:rPr>
              <a:t>Consent </a:t>
            </a:r>
            <a:r>
              <a:rPr sz="900" spc="-60" dirty="0">
                <a:latin typeface="Arial"/>
                <a:cs typeface="Arial"/>
              </a:rPr>
              <a:t>Decree </a:t>
            </a:r>
            <a:r>
              <a:rPr sz="900" spc="-5" dirty="0">
                <a:latin typeface="Arial"/>
                <a:cs typeface="Arial"/>
              </a:rPr>
              <a:t>Monitor  </a:t>
            </a:r>
            <a:r>
              <a:rPr sz="900" spc="-95" dirty="0">
                <a:latin typeface="Arial"/>
                <a:cs typeface="Arial"/>
              </a:rPr>
              <a:t>INVOICE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43181" y="264693"/>
            <a:ext cx="3333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85" dirty="0">
                <a:latin typeface="Arial"/>
                <a:cs typeface="Arial"/>
              </a:rPr>
              <a:t>Page</a:t>
            </a:r>
            <a:r>
              <a:rPr sz="900" spc="-120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23900" y="681355"/>
          <a:ext cx="12142469" cy="4880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/>
                <a:gridCol w="905510"/>
                <a:gridCol w="3428365"/>
                <a:gridCol w="1083310"/>
                <a:gridCol w="827404"/>
                <a:gridCol w="760095"/>
                <a:gridCol w="4144645"/>
              </a:tblGrid>
              <a:tr h="147955">
                <a:tc>
                  <a:txBody>
                    <a:bodyPr/>
                    <a:lstStyle/>
                    <a:p>
                      <a:pPr marL="33655" algn="ctr">
                        <a:lnSpc>
                          <a:spcPts val="106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July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ts val="1065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13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065"/>
                        </a:lnSpc>
                        <a:tabLst>
                          <a:tab pos="46228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065"/>
                        </a:lnSpc>
                        <a:tabLst>
                          <a:tab pos="5632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marL="33655" algn="ctr">
                        <a:lnSpc>
                          <a:spcPts val="106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July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ts val="1065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14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065"/>
                        </a:lnSpc>
                        <a:tabLst>
                          <a:tab pos="46228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065"/>
                        </a:lnSpc>
                        <a:tabLst>
                          <a:tab pos="5632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marL="33655" algn="ctr">
                        <a:lnSpc>
                          <a:spcPts val="106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July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ts val="1065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15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065"/>
                        </a:lnSpc>
                        <a:tabLst>
                          <a:tab pos="46228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065"/>
                        </a:lnSpc>
                        <a:tabLst>
                          <a:tab pos="5632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marL="33655" algn="ctr">
                        <a:lnSpc>
                          <a:spcPts val="1070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July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ts val="1070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16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070"/>
                        </a:lnSpc>
                      </a:pPr>
                      <a:r>
                        <a:rPr sz="900" spc="-55" dirty="0">
                          <a:latin typeface="Arial"/>
                          <a:cs typeface="Arial"/>
                        </a:rPr>
                        <a:t>Reviewed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responded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37 </a:t>
                      </a:r>
                      <a:r>
                        <a:rPr sz="900" spc="-75" dirty="0">
                          <a:latin typeface="Arial"/>
                          <a:cs typeface="Arial"/>
                        </a:rPr>
                        <a:t>messages,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including </a:t>
                      </a:r>
                      <a:r>
                        <a:rPr sz="900" spc="-110" dirty="0">
                          <a:latin typeface="Arial"/>
                          <a:cs typeface="Arial"/>
                        </a:rPr>
                        <a:t>BWC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footage,</a:t>
                      </a:r>
                      <a:r>
                        <a:rPr sz="9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Public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75" algn="r">
                        <a:lnSpc>
                          <a:spcPts val="1070"/>
                        </a:lnSpc>
                      </a:pPr>
                      <a:r>
                        <a:rPr sz="900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.6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070"/>
                        </a:lnSpc>
                        <a:tabLst>
                          <a:tab pos="46228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070"/>
                        </a:lnSpc>
                        <a:tabLst>
                          <a:tab pos="39560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611.00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985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Hearing, </a:t>
                      </a:r>
                      <a:r>
                        <a:rPr sz="900" spc="-114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briefing,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Youth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Interrogation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Policy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call,</a:t>
                      </a:r>
                      <a:r>
                        <a:rPr sz="900" spc="-1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25" dirty="0">
                          <a:latin typeface="Arial"/>
                          <a:cs typeface="Arial"/>
                        </a:rPr>
                        <a:t>POLICY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985"/>
                        </a:lnSpc>
                      </a:pPr>
                      <a:r>
                        <a:rPr sz="900" spc="-100" dirty="0">
                          <a:latin typeface="Arial"/>
                          <a:cs typeface="Arial"/>
                        </a:rPr>
                        <a:t>SUBMISSION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Officer-Involved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Sexual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Misconduct,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Draft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Mission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985"/>
                        </a:lnSpc>
                      </a:pPr>
                      <a:r>
                        <a:rPr sz="900" spc="-35" dirty="0">
                          <a:latin typeface="Arial"/>
                          <a:cs typeface="Arial"/>
                        </a:rPr>
                        <a:t>Statement.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7955">
                <a:tc>
                  <a:txBody>
                    <a:bodyPr/>
                    <a:lstStyle/>
                    <a:p>
                      <a:pPr marL="33655" algn="ctr">
                        <a:lnSpc>
                          <a:spcPts val="106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July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ts val="1065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17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065"/>
                        </a:lnSpc>
                        <a:tabLst>
                          <a:tab pos="46228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065"/>
                        </a:lnSpc>
                        <a:tabLst>
                          <a:tab pos="5632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57480">
                <a:tc>
                  <a:txBody>
                    <a:bodyPr/>
                    <a:lstStyle/>
                    <a:p>
                      <a:pPr marL="33655" algn="ctr">
                        <a:lnSpc>
                          <a:spcPts val="106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July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ts val="1065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18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065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Prepared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and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participated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DOJ/MT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ref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youth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75" algn="r">
                        <a:lnSpc>
                          <a:spcPts val="1065"/>
                        </a:lnSpc>
                      </a:pPr>
                      <a:r>
                        <a:rPr sz="9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.5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065"/>
                        </a:lnSpc>
                        <a:tabLst>
                          <a:tab pos="46228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065"/>
                        </a:lnSpc>
                        <a:tabLst>
                          <a:tab pos="39560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117.50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985"/>
                        </a:lnSpc>
                      </a:pPr>
                      <a:r>
                        <a:rPr sz="900" spc="-25" dirty="0">
                          <a:latin typeface="Arial"/>
                          <a:cs typeface="Arial"/>
                        </a:rPr>
                        <a:t>interrogations.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7955">
                <a:tc>
                  <a:txBody>
                    <a:bodyPr/>
                    <a:lstStyle/>
                    <a:p>
                      <a:pPr marL="33655" algn="ctr">
                        <a:lnSpc>
                          <a:spcPts val="106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July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ts val="1065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19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065"/>
                        </a:lnSpc>
                        <a:tabLst>
                          <a:tab pos="46228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065"/>
                        </a:lnSpc>
                        <a:tabLst>
                          <a:tab pos="5632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marL="33655" algn="ctr">
                        <a:lnSpc>
                          <a:spcPts val="1070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July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ts val="1070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20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070"/>
                        </a:lnSpc>
                      </a:pPr>
                      <a:r>
                        <a:rPr sz="900" spc="-55" dirty="0">
                          <a:latin typeface="Arial"/>
                          <a:cs typeface="Arial"/>
                        </a:rPr>
                        <a:t>Reviewed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responded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16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messages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ref </a:t>
                      </a:r>
                      <a:r>
                        <a:rPr sz="900" spc="-160" dirty="0">
                          <a:latin typeface="Arial"/>
                          <a:cs typeface="Arial"/>
                        </a:rPr>
                        <a:t>SSA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Feedback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Call,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75" algn="r">
                        <a:lnSpc>
                          <a:spcPts val="1070"/>
                        </a:lnSpc>
                      </a:pPr>
                      <a:r>
                        <a:rPr sz="9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.1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070"/>
                        </a:lnSpc>
                        <a:tabLst>
                          <a:tab pos="46228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070"/>
                        </a:lnSpc>
                        <a:tabLst>
                          <a:tab pos="39560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258.50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980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Police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Deputy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Commissioner.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7955">
                <a:tc>
                  <a:txBody>
                    <a:bodyPr/>
                    <a:lstStyle/>
                    <a:p>
                      <a:pPr marL="33655" algn="ctr">
                        <a:lnSpc>
                          <a:spcPts val="106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July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ts val="1065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21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065"/>
                        </a:lnSpc>
                        <a:tabLst>
                          <a:tab pos="46228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065"/>
                        </a:lnSpc>
                        <a:tabLst>
                          <a:tab pos="5632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57480">
                <a:tc>
                  <a:txBody>
                    <a:bodyPr/>
                    <a:lstStyle/>
                    <a:p>
                      <a:pPr marL="33655" algn="ctr">
                        <a:lnSpc>
                          <a:spcPts val="106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July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ts val="1065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22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065"/>
                        </a:lnSpc>
                      </a:pPr>
                      <a:r>
                        <a:rPr sz="900" spc="-55" dirty="0">
                          <a:latin typeface="Arial"/>
                          <a:cs typeface="Arial"/>
                        </a:rPr>
                        <a:t>Reviewed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responded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7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messages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ref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Proposed Edits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900" spc="-114" dirty="0">
                          <a:latin typeface="Arial"/>
                          <a:cs typeface="Arial"/>
                        </a:rPr>
                        <a:t>BPD</a:t>
                      </a:r>
                      <a:r>
                        <a:rPr sz="900" spc="-1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Policy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75" algn="r">
                        <a:lnSpc>
                          <a:spcPts val="1065"/>
                        </a:lnSpc>
                      </a:pPr>
                      <a:r>
                        <a:rPr sz="9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.5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065"/>
                        </a:lnSpc>
                        <a:tabLst>
                          <a:tab pos="46228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065"/>
                        </a:lnSpc>
                        <a:tabLst>
                          <a:tab pos="39560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352.50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985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503 and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3rd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semiannual</a:t>
                      </a:r>
                      <a:r>
                        <a:rPr sz="9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report.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7955">
                <a:tc>
                  <a:txBody>
                    <a:bodyPr/>
                    <a:lstStyle/>
                    <a:p>
                      <a:pPr marL="33655" algn="ctr">
                        <a:lnSpc>
                          <a:spcPts val="106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July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ts val="1065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23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065"/>
                        </a:lnSpc>
                        <a:tabLst>
                          <a:tab pos="46228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065"/>
                        </a:lnSpc>
                        <a:tabLst>
                          <a:tab pos="5632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marL="33655" algn="ctr">
                        <a:lnSpc>
                          <a:spcPts val="1060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July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ts val="1060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24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060"/>
                        </a:lnSpc>
                        <a:tabLst>
                          <a:tab pos="46228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060"/>
                        </a:lnSpc>
                        <a:tabLst>
                          <a:tab pos="5632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marL="33655" algn="ctr">
                        <a:lnSpc>
                          <a:spcPts val="1070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July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ts val="1070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25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070"/>
                        </a:lnSpc>
                      </a:pPr>
                      <a:r>
                        <a:rPr sz="900" spc="-55" dirty="0">
                          <a:latin typeface="Arial"/>
                          <a:cs typeface="Arial"/>
                        </a:rPr>
                        <a:t>Reviewed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responded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31 </a:t>
                      </a:r>
                      <a:r>
                        <a:rPr sz="900" spc="-75" dirty="0">
                          <a:latin typeface="Arial"/>
                          <a:cs typeface="Arial"/>
                        </a:rPr>
                        <a:t>messages,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including </a:t>
                      </a:r>
                      <a:r>
                        <a:rPr sz="900" spc="-160" dirty="0">
                          <a:latin typeface="Arial"/>
                          <a:cs typeface="Arial"/>
                        </a:rPr>
                        <a:t>SSA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Training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Update,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75" algn="r">
                        <a:lnSpc>
                          <a:spcPts val="1070"/>
                        </a:lnSpc>
                      </a:pPr>
                      <a:r>
                        <a:rPr sz="900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.2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070"/>
                        </a:lnSpc>
                        <a:tabLst>
                          <a:tab pos="46228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070"/>
                        </a:lnSpc>
                        <a:tabLst>
                          <a:tab pos="39560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517.00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985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eLearning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Modules 1,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2 and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4,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presentation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1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Court, </a:t>
                      </a:r>
                      <a:r>
                        <a:rPr sz="900" spc="-160" dirty="0">
                          <a:latin typeface="Arial"/>
                          <a:cs typeface="Arial"/>
                        </a:rPr>
                        <a:t>SSA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Training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985"/>
                        </a:lnSpc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Summit,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staffing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supervision,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Officer-Involved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Sexual</a:t>
                      </a:r>
                      <a:r>
                        <a:rPr sz="9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Misconduct,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85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985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160" dirty="0">
                          <a:latin typeface="Arial"/>
                          <a:cs typeface="Arial"/>
                        </a:rPr>
                        <a:t>SSA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Feedback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Call.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marL="33655" algn="ctr">
                        <a:lnSpc>
                          <a:spcPts val="1060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July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ts val="1060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26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060"/>
                        </a:lnSpc>
                        <a:tabLst>
                          <a:tab pos="46228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060"/>
                        </a:lnSpc>
                        <a:tabLst>
                          <a:tab pos="5632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marL="33655" algn="ctr">
                        <a:lnSpc>
                          <a:spcPts val="106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July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ts val="1065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27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065"/>
                        </a:lnSpc>
                        <a:tabLst>
                          <a:tab pos="46228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065"/>
                        </a:lnSpc>
                        <a:tabLst>
                          <a:tab pos="5632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marL="33655" algn="ctr">
                        <a:lnSpc>
                          <a:spcPts val="106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July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ts val="1065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065"/>
                        </a:lnSpc>
                        <a:tabLst>
                          <a:tab pos="46228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065"/>
                        </a:lnSpc>
                        <a:tabLst>
                          <a:tab pos="5632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marL="33655" algn="ctr">
                        <a:lnSpc>
                          <a:spcPts val="106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July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ts val="1065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29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065"/>
                        </a:lnSpc>
                        <a:tabLst>
                          <a:tab pos="46228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065"/>
                        </a:lnSpc>
                        <a:tabLst>
                          <a:tab pos="5632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marL="33655" algn="ctr">
                        <a:lnSpc>
                          <a:spcPts val="106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July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ts val="1065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30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065"/>
                        </a:lnSpc>
                        <a:tabLst>
                          <a:tab pos="46228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065"/>
                        </a:lnSpc>
                        <a:tabLst>
                          <a:tab pos="5632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marL="33655" algn="ctr">
                        <a:lnSpc>
                          <a:spcPts val="1070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July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ts val="1070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31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070"/>
                        </a:lnSpc>
                      </a:pPr>
                      <a:r>
                        <a:rPr sz="900" spc="-55" dirty="0">
                          <a:latin typeface="Arial"/>
                          <a:cs typeface="Arial"/>
                        </a:rPr>
                        <a:t>Reviewed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responded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27 </a:t>
                      </a:r>
                      <a:r>
                        <a:rPr sz="900" spc="-75" dirty="0">
                          <a:latin typeface="Arial"/>
                          <a:cs typeface="Arial"/>
                        </a:rPr>
                        <a:t>messages,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including </a:t>
                      </a:r>
                      <a:r>
                        <a:rPr sz="900" spc="-114" dirty="0">
                          <a:latin typeface="Arial"/>
                          <a:cs typeface="Arial"/>
                        </a:rPr>
                        <a:t>BPD</a:t>
                      </a:r>
                      <a:r>
                        <a:rPr sz="9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Youth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75" algn="r">
                        <a:lnSpc>
                          <a:spcPts val="1070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070"/>
                        </a:lnSpc>
                        <a:tabLst>
                          <a:tab pos="46228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070"/>
                        </a:lnSpc>
                        <a:tabLst>
                          <a:tab pos="39560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470.00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985"/>
                        </a:lnSpc>
                      </a:pPr>
                      <a:r>
                        <a:rPr sz="900" spc="-20" dirty="0">
                          <a:latin typeface="Arial"/>
                          <a:cs typeface="Arial"/>
                        </a:rPr>
                        <a:t>Interrogation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Policy,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Officer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focus groups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draft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report, </a:t>
                      </a:r>
                      <a:r>
                        <a:rPr sz="900" spc="-160" dirty="0">
                          <a:latin typeface="Arial"/>
                          <a:cs typeface="Arial"/>
                        </a:rPr>
                        <a:t>SSA</a:t>
                      </a:r>
                      <a:r>
                        <a:rPr sz="900" spc="-1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E-Learning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985"/>
                        </a:lnSpc>
                      </a:pPr>
                      <a:r>
                        <a:rPr sz="900" spc="-35" dirty="0">
                          <a:latin typeface="Arial"/>
                          <a:cs typeface="Arial"/>
                        </a:rPr>
                        <a:t>Modules,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Initial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Submission: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Behavioral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Health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Awareness</a:t>
                      </a:r>
                      <a:r>
                        <a:rPr sz="9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Training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35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985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(Recruits).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3670">
                <a:tc gridSpan="4">
                  <a:txBody>
                    <a:bodyPr/>
                    <a:lstStyle/>
                    <a:p>
                      <a:pPr marR="3175" algn="r">
                        <a:lnSpc>
                          <a:spcPts val="1030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14.7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030"/>
                        </a:lnSpc>
                      </a:pPr>
                      <a:r>
                        <a:rPr sz="900" b="1" spc="-110" dirty="0">
                          <a:latin typeface="Arial"/>
                          <a:cs typeface="Arial"/>
                        </a:rPr>
                        <a:t>TOTAL: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030"/>
                        </a:lnSpc>
                        <a:tabLst>
                          <a:tab pos="307340" algn="l"/>
                        </a:tabLst>
                      </a:pPr>
                      <a:r>
                        <a:rPr sz="900" b="1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b="1" spc="-40" dirty="0">
                          <a:latin typeface="Arial"/>
                          <a:cs typeface="Arial"/>
                        </a:rPr>
                        <a:t>3,454.50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R="721360" algn="r">
                        <a:lnSpc>
                          <a:spcPts val="1030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1241811" y="309892"/>
            <a:ext cx="65849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9 </a:t>
            </a:r>
            <a:r>
              <a:rPr sz="800" spc="-5" dirty="0">
                <a:latin typeface="Arial"/>
                <a:cs typeface="Arial"/>
              </a:rPr>
              <a:t>of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4919065" y="7316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135</a:t>
            </a:r>
            <a:endParaRPr sz="8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01700" y="2126107"/>
            <a:ext cx="11779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Charges &amp;</a:t>
            </a:r>
            <a:r>
              <a:rPr sz="1200" b="1" spc="-4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Fees</a:t>
            </a:r>
            <a:endParaRPr sz="12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427603" y="1377131"/>
          <a:ext cx="3502660" cy="17100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4895"/>
                <a:gridCol w="1167130"/>
              </a:tblGrid>
              <a:tr h="187325">
                <a:tc>
                  <a:txBody>
                    <a:bodyPr/>
                    <a:lstStyle/>
                    <a:p>
                      <a:pPr marL="127000">
                        <a:lnSpc>
                          <a:spcPts val="1375"/>
                        </a:lnSpc>
                        <a:spcBef>
                          <a:spcPts val="5"/>
                        </a:spcBef>
                      </a:pPr>
                      <a:r>
                        <a:rPr sz="1200" spc="-10" dirty="0">
                          <a:latin typeface="Verdana"/>
                          <a:cs typeface="Verdana"/>
                        </a:rPr>
                        <a:t>Flat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Rate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R="118745" algn="r">
                        <a:lnSpc>
                          <a:spcPts val="1375"/>
                        </a:lnSpc>
                        <a:spcBef>
                          <a:spcPts val="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$1</a:t>
                      </a:r>
                      <a:r>
                        <a:rPr sz="1200" spc="-10" dirty="0">
                          <a:latin typeface="Verdana"/>
                          <a:cs typeface="Verdana"/>
                        </a:rPr>
                        <a:t>4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0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.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00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635" marB="0"/>
                </a:tc>
              </a:tr>
              <a:tr h="381000">
                <a:tc>
                  <a:txBody>
                    <a:bodyPr/>
                    <a:lstStyle/>
                    <a:p>
                      <a:pPr marL="127000" marR="393700">
                        <a:lnSpc>
                          <a:spcPts val="1500"/>
                        </a:lnSpc>
                        <a:spcBef>
                          <a:spcPts val="25"/>
                        </a:spcBef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Recommended</a:t>
                      </a:r>
                      <a:r>
                        <a:rPr sz="1200" spc="-6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Gratuity  20.00%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R="11874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$28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.</a:t>
                      </a:r>
                      <a:r>
                        <a:rPr sz="1200" spc="-10" dirty="0">
                          <a:latin typeface="Verdana"/>
                          <a:cs typeface="Verdana"/>
                        </a:rPr>
                        <a:t>0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99060" marB="0"/>
                </a:tc>
              </a:tr>
              <a:tr h="187325">
                <a:tc>
                  <a:txBody>
                    <a:bodyPr/>
                    <a:lstStyle/>
                    <a:p>
                      <a:pPr marL="127000">
                        <a:lnSpc>
                          <a:spcPts val="1375"/>
                        </a:lnSpc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Tunnel</a:t>
                      </a:r>
                      <a:r>
                        <a:rPr sz="1200" spc="-2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Toll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8745" algn="r">
                        <a:lnSpc>
                          <a:spcPts val="1375"/>
                        </a:lnSpc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$5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.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25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0" marB="0"/>
                </a:tc>
              </a:tr>
              <a:tr h="190500">
                <a:tc>
                  <a:txBody>
                    <a:bodyPr/>
                    <a:lstStyle/>
                    <a:p>
                      <a:pPr marL="127000">
                        <a:lnSpc>
                          <a:spcPts val="1375"/>
                        </a:lnSpc>
                        <a:spcBef>
                          <a:spcPts val="25"/>
                        </a:spcBef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Airport</a:t>
                      </a:r>
                      <a:r>
                        <a:rPr sz="1200" spc="-1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Fee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R="118745" algn="r">
                        <a:lnSpc>
                          <a:spcPts val="1375"/>
                        </a:lnSpc>
                        <a:spcBef>
                          <a:spcPts val="2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$3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.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25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3175" marB="0"/>
                </a:tc>
              </a:tr>
              <a:tr h="190500">
                <a:tc>
                  <a:txBody>
                    <a:bodyPr/>
                    <a:lstStyle/>
                    <a:p>
                      <a:pPr marL="127000">
                        <a:lnSpc>
                          <a:spcPts val="1385"/>
                        </a:lnSpc>
                        <a:spcBef>
                          <a:spcPts val="15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Reservation Total: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R="120650" algn="r">
                        <a:lnSpc>
                          <a:spcPts val="1375"/>
                        </a:lnSpc>
                        <a:spcBef>
                          <a:spcPts val="2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$1</a:t>
                      </a:r>
                      <a:r>
                        <a:rPr sz="1200" spc="-10" dirty="0">
                          <a:latin typeface="Verdana"/>
                          <a:cs typeface="Verdana"/>
                        </a:rPr>
                        <a:t>7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6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.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50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3175" marB="0"/>
                </a:tc>
              </a:tr>
              <a:tr h="190500">
                <a:tc>
                  <a:txBody>
                    <a:bodyPr/>
                    <a:lstStyle/>
                    <a:p>
                      <a:pPr marL="127000">
                        <a:lnSpc>
                          <a:spcPts val="1385"/>
                        </a:lnSpc>
                        <a:spcBef>
                          <a:spcPts val="15"/>
                        </a:spcBef>
                      </a:pPr>
                      <a:r>
                        <a:rPr sz="1200" b="1" spc="-5" dirty="0">
                          <a:solidFill>
                            <a:srgbClr val="0F6F00"/>
                          </a:solidFill>
                          <a:latin typeface="Arial"/>
                          <a:cs typeface="Arial"/>
                        </a:rPr>
                        <a:t>Payments/Deposits: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R="120014" algn="r">
                        <a:lnSpc>
                          <a:spcPts val="1375"/>
                        </a:lnSpc>
                        <a:spcBef>
                          <a:spcPts val="25"/>
                        </a:spcBef>
                      </a:pPr>
                      <a:r>
                        <a:rPr sz="1200" dirty="0">
                          <a:solidFill>
                            <a:srgbClr val="0F6F00"/>
                          </a:solidFill>
                          <a:latin typeface="Verdana"/>
                          <a:cs typeface="Verdana"/>
                        </a:rPr>
                        <a:t>$0</a:t>
                      </a:r>
                      <a:r>
                        <a:rPr sz="1200" spc="-5" dirty="0">
                          <a:solidFill>
                            <a:srgbClr val="0F6F00"/>
                          </a:solidFill>
                          <a:latin typeface="Verdana"/>
                          <a:cs typeface="Verdana"/>
                        </a:rPr>
                        <a:t>.</a:t>
                      </a:r>
                      <a:r>
                        <a:rPr sz="1200" dirty="0">
                          <a:solidFill>
                            <a:srgbClr val="0F6F00"/>
                          </a:solidFill>
                          <a:latin typeface="Verdana"/>
                          <a:cs typeface="Verdana"/>
                        </a:rPr>
                        <a:t>00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3175" marB="0"/>
                </a:tc>
              </a:tr>
              <a:tr h="190500">
                <a:tc>
                  <a:txBody>
                    <a:bodyPr/>
                    <a:lstStyle/>
                    <a:p>
                      <a:pPr marL="127000">
                        <a:lnSpc>
                          <a:spcPts val="1385"/>
                        </a:lnSpc>
                        <a:spcBef>
                          <a:spcPts val="15"/>
                        </a:spcBef>
                      </a:pPr>
                      <a:r>
                        <a:rPr sz="1200" b="1" spc="-5" dirty="0">
                          <a:solidFill>
                            <a:srgbClr val="0F6F00"/>
                          </a:solidFill>
                          <a:latin typeface="Arial"/>
                          <a:cs typeface="Arial"/>
                        </a:rPr>
                        <a:t>Authorizations: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R="120014" algn="r">
                        <a:lnSpc>
                          <a:spcPts val="1375"/>
                        </a:lnSpc>
                        <a:spcBef>
                          <a:spcPts val="25"/>
                        </a:spcBef>
                      </a:pPr>
                      <a:r>
                        <a:rPr sz="1200" dirty="0">
                          <a:solidFill>
                            <a:srgbClr val="0F6F00"/>
                          </a:solidFill>
                          <a:latin typeface="Verdana"/>
                          <a:cs typeface="Verdana"/>
                        </a:rPr>
                        <a:t>$0</a:t>
                      </a:r>
                      <a:r>
                        <a:rPr sz="1200" spc="-5" dirty="0">
                          <a:solidFill>
                            <a:srgbClr val="0F6F00"/>
                          </a:solidFill>
                          <a:latin typeface="Verdana"/>
                          <a:cs typeface="Verdana"/>
                        </a:rPr>
                        <a:t>.</a:t>
                      </a:r>
                      <a:r>
                        <a:rPr sz="1200" dirty="0">
                          <a:solidFill>
                            <a:srgbClr val="0F6F00"/>
                          </a:solidFill>
                          <a:latin typeface="Verdana"/>
                          <a:cs typeface="Verdana"/>
                        </a:rPr>
                        <a:t>00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3175" marB="0"/>
                </a:tc>
              </a:tr>
              <a:tr h="187325">
                <a:tc>
                  <a:txBody>
                    <a:bodyPr/>
                    <a:lstStyle/>
                    <a:p>
                      <a:pPr marL="127000">
                        <a:lnSpc>
                          <a:spcPts val="1365"/>
                        </a:lnSpc>
                        <a:spcBef>
                          <a:spcPts val="15"/>
                        </a:spcBef>
                      </a:pPr>
                      <a:r>
                        <a:rPr sz="1200" b="1" spc="-5" dirty="0">
                          <a:solidFill>
                            <a:srgbClr val="FA0006"/>
                          </a:solidFill>
                          <a:latin typeface="Arial"/>
                          <a:cs typeface="Arial"/>
                        </a:rPr>
                        <a:t>Total Due: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R="120650" algn="r">
                        <a:lnSpc>
                          <a:spcPts val="1350"/>
                        </a:lnSpc>
                        <a:spcBef>
                          <a:spcPts val="25"/>
                        </a:spcBef>
                      </a:pPr>
                      <a:r>
                        <a:rPr sz="1200" dirty="0">
                          <a:solidFill>
                            <a:srgbClr val="FA0006"/>
                          </a:solidFill>
                          <a:latin typeface="Verdana"/>
                          <a:cs typeface="Verdana"/>
                        </a:rPr>
                        <a:t>$1</a:t>
                      </a:r>
                      <a:r>
                        <a:rPr sz="1200" spc="-10" dirty="0">
                          <a:solidFill>
                            <a:srgbClr val="FA0006"/>
                          </a:solidFill>
                          <a:latin typeface="Verdana"/>
                          <a:cs typeface="Verdana"/>
                        </a:rPr>
                        <a:t>7</a:t>
                      </a:r>
                      <a:r>
                        <a:rPr sz="1200" dirty="0">
                          <a:solidFill>
                            <a:srgbClr val="FA0006"/>
                          </a:solidFill>
                          <a:latin typeface="Verdana"/>
                          <a:cs typeface="Verdana"/>
                        </a:rPr>
                        <a:t>6</a:t>
                      </a:r>
                      <a:r>
                        <a:rPr sz="1200" spc="-5" dirty="0">
                          <a:solidFill>
                            <a:srgbClr val="FA0006"/>
                          </a:solidFill>
                          <a:latin typeface="Verdana"/>
                          <a:cs typeface="Verdana"/>
                        </a:rPr>
                        <a:t>.</a:t>
                      </a:r>
                      <a:r>
                        <a:rPr sz="1200" dirty="0">
                          <a:solidFill>
                            <a:srgbClr val="FA0006"/>
                          </a:solidFill>
                          <a:latin typeface="Verdana"/>
                          <a:cs typeface="Verdana"/>
                        </a:rPr>
                        <a:t>50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3175" marB="0"/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901700" y="3345307"/>
            <a:ext cx="1786889" cy="39941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 marR="5080">
              <a:lnSpc>
                <a:spcPct val="104299"/>
              </a:lnSpc>
              <a:spcBef>
                <a:spcPts val="35"/>
              </a:spcBef>
            </a:pPr>
            <a:r>
              <a:rPr sz="1200" b="1" spc="-5" dirty="0">
                <a:latin typeface="Arial"/>
                <a:cs typeface="Arial"/>
              </a:rPr>
              <a:t>Terms &amp; Conditions/  Reservation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Agreement: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41903" y="3335909"/>
            <a:ext cx="6496685" cy="13627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43815">
              <a:lnSpc>
                <a:spcPct val="104500"/>
              </a:lnSpc>
              <a:spcBef>
                <a:spcPts val="110"/>
              </a:spcBef>
              <a:tabLst>
                <a:tab pos="728345" algn="l"/>
              </a:tabLst>
            </a:pPr>
            <a:r>
              <a:rPr sz="1200" b="1" spc="-5" dirty="0">
                <a:latin typeface="Arial"/>
                <a:cs typeface="Arial"/>
              </a:rPr>
              <a:t>Cancellation/Change Policy: </a:t>
            </a:r>
            <a:r>
              <a:rPr sz="1200" dirty="0">
                <a:latin typeface="Verdana"/>
                <a:cs typeface="Verdana"/>
              </a:rPr>
              <a:t>If </a:t>
            </a:r>
            <a:r>
              <a:rPr sz="1200" spc="-5" dirty="0">
                <a:latin typeface="Verdana"/>
                <a:cs typeface="Verdana"/>
              </a:rPr>
              <a:t>you </a:t>
            </a:r>
            <a:r>
              <a:rPr sz="1200" dirty="0">
                <a:latin typeface="Verdana"/>
                <a:cs typeface="Verdana"/>
              </a:rPr>
              <a:t>change </a:t>
            </a:r>
            <a:r>
              <a:rPr sz="1200" spc="-5" dirty="0">
                <a:latin typeface="Verdana"/>
                <a:cs typeface="Verdana"/>
              </a:rPr>
              <a:t>your trip within </a:t>
            </a:r>
            <a:r>
              <a:rPr sz="1200" dirty="0">
                <a:latin typeface="Verdana"/>
                <a:cs typeface="Verdana"/>
              </a:rPr>
              <a:t>2 hours of your </a:t>
            </a:r>
            <a:r>
              <a:rPr sz="1200" spc="-5" dirty="0">
                <a:latin typeface="Verdana"/>
                <a:cs typeface="Verdana"/>
              </a:rPr>
              <a:t>scheduled  pick </a:t>
            </a:r>
            <a:r>
              <a:rPr sz="1200" dirty="0">
                <a:latin typeface="Verdana"/>
                <a:cs typeface="Verdana"/>
              </a:rPr>
              <a:t>up </a:t>
            </a:r>
            <a:r>
              <a:rPr sz="1200" spc="-5" dirty="0">
                <a:latin typeface="Verdana"/>
                <a:cs typeface="Verdana"/>
              </a:rPr>
              <a:t>time </a:t>
            </a:r>
            <a:r>
              <a:rPr sz="1200" dirty="0">
                <a:latin typeface="Verdana"/>
                <a:cs typeface="Verdana"/>
              </a:rPr>
              <a:t>you'll be </a:t>
            </a:r>
            <a:r>
              <a:rPr sz="1200" spc="-5" dirty="0">
                <a:latin typeface="Verdana"/>
                <a:cs typeface="Verdana"/>
              </a:rPr>
              <a:t>charged wait time </a:t>
            </a:r>
            <a:r>
              <a:rPr sz="1200" dirty="0">
                <a:latin typeface="Verdana"/>
                <a:cs typeface="Verdana"/>
              </a:rPr>
              <a:t>at </a:t>
            </a:r>
            <a:r>
              <a:rPr sz="1200" spc="-5" dirty="0">
                <a:latin typeface="Verdana"/>
                <a:cs typeface="Verdana"/>
              </a:rPr>
              <a:t>$1/minute </a:t>
            </a:r>
            <a:r>
              <a:rPr sz="1200" dirty="0">
                <a:latin typeface="Verdana"/>
                <a:cs typeface="Verdana"/>
              </a:rPr>
              <a:t>or </a:t>
            </a:r>
            <a:r>
              <a:rPr sz="1200" spc="-5" dirty="0">
                <a:latin typeface="Verdana"/>
                <a:cs typeface="Verdana"/>
              </a:rPr>
              <a:t>the hourly </a:t>
            </a:r>
            <a:r>
              <a:rPr sz="1200" dirty="0">
                <a:latin typeface="Verdana"/>
                <a:cs typeface="Verdana"/>
              </a:rPr>
              <a:t>rate of </a:t>
            </a:r>
            <a:r>
              <a:rPr sz="1200" spc="-5" dirty="0">
                <a:latin typeface="Verdana"/>
                <a:cs typeface="Verdana"/>
              </a:rPr>
              <a:t>the  vehicle.	</a:t>
            </a:r>
            <a:r>
              <a:rPr sz="1200" dirty="0">
                <a:latin typeface="Verdana"/>
                <a:cs typeface="Verdana"/>
              </a:rPr>
              <a:t>We </a:t>
            </a:r>
            <a:r>
              <a:rPr sz="1200" spc="-5" dirty="0">
                <a:latin typeface="Verdana"/>
                <a:cs typeface="Verdana"/>
              </a:rPr>
              <a:t>have </a:t>
            </a:r>
            <a:r>
              <a:rPr sz="1200" dirty="0">
                <a:latin typeface="Verdana"/>
                <a:cs typeface="Verdana"/>
              </a:rPr>
              <a:t>a 10 </a:t>
            </a:r>
            <a:r>
              <a:rPr sz="1200" spc="-10" dirty="0">
                <a:latin typeface="Verdana"/>
                <a:cs typeface="Verdana"/>
              </a:rPr>
              <a:t>minute </a:t>
            </a:r>
            <a:r>
              <a:rPr sz="1200" spc="-5" dirty="0">
                <a:latin typeface="Verdana"/>
                <a:cs typeface="Verdana"/>
              </a:rPr>
              <a:t>grace </a:t>
            </a:r>
            <a:r>
              <a:rPr sz="1200" dirty="0">
                <a:latin typeface="Verdana"/>
                <a:cs typeface="Verdana"/>
              </a:rPr>
              <a:t>period </a:t>
            </a:r>
            <a:r>
              <a:rPr sz="1200" spc="-5" dirty="0">
                <a:latin typeface="Verdana"/>
                <a:cs typeface="Verdana"/>
              </a:rPr>
              <a:t>for </a:t>
            </a:r>
            <a:r>
              <a:rPr sz="1200" dirty="0">
                <a:latin typeface="Verdana"/>
                <a:cs typeface="Verdana"/>
              </a:rPr>
              <a:t>all </a:t>
            </a:r>
            <a:r>
              <a:rPr sz="1200" spc="-5" dirty="0">
                <a:latin typeface="Verdana"/>
                <a:cs typeface="Verdana"/>
              </a:rPr>
              <a:t>pick ups except for Domestic </a:t>
            </a:r>
            <a:r>
              <a:rPr sz="1200" dirty="0">
                <a:latin typeface="Verdana"/>
                <a:cs typeface="Verdana"/>
              </a:rPr>
              <a:t>or  </a:t>
            </a:r>
            <a:r>
              <a:rPr sz="1200" spc="-5" dirty="0">
                <a:latin typeface="Verdana"/>
                <a:cs typeface="Verdana"/>
              </a:rPr>
              <a:t>International</a:t>
            </a:r>
            <a:r>
              <a:rPr sz="1200" spc="-20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arrivals.</a:t>
            </a:r>
            <a:endParaRPr sz="1200">
              <a:latin typeface="Verdana"/>
              <a:cs typeface="Verdana"/>
            </a:endParaRPr>
          </a:p>
          <a:p>
            <a:pPr marL="12700" marR="5080">
              <a:lnSpc>
                <a:spcPct val="104200"/>
              </a:lnSpc>
              <a:tabLst>
                <a:tab pos="4368800" algn="l"/>
              </a:tabLst>
            </a:pPr>
            <a:r>
              <a:rPr sz="1200" dirty="0">
                <a:latin typeface="Verdana"/>
                <a:cs typeface="Verdana"/>
              </a:rPr>
              <a:t>Pro </a:t>
            </a:r>
            <a:r>
              <a:rPr sz="1200" spc="-5" dirty="0">
                <a:latin typeface="Verdana"/>
                <a:cs typeface="Verdana"/>
              </a:rPr>
              <a:t>Limo reserves the right to charge </a:t>
            </a:r>
            <a:r>
              <a:rPr sz="1200" dirty="0">
                <a:latin typeface="Verdana"/>
                <a:cs typeface="Verdana"/>
              </a:rPr>
              <a:t>in </a:t>
            </a:r>
            <a:r>
              <a:rPr sz="1200" spc="-5" dirty="0">
                <a:latin typeface="Verdana"/>
                <a:cs typeface="Verdana"/>
              </a:rPr>
              <a:t>full </a:t>
            </a:r>
            <a:r>
              <a:rPr sz="1200" dirty="0">
                <a:latin typeface="Verdana"/>
                <a:cs typeface="Verdana"/>
              </a:rPr>
              <a:t>for </a:t>
            </a:r>
            <a:r>
              <a:rPr sz="1200" spc="-5" dirty="0">
                <a:latin typeface="Verdana"/>
                <a:cs typeface="Verdana"/>
              </a:rPr>
              <a:t>cancellations within two hours </a:t>
            </a:r>
            <a:r>
              <a:rPr sz="1200" dirty="0">
                <a:latin typeface="Verdana"/>
                <a:cs typeface="Verdana"/>
              </a:rPr>
              <a:t>of </a:t>
            </a:r>
            <a:r>
              <a:rPr sz="1200" spc="-5" dirty="0">
                <a:latin typeface="Verdana"/>
                <a:cs typeface="Verdana"/>
              </a:rPr>
              <a:t>the  pickup time. No shows will be charged the</a:t>
            </a:r>
            <a:r>
              <a:rPr sz="1200" spc="100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full</a:t>
            </a:r>
            <a:r>
              <a:rPr sz="1200" spc="15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amount.	</a:t>
            </a:r>
            <a:r>
              <a:rPr sz="1200" dirty="0">
                <a:latin typeface="Verdana"/>
                <a:cs typeface="Verdana"/>
              </a:rPr>
              <a:t>If the </a:t>
            </a:r>
            <a:r>
              <a:rPr sz="1200" spc="-5" dirty="0">
                <a:latin typeface="Verdana"/>
                <a:cs typeface="Verdana"/>
              </a:rPr>
              <a:t>passenger </a:t>
            </a:r>
            <a:r>
              <a:rPr sz="1200" dirty="0">
                <a:latin typeface="Verdana"/>
                <a:cs typeface="Verdana"/>
              </a:rPr>
              <a:t>misses  </a:t>
            </a:r>
            <a:r>
              <a:rPr sz="1200" spc="-5" dirty="0">
                <a:latin typeface="Verdana"/>
                <a:cs typeface="Verdana"/>
              </a:rPr>
              <a:t>their flight and the driver is </a:t>
            </a:r>
            <a:r>
              <a:rPr sz="1200" dirty="0">
                <a:latin typeface="Verdana"/>
                <a:cs typeface="Verdana"/>
              </a:rPr>
              <a:t>on </a:t>
            </a:r>
            <a:r>
              <a:rPr sz="1200" spc="-5" dirty="0">
                <a:latin typeface="Verdana"/>
                <a:cs typeface="Verdana"/>
              </a:rPr>
              <a:t>route, they will be charged the full amount. </a:t>
            </a:r>
            <a:r>
              <a:rPr sz="1200" dirty="0">
                <a:latin typeface="Verdana"/>
                <a:cs typeface="Verdana"/>
              </a:rPr>
              <a:t>Pro</a:t>
            </a:r>
            <a:r>
              <a:rPr sz="1200" spc="125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Limo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41903" y="4680584"/>
            <a:ext cx="6552565" cy="211391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 marR="5080">
              <a:lnSpc>
                <a:spcPct val="104299"/>
              </a:lnSpc>
              <a:spcBef>
                <a:spcPts val="35"/>
              </a:spcBef>
            </a:pPr>
            <a:r>
              <a:rPr sz="1200" spc="-5" dirty="0">
                <a:latin typeface="Verdana"/>
                <a:cs typeface="Verdana"/>
              </a:rPr>
              <a:t>shall not be liable </a:t>
            </a:r>
            <a:r>
              <a:rPr sz="1200" dirty="0">
                <a:latin typeface="Verdana"/>
                <a:cs typeface="Verdana"/>
              </a:rPr>
              <a:t>for </a:t>
            </a:r>
            <a:r>
              <a:rPr sz="1200" spc="-5" dirty="0">
                <a:latin typeface="Verdana"/>
                <a:cs typeface="Verdana"/>
              </a:rPr>
              <a:t>passenger flights </a:t>
            </a:r>
            <a:r>
              <a:rPr sz="1200" dirty="0">
                <a:latin typeface="Verdana"/>
                <a:cs typeface="Verdana"/>
              </a:rPr>
              <a:t>or </a:t>
            </a:r>
            <a:r>
              <a:rPr sz="1200" spc="-5" dirty="0">
                <a:latin typeface="Verdana"/>
                <a:cs typeface="Verdana"/>
              </a:rPr>
              <a:t>trains </a:t>
            </a:r>
            <a:r>
              <a:rPr sz="1200" dirty="0">
                <a:latin typeface="Verdana"/>
                <a:cs typeface="Verdana"/>
              </a:rPr>
              <a:t>that are </a:t>
            </a:r>
            <a:r>
              <a:rPr sz="1200" spc="-5" dirty="0">
                <a:latin typeface="Verdana"/>
                <a:cs typeface="Verdana"/>
              </a:rPr>
              <a:t>missed, cancelled, diverted,  </a:t>
            </a:r>
            <a:r>
              <a:rPr sz="1200" dirty="0">
                <a:latin typeface="Verdana"/>
                <a:cs typeface="Verdana"/>
              </a:rPr>
              <a:t>or </a:t>
            </a:r>
            <a:r>
              <a:rPr sz="1200" spc="-5" dirty="0">
                <a:latin typeface="Verdana"/>
                <a:cs typeface="Verdana"/>
              </a:rPr>
              <a:t>delayed </a:t>
            </a:r>
            <a:r>
              <a:rPr sz="1200" dirty="0">
                <a:latin typeface="Verdana"/>
                <a:cs typeface="Verdana"/>
              </a:rPr>
              <a:t>or </a:t>
            </a:r>
            <a:r>
              <a:rPr sz="1200" spc="-5" dirty="0">
                <a:latin typeface="Verdana"/>
                <a:cs typeface="Verdana"/>
              </a:rPr>
              <a:t>any incident which </a:t>
            </a:r>
            <a:r>
              <a:rPr sz="1200" dirty="0">
                <a:latin typeface="Verdana"/>
                <a:cs typeface="Verdana"/>
              </a:rPr>
              <a:t>results </a:t>
            </a:r>
            <a:r>
              <a:rPr sz="1200" spc="-5" dirty="0">
                <a:latin typeface="Verdana"/>
                <a:cs typeface="Verdana"/>
              </a:rPr>
              <a:t>in failure to comply with </a:t>
            </a:r>
            <a:r>
              <a:rPr sz="1200" spc="5" dirty="0">
                <a:latin typeface="Verdana"/>
                <a:cs typeface="Verdana"/>
              </a:rPr>
              <a:t>the </a:t>
            </a:r>
            <a:r>
              <a:rPr sz="1200" spc="-5" dirty="0">
                <a:latin typeface="Verdana"/>
                <a:cs typeface="Verdana"/>
              </a:rPr>
              <a:t>cancellation  policy.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 marR="861060">
              <a:lnSpc>
                <a:spcPct val="105000"/>
              </a:lnSpc>
              <a:tabLst>
                <a:tab pos="1821180" algn="l"/>
              </a:tabLst>
            </a:pPr>
            <a:r>
              <a:rPr sz="1200" b="1" spc="-5" dirty="0">
                <a:latin typeface="Arial"/>
                <a:cs typeface="Arial"/>
              </a:rPr>
              <a:t>Extra</a:t>
            </a:r>
            <a:r>
              <a:rPr sz="1200" b="1" spc="1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Stops/Wait</a:t>
            </a:r>
            <a:r>
              <a:rPr sz="1200" b="1" spc="1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Time</a:t>
            </a:r>
            <a:r>
              <a:rPr sz="1200" dirty="0">
                <a:latin typeface="Verdana"/>
                <a:cs typeface="Verdana"/>
              </a:rPr>
              <a:t>:	</a:t>
            </a:r>
            <a:r>
              <a:rPr sz="1200" spc="-5" dirty="0">
                <a:latin typeface="Verdana"/>
                <a:cs typeface="Verdana"/>
              </a:rPr>
              <a:t>All </a:t>
            </a:r>
            <a:r>
              <a:rPr sz="1200" dirty="0">
                <a:latin typeface="Verdana"/>
                <a:cs typeface="Verdana"/>
              </a:rPr>
              <a:t>extra </a:t>
            </a:r>
            <a:r>
              <a:rPr sz="1200" spc="-5" dirty="0">
                <a:latin typeface="Verdana"/>
                <a:cs typeface="Verdana"/>
              </a:rPr>
              <a:t>stops </a:t>
            </a:r>
            <a:r>
              <a:rPr sz="1200" dirty="0">
                <a:latin typeface="Verdana"/>
                <a:cs typeface="Verdana"/>
              </a:rPr>
              <a:t>are </a:t>
            </a:r>
            <a:r>
              <a:rPr sz="1200" spc="-10" dirty="0">
                <a:latin typeface="Verdana"/>
                <a:cs typeface="Verdana"/>
              </a:rPr>
              <a:t>billed </a:t>
            </a:r>
            <a:r>
              <a:rPr sz="1200" spc="5" dirty="0">
                <a:latin typeface="Verdana"/>
                <a:cs typeface="Verdana"/>
              </a:rPr>
              <a:t>at </a:t>
            </a:r>
            <a:r>
              <a:rPr sz="1200" dirty="0">
                <a:latin typeface="Verdana"/>
                <a:cs typeface="Verdana"/>
              </a:rPr>
              <a:t>a </a:t>
            </a:r>
            <a:r>
              <a:rPr sz="1200" spc="-5" dirty="0">
                <a:latin typeface="Verdana"/>
                <a:cs typeface="Verdana"/>
              </a:rPr>
              <a:t>minimum </a:t>
            </a:r>
            <a:r>
              <a:rPr sz="1200" dirty="0">
                <a:latin typeface="Verdana"/>
                <a:cs typeface="Verdana"/>
              </a:rPr>
              <a:t>of $10 </a:t>
            </a:r>
            <a:r>
              <a:rPr sz="1200" spc="-5" dirty="0">
                <a:latin typeface="Verdana"/>
                <a:cs typeface="Verdana"/>
              </a:rPr>
              <a:t>and  accordingly either </a:t>
            </a:r>
            <a:r>
              <a:rPr sz="1200" spc="5" dirty="0">
                <a:latin typeface="Verdana"/>
                <a:cs typeface="Verdana"/>
              </a:rPr>
              <a:t>at </a:t>
            </a:r>
            <a:r>
              <a:rPr sz="1200" spc="-5" dirty="0">
                <a:latin typeface="Verdana"/>
                <a:cs typeface="Verdana"/>
              </a:rPr>
              <a:t>$1/minute </a:t>
            </a:r>
            <a:r>
              <a:rPr sz="1200" dirty="0">
                <a:latin typeface="Verdana"/>
                <a:cs typeface="Verdana"/>
              </a:rPr>
              <a:t>or </a:t>
            </a:r>
            <a:r>
              <a:rPr sz="1200" spc="-5" dirty="0">
                <a:latin typeface="Verdana"/>
                <a:cs typeface="Verdana"/>
              </a:rPr>
              <a:t>the hourly </a:t>
            </a:r>
            <a:r>
              <a:rPr sz="1200" dirty="0">
                <a:latin typeface="Verdana"/>
                <a:cs typeface="Verdana"/>
              </a:rPr>
              <a:t>rate of </a:t>
            </a:r>
            <a:r>
              <a:rPr sz="1200" spc="-5" dirty="0">
                <a:latin typeface="Verdana"/>
                <a:cs typeface="Verdana"/>
              </a:rPr>
              <a:t>the</a:t>
            </a:r>
            <a:r>
              <a:rPr sz="1200" spc="10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vehicle.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50">
              <a:latin typeface="Times New Roman"/>
              <a:cs typeface="Times New Roman"/>
            </a:endParaRPr>
          </a:p>
          <a:p>
            <a:pPr marL="12700" marR="462280">
              <a:lnSpc>
                <a:spcPct val="104700"/>
              </a:lnSpc>
              <a:spcBef>
                <a:spcPts val="5"/>
              </a:spcBef>
            </a:pPr>
            <a:r>
              <a:rPr sz="1200" b="1" dirty="0">
                <a:latin typeface="Arial"/>
                <a:cs typeface="Arial"/>
              </a:rPr>
              <a:t>Early morning/Late </a:t>
            </a:r>
            <a:r>
              <a:rPr sz="1200" b="1" spc="-5" dirty="0">
                <a:latin typeface="Arial"/>
                <a:cs typeface="Arial"/>
              </a:rPr>
              <a:t>pick ups: </a:t>
            </a:r>
            <a:r>
              <a:rPr sz="1200" spc="-5" dirty="0">
                <a:latin typeface="Verdana"/>
                <a:cs typeface="Verdana"/>
              </a:rPr>
              <a:t>All pick ups prior to </a:t>
            </a:r>
            <a:r>
              <a:rPr sz="1200" dirty="0">
                <a:latin typeface="Verdana"/>
                <a:cs typeface="Verdana"/>
              </a:rPr>
              <a:t>5:00am </a:t>
            </a:r>
            <a:r>
              <a:rPr sz="1200" spc="-5" dirty="0">
                <a:latin typeface="Verdana"/>
                <a:cs typeface="Verdana"/>
              </a:rPr>
              <a:t>and after midnight </a:t>
            </a:r>
            <a:r>
              <a:rPr sz="1200" dirty="0">
                <a:latin typeface="Verdana"/>
                <a:cs typeface="Verdana"/>
              </a:rPr>
              <a:t>are  </a:t>
            </a:r>
            <a:r>
              <a:rPr sz="1200" spc="-5" dirty="0">
                <a:latin typeface="Verdana"/>
                <a:cs typeface="Verdana"/>
              </a:rPr>
              <a:t>subject to </a:t>
            </a:r>
            <a:r>
              <a:rPr sz="1200" dirty="0">
                <a:latin typeface="Verdana"/>
                <a:cs typeface="Verdana"/>
              </a:rPr>
              <a:t>a $10 </a:t>
            </a:r>
            <a:r>
              <a:rPr sz="1200" spc="-5" dirty="0">
                <a:latin typeface="Verdana"/>
                <a:cs typeface="Verdana"/>
              </a:rPr>
              <a:t>fee that goes directly </a:t>
            </a:r>
            <a:r>
              <a:rPr sz="1200" dirty="0">
                <a:latin typeface="Verdana"/>
                <a:cs typeface="Verdana"/>
              </a:rPr>
              <a:t>to </a:t>
            </a:r>
            <a:r>
              <a:rPr sz="1200" spc="-5" dirty="0">
                <a:latin typeface="Verdana"/>
                <a:cs typeface="Verdana"/>
              </a:rPr>
              <a:t>the chauffeur </a:t>
            </a:r>
            <a:r>
              <a:rPr sz="1200" dirty="0">
                <a:latin typeface="Verdana"/>
                <a:cs typeface="Verdana"/>
              </a:rPr>
              <a:t>in </a:t>
            </a:r>
            <a:r>
              <a:rPr sz="1200" spc="-5" dirty="0">
                <a:latin typeface="Verdana"/>
                <a:cs typeface="Verdana"/>
              </a:rPr>
              <a:t>addition to the  recommended</a:t>
            </a:r>
            <a:r>
              <a:rPr sz="1200" spc="-10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gratuity.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85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135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3112" y="685800"/>
            <a:ext cx="36588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0"/>
              </a:spcBef>
            </a:pPr>
            <a:r>
              <a:rPr sz="800" b="1" spc="-5" dirty="0">
                <a:solidFill>
                  <a:srgbClr val="2C2C2C"/>
                </a:solidFill>
                <a:latin typeface="Arial"/>
                <a:cs typeface="Arial"/>
              </a:rPr>
              <a:t>From: </a:t>
            </a:r>
            <a:r>
              <a:rPr sz="800" b="1" spc="-5" dirty="0">
                <a:latin typeface="Arial"/>
                <a:cs typeface="Arial"/>
              </a:rPr>
              <a:t>Residence </a:t>
            </a:r>
            <a:r>
              <a:rPr sz="800" b="1" dirty="0">
                <a:latin typeface="Arial"/>
                <a:cs typeface="Arial"/>
              </a:rPr>
              <a:t>Inn by Marriott</a:t>
            </a:r>
            <a:r>
              <a:rPr sz="800" b="1" spc="125" dirty="0"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2C2C2C"/>
                </a:solidFill>
                <a:latin typeface="Arial"/>
                <a:cs typeface="Arial"/>
                <a:hlinkClick r:id="rId2"/>
              </a:rPr>
              <a:t>noreply@marriott.com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800" b="1" dirty="0">
                <a:solidFill>
                  <a:srgbClr val="2C2C2C"/>
                </a:solidFill>
                <a:latin typeface="Arial"/>
                <a:cs typeface="Arial"/>
              </a:rPr>
              <a:t>Subject: </a:t>
            </a:r>
            <a:r>
              <a:rPr sz="800" spc="-25" dirty="0">
                <a:latin typeface="Arial"/>
                <a:cs typeface="Arial"/>
              </a:rPr>
              <a:t>Your </a:t>
            </a:r>
            <a:r>
              <a:rPr sz="800" dirty="0">
                <a:latin typeface="Arial"/>
                <a:cs typeface="Arial"/>
              </a:rPr>
              <a:t>Jul </a:t>
            </a:r>
            <a:r>
              <a:rPr sz="800" spc="-5" dirty="0">
                <a:latin typeface="Arial"/>
                <a:cs typeface="Arial"/>
              </a:rPr>
              <a:t>16, 2019 </a:t>
            </a:r>
            <a:r>
              <a:rPr sz="800" dirty="0">
                <a:latin typeface="Arial"/>
                <a:cs typeface="Arial"/>
              </a:rPr>
              <a:t>- Jul </a:t>
            </a:r>
            <a:r>
              <a:rPr sz="800" spc="-5" dirty="0">
                <a:latin typeface="Arial"/>
                <a:cs typeface="Arial"/>
              </a:rPr>
              <a:t>18, 2019 </a:t>
            </a:r>
            <a:r>
              <a:rPr sz="800" dirty="0">
                <a:latin typeface="Arial"/>
                <a:cs typeface="Arial"/>
              </a:rPr>
              <a:t>Stay </a:t>
            </a:r>
            <a:r>
              <a:rPr sz="800" spc="-5" dirty="0">
                <a:latin typeface="Arial"/>
                <a:cs typeface="Arial"/>
              </a:rPr>
              <a:t>at RI </a:t>
            </a:r>
            <a:r>
              <a:rPr sz="800" spc="-10" dirty="0">
                <a:latin typeface="Arial"/>
                <a:cs typeface="Arial"/>
              </a:rPr>
              <a:t>BALTIMORE</a:t>
            </a:r>
            <a:r>
              <a:rPr sz="800" spc="3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DOWNTOWN</a:t>
            </a:r>
            <a:endParaRPr sz="800">
              <a:latin typeface="Arial"/>
              <a:cs typeface="Arial"/>
            </a:endParaRPr>
          </a:p>
          <a:p>
            <a:pPr marL="159385">
              <a:lnSpc>
                <a:spcPct val="100000"/>
              </a:lnSpc>
            </a:pPr>
            <a:r>
              <a:rPr sz="800" b="1" spc="-5" dirty="0">
                <a:solidFill>
                  <a:srgbClr val="2C2C2C"/>
                </a:solidFill>
                <a:latin typeface="Arial"/>
                <a:cs typeface="Arial"/>
              </a:rPr>
              <a:t>Date: </a:t>
            </a:r>
            <a:r>
              <a:rPr sz="800" dirty="0">
                <a:latin typeface="Arial"/>
                <a:cs typeface="Arial"/>
              </a:rPr>
              <a:t>July </a:t>
            </a:r>
            <a:r>
              <a:rPr sz="800" spc="-5" dirty="0">
                <a:latin typeface="Arial"/>
                <a:cs typeface="Arial"/>
              </a:rPr>
              <a:t>18, 2019 at 12:03</a:t>
            </a:r>
            <a:r>
              <a:rPr sz="800" spc="3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PM</a:t>
            </a:r>
            <a:endParaRPr sz="800">
              <a:latin typeface="Arial"/>
              <a:cs typeface="Arial"/>
            </a:endParaRPr>
          </a:p>
          <a:p>
            <a:pPr marL="262890">
              <a:lnSpc>
                <a:spcPct val="100000"/>
              </a:lnSpc>
            </a:pPr>
            <a:r>
              <a:rPr sz="800" b="1" spc="-20" dirty="0">
                <a:solidFill>
                  <a:srgbClr val="2C2C2C"/>
                </a:solidFill>
                <a:latin typeface="Arial"/>
                <a:cs typeface="Arial"/>
              </a:rPr>
              <a:t>To: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89947" y="708659"/>
            <a:ext cx="111760" cy="1117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31000" y="708672"/>
            <a:ext cx="345427" cy="3454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5800" y="1262316"/>
            <a:ext cx="6400800" cy="0"/>
          </a:xfrm>
          <a:custGeom>
            <a:avLst/>
            <a:gdLst/>
            <a:ahLst/>
            <a:cxnLst/>
            <a:rect l="l" t="t" r="r" b="b"/>
            <a:pathLst>
              <a:path w="6400800">
                <a:moveTo>
                  <a:pt x="0" y="0"/>
                </a:moveTo>
                <a:lnTo>
                  <a:pt x="6400800" y="0"/>
                </a:lnTo>
              </a:path>
            </a:pathLst>
          </a:custGeom>
          <a:ln w="3175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5800" y="1369098"/>
            <a:ext cx="6156706" cy="80035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34884" y="1100340"/>
            <a:ext cx="1873250" cy="101600"/>
          </a:xfrm>
          <a:custGeom>
            <a:avLst/>
            <a:gdLst/>
            <a:ahLst/>
            <a:cxnLst/>
            <a:rect l="l" t="t" r="r" b="b"/>
            <a:pathLst>
              <a:path w="1873250" h="101600">
                <a:moveTo>
                  <a:pt x="0" y="101600"/>
                </a:moveTo>
                <a:lnTo>
                  <a:pt x="1873237" y="101600"/>
                </a:lnTo>
                <a:lnTo>
                  <a:pt x="1873237" y="0"/>
                </a:lnTo>
                <a:lnTo>
                  <a:pt x="0" y="0"/>
                </a:lnTo>
                <a:lnTo>
                  <a:pt x="0" y="101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03619" y="3245586"/>
            <a:ext cx="1097280" cy="273050"/>
          </a:xfrm>
          <a:custGeom>
            <a:avLst/>
            <a:gdLst/>
            <a:ahLst/>
            <a:cxnLst/>
            <a:rect l="l" t="t" r="r" b="b"/>
            <a:pathLst>
              <a:path w="1097280" h="273050">
                <a:moveTo>
                  <a:pt x="0" y="272656"/>
                </a:moveTo>
                <a:lnTo>
                  <a:pt x="1097280" y="272656"/>
                </a:lnTo>
                <a:lnTo>
                  <a:pt x="1097280" y="0"/>
                </a:lnTo>
                <a:lnTo>
                  <a:pt x="0" y="0"/>
                </a:lnTo>
                <a:lnTo>
                  <a:pt x="0" y="2726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19318" y="3684523"/>
            <a:ext cx="904875" cy="286385"/>
          </a:xfrm>
          <a:custGeom>
            <a:avLst/>
            <a:gdLst/>
            <a:ahLst/>
            <a:cxnLst/>
            <a:rect l="l" t="t" r="r" b="b"/>
            <a:pathLst>
              <a:path w="904875" h="286385">
                <a:moveTo>
                  <a:pt x="0" y="285953"/>
                </a:moveTo>
                <a:lnTo>
                  <a:pt x="904417" y="285953"/>
                </a:lnTo>
                <a:lnTo>
                  <a:pt x="904417" y="0"/>
                </a:lnTo>
                <a:lnTo>
                  <a:pt x="0" y="0"/>
                </a:lnTo>
                <a:lnTo>
                  <a:pt x="0" y="2859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11969" y="5493359"/>
            <a:ext cx="1776095" cy="160020"/>
          </a:xfrm>
          <a:custGeom>
            <a:avLst/>
            <a:gdLst/>
            <a:ahLst/>
            <a:cxnLst/>
            <a:rect l="l" t="t" r="r" b="b"/>
            <a:pathLst>
              <a:path w="1776095" h="160020">
                <a:moveTo>
                  <a:pt x="0" y="159600"/>
                </a:moveTo>
                <a:lnTo>
                  <a:pt x="1775587" y="159600"/>
                </a:lnTo>
                <a:lnTo>
                  <a:pt x="1775587" y="0"/>
                </a:lnTo>
                <a:lnTo>
                  <a:pt x="0" y="0"/>
                </a:lnTo>
                <a:lnTo>
                  <a:pt x="0" y="159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4212" y="6683730"/>
            <a:ext cx="1842135" cy="173355"/>
          </a:xfrm>
          <a:custGeom>
            <a:avLst/>
            <a:gdLst/>
            <a:ahLst/>
            <a:cxnLst/>
            <a:rect l="l" t="t" r="r" b="b"/>
            <a:pathLst>
              <a:path w="1842135" h="173354">
                <a:moveTo>
                  <a:pt x="0" y="172897"/>
                </a:moveTo>
                <a:lnTo>
                  <a:pt x="1842096" y="172897"/>
                </a:lnTo>
                <a:lnTo>
                  <a:pt x="1842096" y="0"/>
                </a:lnTo>
                <a:lnTo>
                  <a:pt x="0" y="0"/>
                </a:lnTo>
                <a:lnTo>
                  <a:pt x="0" y="1728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132895" y="4382909"/>
            <a:ext cx="26289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5900" algn="l"/>
              </a:tabLst>
            </a:pPr>
            <a:r>
              <a:rPr sz="800" dirty="0">
                <a:latin typeface="Arial"/>
                <a:cs typeface="Arial"/>
              </a:rPr>
              <a:t>(	)</a:t>
            </a:r>
            <a:endParaRPr sz="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776065" y="9602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136</a:t>
            </a:r>
            <a:endParaRPr sz="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26088" y="4877727"/>
            <a:ext cx="26289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5900" algn="l"/>
              </a:tabLst>
            </a:pPr>
            <a:r>
              <a:rPr sz="800" dirty="0">
                <a:latin typeface="Arial"/>
                <a:cs typeface="Arial"/>
              </a:rPr>
              <a:t>(	)</a:t>
            </a:r>
            <a:endParaRPr sz="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24831" y="5482869"/>
            <a:ext cx="193738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latin typeface="Arial"/>
                <a:cs typeface="Arial"/>
              </a:rPr>
              <a:t>Amount </a:t>
            </a:r>
            <a:r>
              <a:rPr sz="700" spc="-5" dirty="0">
                <a:latin typeface="Arial"/>
                <a:cs typeface="Arial"/>
              </a:rPr>
              <a:t>Requested </a:t>
            </a:r>
            <a:r>
              <a:rPr sz="700" dirty="0">
                <a:latin typeface="Arial"/>
                <a:cs typeface="Arial"/>
              </a:rPr>
              <a:t>for </a:t>
            </a:r>
            <a:r>
              <a:rPr sz="700" spc="-5" dirty="0">
                <a:latin typeface="Arial"/>
                <a:cs typeface="Arial"/>
              </a:rPr>
              <a:t>Reimbursement:</a:t>
            </a:r>
            <a:r>
              <a:rPr sz="700" spc="-7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$344.88</a:t>
            </a:r>
            <a:endParaRPr sz="7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136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3112" y="685800"/>
            <a:ext cx="3627754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0"/>
              </a:spcBef>
            </a:pPr>
            <a:r>
              <a:rPr sz="800" b="1" spc="-5" dirty="0">
                <a:solidFill>
                  <a:srgbClr val="2C2C2C"/>
                </a:solidFill>
                <a:latin typeface="Arial"/>
                <a:cs typeface="Arial"/>
              </a:rPr>
              <a:t>From: </a:t>
            </a:r>
            <a:r>
              <a:rPr sz="800" b="1" spc="-5" dirty="0">
                <a:latin typeface="Arial"/>
                <a:cs typeface="Arial"/>
              </a:rPr>
              <a:t>Uber Receipts</a:t>
            </a:r>
            <a:r>
              <a:rPr sz="800" b="1" spc="140" dirty="0"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2C2C2C"/>
                </a:solidFill>
                <a:latin typeface="Arial"/>
                <a:cs typeface="Arial"/>
                <a:hlinkClick r:id="rId2"/>
              </a:rPr>
              <a:t>uber.us@uber.com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800" b="1" dirty="0">
                <a:solidFill>
                  <a:srgbClr val="2C2C2C"/>
                </a:solidFill>
                <a:latin typeface="Arial"/>
                <a:cs typeface="Arial"/>
              </a:rPr>
              <a:t>Subject: </a:t>
            </a:r>
            <a:r>
              <a:rPr sz="800" dirty="0">
                <a:latin typeface="Arial"/>
                <a:cs typeface="Arial"/>
              </a:rPr>
              <a:t>Thanks for tipping! </a:t>
            </a:r>
            <a:r>
              <a:rPr sz="800" spc="-10" dirty="0">
                <a:latin typeface="Arial"/>
                <a:cs typeface="Arial"/>
              </a:rPr>
              <a:t>We’ve </a:t>
            </a:r>
            <a:r>
              <a:rPr sz="800" spc="-5" dirty="0">
                <a:latin typeface="Arial"/>
                <a:cs typeface="Arial"/>
              </a:rPr>
              <a:t>updated </a:t>
            </a:r>
            <a:r>
              <a:rPr sz="800" dirty="0">
                <a:latin typeface="Arial"/>
                <a:cs typeface="Arial"/>
              </a:rPr>
              <a:t>your </a:t>
            </a:r>
            <a:r>
              <a:rPr sz="800" spc="-10" dirty="0">
                <a:latin typeface="Arial"/>
                <a:cs typeface="Arial"/>
              </a:rPr>
              <a:t>Tuesday </a:t>
            </a:r>
            <a:r>
              <a:rPr sz="800" spc="-5" dirty="0">
                <a:latin typeface="Arial"/>
                <a:cs typeface="Arial"/>
              </a:rPr>
              <a:t>afternoon </a:t>
            </a:r>
            <a:r>
              <a:rPr sz="800" dirty="0">
                <a:latin typeface="Arial"/>
                <a:cs typeface="Arial"/>
              </a:rPr>
              <a:t>trip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receipt</a:t>
            </a:r>
            <a:endParaRPr sz="800">
              <a:latin typeface="Arial"/>
              <a:cs typeface="Arial"/>
            </a:endParaRPr>
          </a:p>
          <a:p>
            <a:pPr marL="159385">
              <a:lnSpc>
                <a:spcPct val="100000"/>
              </a:lnSpc>
            </a:pPr>
            <a:r>
              <a:rPr sz="800" b="1" spc="-5" dirty="0">
                <a:solidFill>
                  <a:srgbClr val="2C2C2C"/>
                </a:solidFill>
                <a:latin typeface="Arial"/>
                <a:cs typeface="Arial"/>
              </a:rPr>
              <a:t>Date: </a:t>
            </a:r>
            <a:r>
              <a:rPr sz="800" dirty="0">
                <a:latin typeface="Arial"/>
                <a:cs typeface="Arial"/>
              </a:rPr>
              <a:t>July </a:t>
            </a:r>
            <a:r>
              <a:rPr sz="800" spc="-5" dirty="0">
                <a:latin typeface="Arial"/>
                <a:cs typeface="Arial"/>
              </a:rPr>
              <a:t>16, 2019 at 5:15</a:t>
            </a:r>
            <a:r>
              <a:rPr sz="800" spc="3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PM</a:t>
            </a:r>
            <a:endParaRPr sz="800">
              <a:latin typeface="Arial"/>
              <a:cs typeface="Arial"/>
            </a:endParaRPr>
          </a:p>
          <a:p>
            <a:pPr marL="262890">
              <a:lnSpc>
                <a:spcPct val="100000"/>
              </a:lnSpc>
            </a:pPr>
            <a:r>
              <a:rPr sz="800" b="1" spc="-20" dirty="0">
                <a:solidFill>
                  <a:srgbClr val="2C2C2C"/>
                </a:solidFill>
                <a:latin typeface="Arial"/>
                <a:cs typeface="Arial"/>
              </a:rPr>
              <a:t>To: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88920" y="708659"/>
            <a:ext cx="111760" cy="1117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31000" y="708672"/>
            <a:ext cx="345427" cy="3454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5800" y="1262316"/>
            <a:ext cx="6400800" cy="0"/>
          </a:xfrm>
          <a:custGeom>
            <a:avLst/>
            <a:gdLst/>
            <a:ahLst/>
            <a:cxnLst/>
            <a:rect l="l" t="t" r="r" b="b"/>
            <a:pathLst>
              <a:path w="6400800">
                <a:moveTo>
                  <a:pt x="0" y="0"/>
                </a:moveTo>
                <a:lnTo>
                  <a:pt x="6400800" y="0"/>
                </a:lnTo>
              </a:path>
            </a:pathLst>
          </a:custGeom>
          <a:ln w="3175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50353" y="1875435"/>
            <a:ext cx="698728" cy="2430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783173" y="1822247"/>
            <a:ext cx="708025" cy="171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50" spc="-35" dirty="0">
                <a:latin typeface="Arial"/>
                <a:cs typeface="Arial"/>
              </a:rPr>
              <a:t>Total:</a:t>
            </a:r>
            <a:r>
              <a:rPr sz="950" spc="-5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$31.41</a:t>
            </a:r>
            <a:endParaRPr sz="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7990" y="9092996"/>
            <a:ext cx="122301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dirty="0">
                <a:latin typeface="Arial"/>
                <a:cs typeface="Arial"/>
              </a:rPr>
              <a:t>Amount</a:t>
            </a:r>
            <a:r>
              <a:rPr sz="1250" spc="-45" dirty="0">
                <a:latin typeface="Arial"/>
                <a:cs typeface="Arial"/>
              </a:rPr>
              <a:t> </a:t>
            </a:r>
            <a:r>
              <a:rPr sz="1250" spc="-10" dirty="0">
                <a:latin typeface="Arial"/>
                <a:cs typeface="Arial"/>
              </a:rPr>
              <a:t>Charged</a:t>
            </a:r>
            <a:endParaRPr sz="1250">
              <a:latin typeface="Arial"/>
              <a:cs typeface="Arial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028285" y="2011123"/>
          <a:ext cx="5440680" cy="637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87370"/>
                <a:gridCol w="2353310"/>
              </a:tblGrid>
              <a:tr h="3670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15"/>
                        </a:lnSpc>
                      </a:pPr>
                      <a:r>
                        <a:rPr sz="950" spc="-50" dirty="0">
                          <a:latin typeface="Arial"/>
                          <a:cs typeface="Arial"/>
                        </a:rPr>
                        <a:t>Tue, </a:t>
                      </a:r>
                      <a:r>
                        <a:rPr sz="950" spc="-20" dirty="0">
                          <a:latin typeface="Arial"/>
                          <a:cs typeface="Arial"/>
                        </a:rPr>
                        <a:t>Jul </a:t>
                      </a:r>
                      <a:r>
                        <a:rPr sz="950" dirty="0">
                          <a:latin typeface="Arial"/>
                          <a:cs typeface="Arial"/>
                        </a:rPr>
                        <a:t>16,</a:t>
                      </a:r>
                      <a:r>
                        <a:rPr sz="95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dirty="0">
                          <a:latin typeface="Arial"/>
                          <a:cs typeface="Arial"/>
                        </a:rPr>
                        <a:t>2019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588645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sz="2700" spc="5" dirty="0">
                          <a:latin typeface="Arial"/>
                          <a:cs typeface="Arial"/>
                        </a:rPr>
                        <a:t>Thanks </a:t>
                      </a:r>
                      <a:r>
                        <a:rPr sz="27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2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700" dirty="0">
                          <a:latin typeface="Arial"/>
                          <a:cs typeface="Arial"/>
                        </a:rPr>
                        <a:t>tipping,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1460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434340">
                <a:tc>
                  <a:txBody>
                    <a:bodyPr/>
                    <a:lstStyle/>
                    <a:p>
                      <a:pPr marL="21590">
                        <a:lnSpc>
                          <a:spcPts val="2785"/>
                        </a:lnSpc>
                      </a:pPr>
                      <a:r>
                        <a:rPr sz="2700" spc="5" dirty="0">
                          <a:latin typeface="Arial"/>
                          <a:cs typeface="Arial"/>
                        </a:rPr>
                        <a:t>Kathleen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1026794">
                <a:tc>
                  <a:txBody>
                    <a:bodyPr/>
                    <a:lstStyle/>
                    <a:p>
                      <a:pPr marL="21590" marR="494665">
                        <a:lnSpc>
                          <a:spcPct val="108000"/>
                        </a:lnSpc>
                        <a:spcBef>
                          <a:spcPts val="340"/>
                        </a:spcBef>
                      </a:pPr>
                      <a:r>
                        <a:rPr sz="1600" spc="-20" dirty="0">
                          <a:latin typeface="Arial"/>
                          <a:cs typeface="Arial"/>
                        </a:rPr>
                        <a:t>Here's </a:t>
                      </a:r>
                      <a:r>
                        <a:rPr sz="1600" spc="-35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updated </a:t>
                      </a:r>
                      <a:r>
                        <a:rPr sz="1600" spc="-70" dirty="0">
                          <a:latin typeface="Arial"/>
                          <a:cs typeface="Arial"/>
                        </a:rPr>
                        <a:t>Tuesday  </a:t>
                      </a:r>
                      <a:r>
                        <a:rPr sz="1600" spc="-25" dirty="0">
                          <a:latin typeface="Arial"/>
                          <a:cs typeface="Arial"/>
                        </a:rPr>
                        <a:t>afternoon </a:t>
                      </a:r>
                      <a:r>
                        <a:rPr sz="1600" spc="-35" dirty="0">
                          <a:latin typeface="Arial"/>
                          <a:cs typeface="Arial"/>
                        </a:rPr>
                        <a:t>ride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25" dirty="0">
                          <a:latin typeface="Arial"/>
                          <a:cs typeface="Arial"/>
                        </a:rPr>
                        <a:t>receipt.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31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1050925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  <a:spcBef>
                          <a:spcPts val="2785"/>
                        </a:spcBef>
                      </a:pPr>
                      <a:r>
                        <a:rPr sz="3500" spc="-80" dirty="0">
                          <a:latin typeface="Arial"/>
                          <a:cs typeface="Arial"/>
                        </a:rPr>
                        <a:t>Total</a:t>
                      </a:r>
                      <a:endParaRPr sz="3500">
                        <a:latin typeface="Arial"/>
                        <a:cs typeface="Arial"/>
                      </a:endParaRPr>
                    </a:p>
                  </a:txBody>
                  <a:tcPr marL="0" marR="0" marT="353695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785"/>
                        </a:spcBef>
                      </a:pPr>
                      <a:r>
                        <a:rPr sz="3500" spc="-5" dirty="0">
                          <a:latin typeface="Arial"/>
                          <a:cs typeface="Arial"/>
                        </a:rPr>
                        <a:t>$31.41</a:t>
                      </a:r>
                      <a:endParaRPr sz="3500">
                        <a:latin typeface="Arial"/>
                        <a:cs typeface="Arial"/>
                      </a:endParaRPr>
                    </a:p>
                  </a:txBody>
                  <a:tcPr marL="0" marR="0" marT="353695" marB="0"/>
                </a:tc>
              </a:tr>
              <a:tr h="2520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</a:tr>
              <a:tr h="13214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22225">
                        <a:lnSpc>
                          <a:spcPct val="100000"/>
                        </a:lnSpc>
                      </a:pPr>
                      <a:r>
                        <a:rPr sz="1250" spc="-50" dirty="0">
                          <a:latin typeface="Arial"/>
                          <a:cs typeface="Arial"/>
                        </a:rPr>
                        <a:t>Trip</a:t>
                      </a:r>
                      <a:r>
                        <a:rPr sz="12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50" spc="-50" dirty="0">
                          <a:latin typeface="Arial"/>
                          <a:cs typeface="Arial"/>
                        </a:rPr>
                        <a:t>Fare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1250" dirty="0">
                          <a:latin typeface="Arial"/>
                          <a:cs typeface="Arial"/>
                        </a:rPr>
                        <a:t>$20.83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652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22225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250" spc="-5" dirty="0">
                          <a:latin typeface="Arial"/>
                          <a:cs typeface="Arial"/>
                        </a:rPr>
                        <a:t>Subtotal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250" dirty="0">
                          <a:latin typeface="Arial"/>
                          <a:cs typeface="Arial"/>
                        </a:rPr>
                        <a:t>$20.83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384810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250" spc="-50" dirty="0">
                          <a:latin typeface="Arial"/>
                          <a:cs typeface="Arial"/>
                        </a:rPr>
                        <a:t>Tolls, </a:t>
                      </a:r>
                      <a:r>
                        <a:rPr sz="1250" spc="-15" dirty="0">
                          <a:latin typeface="Arial"/>
                          <a:cs typeface="Arial"/>
                        </a:rPr>
                        <a:t>Surcharges, </a:t>
                      </a:r>
                      <a:r>
                        <a:rPr sz="1250" spc="-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25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50" spc="-40" dirty="0">
                          <a:latin typeface="Arial"/>
                          <a:cs typeface="Arial"/>
                        </a:rPr>
                        <a:t>Fees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94615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250" dirty="0">
                          <a:latin typeface="Arial"/>
                          <a:cs typeface="Arial"/>
                        </a:rPr>
                        <a:t>$5.35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94615" marB="0"/>
                </a:tc>
              </a:tr>
              <a:tr h="287655">
                <a:tc>
                  <a:txBody>
                    <a:bodyPr/>
                    <a:lstStyle/>
                    <a:p>
                      <a:pPr marL="22225">
                        <a:lnSpc>
                          <a:spcPts val="1420"/>
                        </a:lnSpc>
                        <a:spcBef>
                          <a:spcPts val="745"/>
                        </a:spcBef>
                      </a:pPr>
                      <a:r>
                        <a:rPr sz="1250" spc="-10" dirty="0">
                          <a:latin typeface="Arial"/>
                          <a:cs typeface="Arial"/>
                        </a:rPr>
                        <a:t>Tip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94615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420"/>
                        </a:lnSpc>
                        <a:spcBef>
                          <a:spcPts val="745"/>
                        </a:spcBef>
                      </a:pPr>
                      <a:r>
                        <a:rPr sz="1250" dirty="0">
                          <a:latin typeface="Arial"/>
                          <a:cs typeface="Arial"/>
                        </a:rPr>
                        <a:t>$5.23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94615" marB="0"/>
                </a:tc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5019967" y="2938741"/>
            <a:ext cx="1458214" cy="14582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80688" y="5531180"/>
            <a:ext cx="111378" cy="11137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65526" y="7809662"/>
            <a:ext cx="151892" cy="1518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75524" y="1100340"/>
            <a:ext cx="820419" cy="101600"/>
          </a:xfrm>
          <a:custGeom>
            <a:avLst/>
            <a:gdLst/>
            <a:ahLst/>
            <a:cxnLst/>
            <a:rect l="l" t="t" r="r" b="b"/>
            <a:pathLst>
              <a:path w="820419" h="101600">
                <a:moveTo>
                  <a:pt x="0" y="101600"/>
                </a:moveTo>
                <a:lnTo>
                  <a:pt x="820369" y="101600"/>
                </a:lnTo>
                <a:lnTo>
                  <a:pt x="820369" y="0"/>
                </a:lnTo>
                <a:lnTo>
                  <a:pt x="0" y="0"/>
                </a:lnTo>
                <a:lnTo>
                  <a:pt x="0" y="101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137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76065" y="9602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137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25458" y="841793"/>
            <a:ext cx="50292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10" dirty="0">
                <a:solidFill>
                  <a:srgbClr val="276EF1"/>
                </a:solidFill>
                <a:latin typeface="Arial"/>
                <a:cs typeface="Arial"/>
              </a:rPr>
              <a:t>Switch</a:t>
            </a:r>
            <a:endParaRPr sz="12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25458" y="1327835"/>
            <a:ext cx="50292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10" dirty="0">
                <a:solidFill>
                  <a:srgbClr val="276EF1"/>
                </a:solidFill>
                <a:latin typeface="Arial"/>
                <a:cs typeface="Arial"/>
              </a:rPr>
              <a:t>Switch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6383" y="5105069"/>
            <a:ext cx="887730" cy="171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50" spc="-20" dirty="0">
                <a:latin typeface="Arial"/>
                <a:cs typeface="Arial"/>
              </a:rPr>
              <a:t>Issued </a:t>
            </a:r>
            <a:r>
              <a:rPr sz="950" spc="-10" dirty="0">
                <a:latin typeface="Arial"/>
                <a:cs typeface="Arial"/>
              </a:rPr>
              <a:t>by</a:t>
            </a:r>
            <a:r>
              <a:rPr sz="950" spc="-45" dirty="0">
                <a:latin typeface="Arial"/>
                <a:cs typeface="Arial"/>
              </a:rPr>
              <a:t> </a:t>
            </a:r>
            <a:r>
              <a:rPr sz="950" spc="-30" dirty="0">
                <a:latin typeface="Arial"/>
                <a:cs typeface="Arial"/>
              </a:rPr>
              <a:t>Rasier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49083" y="3619372"/>
            <a:ext cx="870826" cy="870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18690" y="3740556"/>
            <a:ext cx="627837" cy="6278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00971" y="3624097"/>
            <a:ext cx="131635" cy="1316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36383" y="3029127"/>
            <a:ext cx="3296920" cy="15830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-60" dirty="0">
                <a:latin typeface="Arial"/>
                <a:cs typeface="Arial"/>
              </a:rPr>
              <a:t>You </a:t>
            </a:r>
            <a:r>
              <a:rPr sz="1250" spc="-10" dirty="0">
                <a:latin typeface="Arial"/>
                <a:cs typeface="Arial"/>
              </a:rPr>
              <a:t>rode </a:t>
            </a:r>
            <a:r>
              <a:rPr sz="1250" spc="5" dirty="0">
                <a:latin typeface="Arial"/>
                <a:cs typeface="Arial"/>
              </a:rPr>
              <a:t>with</a:t>
            </a:r>
            <a:r>
              <a:rPr sz="1250" spc="80" dirty="0">
                <a:latin typeface="Arial"/>
                <a:cs typeface="Arial"/>
              </a:rPr>
              <a:t> </a:t>
            </a:r>
            <a:r>
              <a:rPr sz="1250" spc="-30" dirty="0">
                <a:latin typeface="Arial"/>
                <a:cs typeface="Arial"/>
              </a:rPr>
              <a:t>Emanuel</a:t>
            </a: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1936750">
              <a:lnSpc>
                <a:spcPct val="100000"/>
              </a:lnSpc>
              <a:spcBef>
                <a:spcPts val="1150"/>
              </a:spcBef>
              <a:tabLst>
                <a:tab pos="2326005" algn="l"/>
              </a:tabLst>
            </a:pPr>
            <a:r>
              <a:rPr sz="1100" spc="5" dirty="0">
                <a:latin typeface="Arial"/>
                <a:cs typeface="Arial"/>
              </a:rPr>
              <a:t>4.9	</a:t>
            </a:r>
            <a:r>
              <a:rPr sz="1100" spc="-20" dirty="0">
                <a:latin typeface="Arial"/>
                <a:cs typeface="Arial"/>
              </a:rPr>
              <a:t>Rating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00">
              <a:latin typeface="Times New Roman"/>
              <a:cs typeface="Times New Roman"/>
            </a:endParaRPr>
          </a:p>
          <a:p>
            <a:pPr marL="1936114" marR="5080">
              <a:lnSpc>
                <a:spcPct val="169100"/>
              </a:lnSpc>
            </a:pPr>
            <a:r>
              <a:rPr sz="1100" spc="-30" dirty="0">
                <a:latin typeface="Arial"/>
                <a:cs typeface="Arial"/>
              </a:rPr>
              <a:t>Emanuel is </a:t>
            </a:r>
            <a:r>
              <a:rPr sz="1100" spc="5" dirty="0">
                <a:latin typeface="Arial"/>
                <a:cs typeface="Arial"/>
              </a:rPr>
              <a:t>known </a:t>
            </a:r>
            <a:r>
              <a:rPr sz="1100" spc="-5" dirty="0">
                <a:latin typeface="Arial"/>
                <a:cs typeface="Arial"/>
              </a:rPr>
              <a:t>for:  </a:t>
            </a:r>
            <a:r>
              <a:rPr sz="1100" spc="-25" dirty="0">
                <a:latin typeface="Arial"/>
                <a:cs typeface="Arial"/>
              </a:rPr>
              <a:t>Excellent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Service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7653" y="5795689"/>
            <a:ext cx="4919980" cy="471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900"/>
              </a:lnSpc>
              <a:spcBef>
                <a:spcPts val="95"/>
              </a:spcBef>
            </a:pPr>
            <a:r>
              <a:rPr sz="1250" dirty="0">
                <a:latin typeface="Arial"/>
                <a:cs typeface="Arial"/>
              </a:rPr>
              <a:t>When </a:t>
            </a:r>
            <a:r>
              <a:rPr sz="1250" spc="20" dirty="0">
                <a:latin typeface="Arial"/>
                <a:cs typeface="Arial"/>
              </a:rPr>
              <a:t>you </a:t>
            </a:r>
            <a:r>
              <a:rPr sz="1250" spc="15" dirty="0">
                <a:latin typeface="Arial"/>
                <a:cs typeface="Arial"/>
              </a:rPr>
              <a:t>ride </a:t>
            </a:r>
            <a:r>
              <a:rPr sz="1250" spc="30" dirty="0">
                <a:latin typeface="Arial"/>
                <a:cs typeface="Arial"/>
              </a:rPr>
              <a:t>with </a:t>
            </a:r>
            <a:r>
              <a:rPr sz="1250" spc="-10" dirty="0">
                <a:latin typeface="Arial"/>
                <a:cs typeface="Arial"/>
              </a:rPr>
              <a:t>Uber, </a:t>
            </a:r>
            <a:r>
              <a:rPr sz="1250" spc="15" dirty="0">
                <a:latin typeface="Arial"/>
                <a:cs typeface="Arial"/>
              </a:rPr>
              <a:t>your </a:t>
            </a:r>
            <a:r>
              <a:rPr sz="1250" spc="25" dirty="0">
                <a:latin typeface="Arial"/>
                <a:cs typeface="Arial"/>
              </a:rPr>
              <a:t>trips </a:t>
            </a:r>
            <a:r>
              <a:rPr sz="1250" spc="-15" dirty="0">
                <a:latin typeface="Arial"/>
                <a:cs typeface="Arial"/>
              </a:rPr>
              <a:t>are </a:t>
            </a:r>
            <a:r>
              <a:rPr sz="1250" spc="10" dirty="0">
                <a:latin typeface="Arial"/>
                <a:cs typeface="Arial"/>
              </a:rPr>
              <a:t>insured </a:t>
            </a:r>
            <a:r>
              <a:rPr sz="1250" spc="5" dirty="0">
                <a:latin typeface="Arial"/>
                <a:cs typeface="Arial"/>
              </a:rPr>
              <a:t>in </a:t>
            </a:r>
            <a:r>
              <a:rPr sz="1250" spc="10" dirty="0">
                <a:latin typeface="Arial"/>
                <a:cs typeface="Arial"/>
              </a:rPr>
              <a:t>case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-15" dirty="0">
                <a:latin typeface="Arial"/>
                <a:cs typeface="Arial"/>
              </a:rPr>
              <a:t>a </a:t>
            </a:r>
            <a:r>
              <a:rPr sz="1250" spc="15" dirty="0">
                <a:latin typeface="Arial"/>
                <a:cs typeface="Arial"/>
              </a:rPr>
              <a:t>covered  </a:t>
            </a:r>
            <a:r>
              <a:rPr sz="1250" spc="25" dirty="0">
                <a:latin typeface="Arial"/>
                <a:cs typeface="Arial"/>
              </a:rPr>
              <a:t>accident. </a:t>
            </a:r>
            <a:r>
              <a:rPr sz="1250" spc="-20" dirty="0">
                <a:solidFill>
                  <a:srgbClr val="276EF1"/>
                </a:solidFill>
                <a:latin typeface="Arial"/>
                <a:cs typeface="Arial"/>
              </a:rPr>
              <a:t>Learn </a:t>
            </a:r>
            <a:r>
              <a:rPr sz="1250" spc="-10" dirty="0">
                <a:solidFill>
                  <a:srgbClr val="276EF1"/>
                </a:solidFill>
                <a:latin typeface="Arial"/>
                <a:cs typeface="Arial"/>
              </a:rPr>
              <a:t>more.</a:t>
            </a:r>
            <a:endParaRPr sz="12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61694" y="7588143"/>
            <a:ext cx="2144395" cy="1726564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1250" spc="15" dirty="0">
                <a:latin typeface="Arial"/>
                <a:cs typeface="Arial"/>
              </a:rPr>
              <a:t>04:41pm</a:t>
            </a:r>
            <a:endParaRPr sz="1250">
              <a:latin typeface="Arial"/>
              <a:cs typeface="Arial"/>
            </a:endParaRPr>
          </a:p>
          <a:p>
            <a:pPr marL="12700" marR="5080">
              <a:lnSpc>
                <a:spcPct val="148800"/>
              </a:lnSpc>
            </a:pPr>
            <a:r>
              <a:rPr sz="1250" spc="-15" dirty="0">
                <a:latin typeface="Arial"/>
                <a:cs typeface="Arial"/>
              </a:rPr>
              <a:t>Skywalk D, </a:t>
            </a:r>
            <a:r>
              <a:rPr sz="1250" spc="-35" dirty="0">
                <a:latin typeface="Arial"/>
                <a:cs typeface="Arial"/>
              </a:rPr>
              <a:t>Elm </a:t>
            </a:r>
            <a:r>
              <a:rPr sz="1250" spc="-5" dirty="0">
                <a:latin typeface="Arial"/>
                <a:cs typeface="Arial"/>
              </a:rPr>
              <a:t>Rd, </a:t>
            </a:r>
            <a:r>
              <a:rPr sz="1250" spc="-10" dirty="0">
                <a:latin typeface="Arial"/>
                <a:cs typeface="Arial"/>
              </a:rPr>
              <a:t>Baltimore,  </a:t>
            </a:r>
            <a:r>
              <a:rPr sz="1250" spc="-15" dirty="0">
                <a:latin typeface="Arial"/>
                <a:cs typeface="Arial"/>
              </a:rPr>
              <a:t>MD</a:t>
            </a: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sz="1250" spc="15" dirty="0">
                <a:latin typeface="Arial"/>
                <a:cs typeface="Arial"/>
              </a:rPr>
              <a:t>05:13pm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250" spc="10" dirty="0">
                <a:latin typeface="Arial"/>
                <a:cs typeface="Arial"/>
              </a:rPr>
              <a:t>14 MD-2, </a:t>
            </a:r>
            <a:r>
              <a:rPr sz="1250" spc="-10" dirty="0">
                <a:latin typeface="Arial"/>
                <a:cs typeface="Arial"/>
              </a:rPr>
              <a:t>Baltimore,</a:t>
            </a:r>
            <a:r>
              <a:rPr sz="1250" spc="-25" dirty="0">
                <a:latin typeface="Arial"/>
                <a:cs typeface="Arial"/>
              </a:rPr>
              <a:t> </a:t>
            </a:r>
            <a:r>
              <a:rPr sz="1250" spc="-15" dirty="0">
                <a:latin typeface="Arial"/>
                <a:cs typeface="Arial"/>
              </a:rPr>
              <a:t>MD</a:t>
            </a:r>
            <a:endParaRPr sz="12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49071" y="7730436"/>
            <a:ext cx="81000" cy="911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49071" y="8783586"/>
            <a:ext cx="81000" cy="1721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57897" y="7216470"/>
            <a:ext cx="349885" cy="171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50" spc="-30" dirty="0">
                <a:solidFill>
                  <a:srgbClr val="ABABAB"/>
                </a:solidFill>
                <a:latin typeface="Arial"/>
                <a:cs typeface="Arial"/>
              </a:rPr>
              <a:t>UberX</a:t>
            </a:r>
            <a:endParaRPr sz="9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75752" y="7191146"/>
            <a:ext cx="124396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10" dirty="0">
                <a:solidFill>
                  <a:srgbClr val="595959"/>
                </a:solidFill>
                <a:latin typeface="Arial"/>
                <a:cs typeface="Arial"/>
              </a:rPr>
              <a:t>10.62 </a:t>
            </a:r>
            <a:r>
              <a:rPr sz="1250" spc="-15" dirty="0">
                <a:solidFill>
                  <a:srgbClr val="595959"/>
                </a:solidFill>
                <a:latin typeface="Arial"/>
                <a:cs typeface="Arial"/>
              </a:rPr>
              <a:t>mi </a:t>
            </a:r>
            <a:r>
              <a:rPr sz="1250" spc="-45" dirty="0">
                <a:solidFill>
                  <a:srgbClr val="595959"/>
                </a:solidFill>
                <a:latin typeface="Arial"/>
                <a:cs typeface="Arial"/>
              </a:rPr>
              <a:t>| </a:t>
            </a:r>
            <a:r>
              <a:rPr sz="1250" spc="10" dirty="0">
                <a:solidFill>
                  <a:srgbClr val="595959"/>
                </a:solidFill>
                <a:latin typeface="Arial"/>
                <a:cs typeface="Arial"/>
              </a:rPr>
              <a:t>32</a:t>
            </a:r>
            <a:r>
              <a:rPr sz="1250" spc="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250" spc="-15" dirty="0">
                <a:solidFill>
                  <a:srgbClr val="595959"/>
                </a:solidFill>
                <a:latin typeface="Arial"/>
                <a:cs typeface="Arial"/>
              </a:rPr>
              <a:t>min</a:t>
            </a:r>
            <a:endParaRPr sz="12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46178" y="811390"/>
            <a:ext cx="64516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Arial"/>
                <a:cs typeface="Arial"/>
              </a:rPr>
              <a:t>$26.18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58783" y="1297455"/>
            <a:ext cx="53276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Arial"/>
                <a:cs typeface="Arial"/>
              </a:rPr>
              <a:t>$5.23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37640" y="1803806"/>
            <a:ext cx="669290" cy="171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50" spc="-15" dirty="0">
                <a:latin typeface="Arial"/>
                <a:cs typeface="Arial"/>
              </a:rPr>
              <a:t>Receipt </a:t>
            </a:r>
            <a:r>
              <a:rPr sz="950" spc="-45" dirty="0">
                <a:latin typeface="Arial"/>
                <a:cs typeface="Arial"/>
              </a:rPr>
              <a:t>ID </a:t>
            </a:r>
            <a:r>
              <a:rPr sz="950" dirty="0">
                <a:latin typeface="Arial"/>
                <a:cs typeface="Arial"/>
              </a:rPr>
              <a:t>#</a:t>
            </a:r>
            <a:endParaRPr sz="9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6114" y="2087367"/>
            <a:ext cx="228600" cy="48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 marR="5080">
              <a:lnSpc>
                <a:spcPct val="132900"/>
              </a:lnSpc>
            </a:pPr>
            <a:r>
              <a:rPr sz="100" spc="10" dirty="0">
                <a:solidFill>
                  <a:srgbClr val="ABABAB"/>
                </a:solidFill>
                <a:latin typeface="Arial"/>
                <a:cs typeface="Arial"/>
              </a:rPr>
              <a:t>xid64e08c1d-06c5-4086-8a2e-bdfe3eb1bd0e  </a:t>
            </a:r>
            <a:r>
              <a:rPr sz="100" spc="15" dirty="0">
                <a:solidFill>
                  <a:srgbClr val="ABABAB"/>
                </a:solidFill>
                <a:latin typeface="Arial"/>
                <a:cs typeface="Arial"/>
              </a:rPr>
              <a:t>pGvlI2ANUbXFfyEOgxta1RMV082993</a:t>
            </a:r>
            <a:endParaRPr sz="1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594599" y="850887"/>
            <a:ext cx="729615" cy="238125"/>
          </a:xfrm>
          <a:custGeom>
            <a:avLst/>
            <a:gdLst/>
            <a:ahLst/>
            <a:cxnLst/>
            <a:rect l="l" t="t" r="r" b="b"/>
            <a:pathLst>
              <a:path w="729614" h="238125">
                <a:moveTo>
                  <a:pt x="0" y="237845"/>
                </a:moveTo>
                <a:lnTo>
                  <a:pt x="729437" y="237845"/>
                </a:lnTo>
                <a:lnTo>
                  <a:pt x="729437" y="0"/>
                </a:lnTo>
                <a:lnTo>
                  <a:pt x="0" y="0"/>
                </a:lnTo>
                <a:lnTo>
                  <a:pt x="0" y="2378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94599" y="1336954"/>
            <a:ext cx="729615" cy="238125"/>
          </a:xfrm>
          <a:custGeom>
            <a:avLst/>
            <a:gdLst/>
            <a:ahLst/>
            <a:cxnLst/>
            <a:rect l="l" t="t" r="r" b="b"/>
            <a:pathLst>
              <a:path w="729614" h="238125">
                <a:moveTo>
                  <a:pt x="0" y="237845"/>
                </a:moveTo>
                <a:lnTo>
                  <a:pt x="729437" y="237845"/>
                </a:lnTo>
                <a:lnTo>
                  <a:pt x="729437" y="0"/>
                </a:lnTo>
                <a:lnTo>
                  <a:pt x="0" y="0"/>
                </a:lnTo>
                <a:lnTo>
                  <a:pt x="0" y="2378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84163" y="472490"/>
            <a:ext cx="658495" cy="1323975"/>
          </a:xfrm>
          <a:custGeom>
            <a:avLst/>
            <a:gdLst/>
            <a:ahLst/>
            <a:cxnLst/>
            <a:rect l="l" t="t" r="r" b="b"/>
            <a:pathLst>
              <a:path w="658494" h="1323975">
                <a:moveTo>
                  <a:pt x="0" y="1323378"/>
                </a:moveTo>
                <a:lnTo>
                  <a:pt x="658368" y="1323378"/>
                </a:lnTo>
                <a:lnTo>
                  <a:pt x="658368" y="0"/>
                </a:lnTo>
                <a:lnTo>
                  <a:pt x="0" y="0"/>
                </a:lnTo>
                <a:lnTo>
                  <a:pt x="0" y="13233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15223" y="1809369"/>
            <a:ext cx="2283460" cy="178435"/>
          </a:xfrm>
          <a:custGeom>
            <a:avLst/>
            <a:gdLst/>
            <a:ahLst/>
            <a:cxnLst/>
            <a:rect l="l" t="t" r="r" b="b"/>
            <a:pathLst>
              <a:path w="2283460" h="178435">
                <a:moveTo>
                  <a:pt x="0" y="178384"/>
                </a:moveTo>
                <a:lnTo>
                  <a:pt x="2282977" y="178384"/>
                </a:lnTo>
                <a:lnTo>
                  <a:pt x="2282977" y="0"/>
                </a:lnTo>
                <a:lnTo>
                  <a:pt x="0" y="0"/>
                </a:lnTo>
                <a:lnTo>
                  <a:pt x="0" y="178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138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76065" y="9602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138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9083" y="1079080"/>
            <a:ext cx="3159493" cy="36253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42742" y="5625934"/>
            <a:ext cx="784793" cy="891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43975" y="5623369"/>
            <a:ext cx="3750310" cy="8680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30" dirty="0">
                <a:latin typeface="Arial"/>
                <a:cs typeface="Arial"/>
              </a:rPr>
              <a:t>Invite </a:t>
            </a:r>
            <a:r>
              <a:rPr sz="1400" spc="-10" dirty="0">
                <a:latin typeface="Arial"/>
                <a:cs typeface="Arial"/>
              </a:rPr>
              <a:t>your </a:t>
            </a:r>
            <a:r>
              <a:rPr sz="1400" spc="-15" dirty="0">
                <a:latin typeface="Arial"/>
                <a:cs typeface="Arial"/>
              </a:rPr>
              <a:t>friends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85" dirty="0">
                <a:latin typeface="Arial"/>
                <a:cs typeface="Arial"/>
              </a:rPr>
              <a:t> </a:t>
            </a:r>
            <a:r>
              <a:rPr sz="1400" spc="-40" dirty="0">
                <a:latin typeface="Arial"/>
                <a:cs typeface="Arial"/>
              </a:rPr>
              <a:t>family.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48800"/>
              </a:lnSpc>
              <a:spcBef>
                <a:spcPts val="450"/>
              </a:spcBef>
            </a:pPr>
            <a:r>
              <a:rPr sz="1250" spc="-10" dirty="0">
                <a:latin typeface="Arial"/>
                <a:cs typeface="Arial"/>
              </a:rPr>
              <a:t>Get </a:t>
            </a:r>
            <a:r>
              <a:rPr sz="1250" spc="10" dirty="0">
                <a:latin typeface="Arial"/>
                <a:cs typeface="Arial"/>
              </a:rPr>
              <a:t>$5 </a:t>
            </a:r>
            <a:r>
              <a:rPr sz="1250" spc="-15" dirty="0">
                <a:latin typeface="Arial"/>
                <a:cs typeface="Arial"/>
              </a:rPr>
              <a:t>off your </a:t>
            </a:r>
            <a:r>
              <a:rPr sz="1250" spc="-10" dirty="0">
                <a:latin typeface="Arial"/>
                <a:cs typeface="Arial"/>
              </a:rPr>
              <a:t>next </a:t>
            </a:r>
            <a:r>
              <a:rPr sz="1250" spc="-15" dirty="0">
                <a:latin typeface="Arial"/>
                <a:cs typeface="Arial"/>
              </a:rPr>
              <a:t>ride </a:t>
            </a:r>
            <a:r>
              <a:rPr sz="1250" spc="-5" dirty="0">
                <a:latin typeface="Arial"/>
                <a:cs typeface="Arial"/>
              </a:rPr>
              <a:t>when </a:t>
            </a:r>
            <a:r>
              <a:rPr sz="1250" spc="-15" dirty="0">
                <a:latin typeface="Arial"/>
                <a:cs typeface="Arial"/>
              </a:rPr>
              <a:t>you </a:t>
            </a:r>
            <a:r>
              <a:rPr sz="1250" spc="-30" dirty="0">
                <a:latin typeface="Arial"/>
                <a:cs typeface="Arial"/>
              </a:rPr>
              <a:t>refer </a:t>
            </a:r>
            <a:r>
              <a:rPr sz="1250" spc="-35" dirty="0">
                <a:latin typeface="Arial"/>
                <a:cs typeface="Arial"/>
              </a:rPr>
              <a:t>a </a:t>
            </a:r>
            <a:r>
              <a:rPr sz="1250" spc="-15" dirty="0">
                <a:latin typeface="Arial"/>
                <a:cs typeface="Arial"/>
              </a:rPr>
              <a:t>friend </a:t>
            </a:r>
            <a:r>
              <a:rPr sz="1250" spc="20" dirty="0">
                <a:latin typeface="Arial"/>
                <a:cs typeface="Arial"/>
              </a:rPr>
              <a:t>to </a:t>
            </a:r>
            <a:r>
              <a:rPr sz="1250" spc="-10" dirty="0">
                <a:latin typeface="Arial"/>
                <a:cs typeface="Arial"/>
              </a:rPr>
              <a:t>try  </a:t>
            </a:r>
            <a:r>
              <a:rPr sz="1250" spc="-35" dirty="0">
                <a:latin typeface="Arial"/>
                <a:cs typeface="Arial"/>
              </a:rPr>
              <a:t>Uber.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92110" y="7934820"/>
            <a:ext cx="891120" cy="89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43975" y="7583800"/>
            <a:ext cx="3731895" cy="15005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236854">
              <a:lnSpc>
                <a:spcPct val="132900"/>
              </a:lnSpc>
              <a:spcBef>
                <a:spcPts val="90"/>
              </a:spcBef>
            </a:pPr>
            <a:r>
              <a:rPr sz="1400" spc="-5" dirty="0">
                <a:latin typeface="Arial"/>
                <a:cs typeface="Arial"/>
              </a:rPr>
              <a:t>Save </a:t>
            </a:r>
            <a:r>
              <a:rPr sz="1400" spc="45" dirty="0">
                <a:latin typeface="Arial"/>
                <a:cs typeface="Arial"/>
              </a:rPr>
              <a:t>up </a:t>
            </a:r>
            <a:r>
              <a:rPr sz="1400" spc="50" dirty="0">
                <a:latin typeface="Arial"/>
                <a:cs typeface="Arial"/>
              </a:rPr>
              <a:t>to </a:t>
            </a:r>
            <a:r>
              <a:rPr sz="1400" spc="100" dirty="0">
                <a:latin typeface="Arial"/>
                <a:cs typeface="Arial"/>
              </a:rPr>
              <a:t>5% </a:t>
            </a:r>
            <a:r>
              <a:rPr sz="1400" spc="30" dirty="0">
                <a:latin typeface="Arial"/>
                <a:cs typeface="Arial"/>
              </a:rPr>
              <a:t>on </a:t>
            </a:r>
            <a:r>
              <a:rPr sz="1400" spc="20" dirty="0">
                <a:latin typeface="Arial"/>
                <a:cs typeface="Arial"/>
              </a:rPr>
              <a:t>your </a:t>
            </a:r>
            <a:r>
              <a:rPr sz="1400" spc="25" dirty="0">
                <a:latin typeface="Arial"/>
                <a:cs typeface="Arial"/>
              </a:rPr>
              <a:t>next </a:t>
            </a:r>
            <a:r>
              <a:rPr sz="1400" spc="20" dirty="0">
                <a:latin typeface="Arial"/>
                <a:cs typeface="Arial"/>
              </a:rPr>
              <a:t>ride </a:t>
            </a:r>
            <a:r>
              <a:rPr sz="1400" spc="40" dirty="0">
                <a:latin typeface="Arial"/>
                <a:cs typeface="Arial"/>
              </a:rPr>
              <a:t>with</a:t>
            </a:r>
            <a:r>
              <a:rPr sz="1400" spc="-210" dirty="0">
                <a:latin typeface="Arial"/>
                <a:cs typeface="Arial"/>
              </a:rPr>
              <a:t> </a:t>
            </a:r>
            <a:r>
              <a:rPr sz="1400" spc="25" dirty="0">
                <a:latin typeface="Arial"/>
                <a:cs typeface="Arial"/>
              </a:rPr>
              <a:t>Uber  </a:t>
            </a:r>
            <a:r>
              <a:rPr sz="1400" spc="10" dirty="0">
                <a:latin typeface="Arial"/>
                <a:cs typeface="Arial"/>
              </a:rPr>
              <a:t>Cash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48800"/>
              </a:lnSpc>
              <a:spcBef>
                <a:spcPts val="450"/>
              </a:spcBef>
            </a:pPr>
            <a:r>
              <a:rPr sz="1250" spc="20" dirty="0">
                <a:latin typeface="Arial"/>
                <a:cs typeface="Arial"/>
              </a:rPr>
              <a:t>Spend </a:t>
            </a:r>
            <a:r>
              <a:rPr sz="1250" spc="5" dirty="0">
                <a:latin typeface="Arial"/>
                <a:cs typeface="Arial"/>
              </a:rPr>
              <a:t>less </a:t>
            </a:r>
            <a:r>
              <a:rPr sz="1250" spc="25" dirty="0">
                <a:latin typeface="Arial"/>
                <a:cs typeface="Arial"/>
              </a:rPr>
              <a:t>on </a:t>
            </a:r>
            <a:r>
              <a:rPr sz="1250" spc="15" dirty="0">
                <a:latin typeface="Arial"/>
                <a:cs typeface="Arial"/>
              </a:rPr>
              <a:t>your rides </a:t>
            </a:r>
            <a:r>
              <a:rPr sz="1250" spc="20" dirty="0">
                <a:latin typeface="Arial"/>
                <a:cs typeface="Arial"/>
              </a:rPr>
              <a:t>when you </a:t>
            </a:r>
            <a:r>
              <a:rPr sz="1250" spc="5" dirty="0">
                <a:latin typeface="Arial"/>
                <a:cs typeface="Arial"/>
              </a:rPr>
              <a:t>use </a:t>
            </a:r>
            <a:r>
              <a:rPr sz="1250" spc="15" dirty="0">
                <a:latin typeface="Arial"/>
                <a:cs typeface="Arial"/>
              </a:rPr>
              <a:t>Uber</a:t>
            </a:r>
            <a:r>
              <a:rPr sz="1250" spc="-100" dirty="0">
                <a:latin typeface="Arial"/>
                <a:cs typeface="Arial"/>
              </a:rPr>
              <a:t> </a:t>
            </a:r>
            <a:r>
              <a:rPr sz="1250" spc="5" dirty="0">
                <a:latin typeface="Arial"/>
                <a:cs typeface="Arial"/>
              </a:rPr>
              <a:t>Cash.  </a:t>
            </a:r>
            <a:r>
              <a:rPr sz="1250" spc="-35" dirty="0">
                <a:latin typeface="Arial"/>
                <a:cs typeface="Arial"/>
              </a:rPr>
              <a:t>You </a:t>
            </a:r>
            <a:r>
              <a:rPr sz="1250" spc="20" dirty="0">
                <a:latin typeface="Arial"/>
                <a:cs typeface="Arial"/>
              </a:rPr>
              <a:t>can </a:t>
            </a:r>
            <a:r>
              <a:rPr sz="1250" spc="15" dirty="0">
                <a:latin typeface="Arial"/>
                <a:cs typeface="Arial"/>
              </a:rPr>
              <a:t>purchase </a:t>
            </a:r>
            <a:r>
              <a:rPr sz="1250" spc="20" dirty="0">
                <a:latin typeface="Arial"/>
                <a:cs typeface="Arial"/>
              </a:rPr>
              <a:t>directly </a:t>
            </a:r>
            <a:r>
              <a:rPr sz="1250" spc="5" dirty="0">
                <a:latin typeface="Arial"/>
                <a:cs typeface="Arial"/>
              </a:rPr>
              <a:t>in </a:t>
            </a:r>
            <a:r>
              <a:rPr sz="1250" spc="15" dirty="0">
                <a:latin typeface="Arial"/>
                <a:cs typeface="Arial"/>
              </a:rPr>
              <a:t>the Uber </a:t>
            </a:r>
            <a:r>
              <a:rPr sz="1250" spc="30" dirty="0">
                <a:latin typeface="Arial"/>
                <a:cs typeface="Arial"/>
              </a:rPr>
              <a:t>app. </a:t>
            </a:r>
            <a:r>
              <a:rPr sz="1250" u="sng" spc="5" dirty="0">
                <a:solidFill>
                  <a:srgbClr val="0068DA"/>
                </a:solidFill>
                <a:uFill>
                  <a:solidFill>
                    <a:srgbClr val="0068DA"/>
                  </a:solidFill>
                </a:uFill>
                <a:latin typeface="Arial"/>
                <a:cs typeface="Arial"/>
              </a:rPr>
              <a:t>Learn </a:t>
            </a:r>
            <a:r>
              <a:rPr sz="1250" spc="5" dirty="0">
                <a:solidFill>
                  <a:srgbClr val="0068DA"/>
                </a:solidFill>
                <a:latin typeface="Arial"/>
                <a:cs typeface="Arial"/>
              </a:rPr>
              <a:t> </a:t>
            </a:r>
            <a:r>
              <a:rPr sz="1250" u="sng" spc="10" dirty="0">
                <a:solidFill>
                  <a:srgbClr val="0068DA"/>
                </a:solidFill>
                <a:uFill>
                  <a:solidFill>
                    <a:srgbClr val="0068DA"/>
                  </a:solidFill>
                </a:uFill>
                <a:latin typeface="Arial"/>
                <a:cs typeface="Arial"/>
              </a:rPr>
              <a:t>more</a:t>
            </a:r>
            <a:endParaRPr sz="12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58262" y="6270434"/>
            <a:ext cx="1330325" cy="238125"/>
          </a:xfrm>
          <a:custGeom>
            <a:avLst/>
            <a:gdLst/>
            <a:ahLst/>
            <a:cxnLst/>
            <a:rect l="l" t="t" r="r" b="b"/>
            <a:pathLst>
              <a:path w="1330325" h="238125">
                <a:moveTo>
                  <a:pt x="0" y="237858"/>
                </a:moveTo>
                <a:lnTo>
                  <a:pt x="1330071" y="237858"/>
                </a:lnTo>
                <a:lnTo>
                  <a:pt x="1330071" y="0"/>
                </a:lnTo>
                <a:lnTo>
                  <a:pt x="0" y="0"/>
                </a:lnTo>
                <a:lnTo>
                  <a:pt x="0" y="2378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139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76065" y="9602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139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3112" y="685800"/>
            <a:ext cx="35540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0"/>
              </a:spcBef>
            </a:pPr>
            <a:r>
              <a:rPr sz="800" b="1" spc="-5" dirty="0">
                <a:solidFill>
                  <a:srgbClr val="2C2C2C"/>
                </a:solidFill>
                <a:latin typeface="Arial"/>
                <a:cs typeface="Arial"/>
              </a:rPr>
              <a:t>From: </a:t>
            </a:r>
            <a:r>
              <a:rPr sz="800" b="1" spc="-5" dirty="0">
                <a:latin typeface="Arial"/>
                <a:cs typeface="Arial"/>
              </a:rPr>
              <a:t>Uber Receipts</a:t>
            </a:r>
            <a:r>
              <a:rPr sz="800" b="1" spc="140" dirty="0"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2C2C2C"/>
                </a:solidFill>
                <a:latin typeface="Arial"/>
                <a:cs typeface="Arial"/>
                <a:hlinkClick r:id="rId2"/>
              </a:rPr>
              <a:t>uber.us@uber.com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800" b="1" dirty="0">
                <a:solidFill>
                  <a:srgbClr val="2C2C2C"/>
                </a:solidFill>
                <a:latin typeface="Arial"/>
                <a:cs typeface="Arial"/>
              </a:rPr>
              <a:t>Subject: </a:t>
            </a:r>
            <a:r>
              <a:rPr sz="800" dirty="0">
                <a:latin typeface="Arial"/>
                <a:cs typeface="Arial"/>
              </a:rPr>
              <a:t>Thanks for tipping! </a:t>
            </a:r>
            <a:r>
              <a:rPr sz="800" spc="-10" dirty="0">
                <a:latin typeface="Arial"/>
                <a:cs typeface="Arial"/>
              </a:rPr>
              <a:t>We’ve </a:t>
            </a:r>
            <a:r>
              <a:rPr sz="800" spc="-5" dirty="0">
                <a:latin typeface="Arial"/>
                <a:cs typeface="Arial"/>
              </a:rPr>
              <a:t>updated </a:t>
            </a:r>
            <a:r>
              <a:rPr sz="800" dirty="0">
                <a:latin typeface="Arial"/>
                <a:cs typeface="Arial"/>
              </a:rPr>
              <a:t>your </a:t>
            </a:r>
            <a:r>
              <a:rPr sz="800" spc="-10" dirty="0">
                <a:latin typeface="Arial"/>
                <a:cs typeface="Arial"/>
              </a:rPr>
              <a:t>Tuesday </a:t>
            </a:r>
            <a:r>
              <a:rPr sz="800" spc="-5" dirty="0">
                <a:latin typeface="Arial"/>
                <a:cs typeface="Arial"/>
              </a:rPr>
              <a:t>evening </a:t>
            </a:r>
            <a:r>
              <a:rPr sz="800" dirty="0">
                <a:latin typeface="Arial"/>
                <a:cs typeface="Arial"/>
              </a:rPr>
              <a:t>trip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receipt</a:t>
            </a:r>
            <a:endParaRPr sz="800">
              <a:latin typeface="Arial"/>
              <a:cs typeface="Arial"/>
            </a:endParaRPr>
          </a:p>
          <a:p>
            <a:pPr marL="159385">
              <a:lnSpc>
                <a:spcPct val="100000"/>
              </a:lnSpc>
            </a:pPr>
            <a:r>
              <a:rPr sz="800" b="1" spc="-5" dirty="0">
                <a:solidFill>
                  <a:srgbClr val="2C2C2C"/>
                </a:solidFill>
                <a:latin typeface="Arial"/>
                <a:cs typeface="Arial"/>
              </a:rPr>
              <a:t>Date: </a:t>
            </a:r>
            <a:r>
              <a:rPr sz="800" dirty="0">
                <a:latin typeface="Arial"/>
                <a:cs typeface="Arial"/>
              </a:rPr>
              <a:t>July </a:t>
            </a:r>
            <a:r>
              <a:rPr sz="800" spc="-5" dirty="0">
                <a:latin typeface="Arial"/>
                <a:cs typeface="Arial"/>
              </a:rPr>
              <a:t>16, 2019 at 6:46</a:t>
            </a:r>
            <a:r>
              <a:rPr sz="800" spc="3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PM</a:t>
            </a:r>
            <a:endParaRPr sz="800">
              <a:latin typeface="Arial"/>
              <a:cs typeface="Arial"/>
            </a:endParaRPr>
          </a:p>
          <a:p>
            <a:pPr marL="262890">
              <a:lnSpc>
                <a:spcPct val="100000"/>
              </a:lnSpc>
            </a:pPr>
            <a:r>
              <a:rPr sz="800" b="1" spc="-20" dirty="0">
                <a:solidFill>
                  <a:srgbClr val="2C2C2C"/>
                </a:solidFill>
                <a:latin typeface="Arial"/>
                <a:cs typeface="Arial"/>
              </a:rPr>
              <a:t>To: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88920" y="708659"/>
            <a:ext cx="111760" cy="1117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31000" y="708672"/>
            <a:ext cx="345427" cy="3454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5800" y="1262316"/>
            <a:ext cx="6400800" cy="0"/>
          </a:xfrm>
          <a:custGeom>
            <a:avLst/>
            <a:gdLst/>
            <a:ahLst/>
            <a:cxnLst/>
            <a:rect l="l" t="t" r="r" b="b"/>
            <a:pathLst>
              <a:path w="6400800">
                <a:moveTo>
                  <a:pt x="0" y="0"/>
                </a:moveTo>
                <a:lnTo>
                  <a:pt x="6400800" y="0"/>
                </a:lnTo>
              </a:path>
            </a:pathLst>
          </a:custGeom>
          <a:ln w="3175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50353" y="1875435"/>
            <a:ext cx="698728" cy="2430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783173" y="1822247"/>
            <a:ext cx="708025" cy="171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50" spc="-35" dirty="0">
                <a:latin typeface="Arial"/>
                <a:cs typeface="Arial"/>
              </a:rPr>
              <a:t>Total:</a:t>
            </a:r>
            <a:r>
              <a:rPr sz="950" spc="-5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$18.57</a:t>
            </a:r>
            <a:endParaRPr sz="950">
              <a:latin typeface="Arial"/>
              <a:cs typeface="Arial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028285" y="2011123"/>
          <a:ext cx="5440680" cy="6755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87370"/>
                <a:gridCol w="2353310"/>
              </a:tblGrid>
              <a:tr h="3670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15"/>
                        </a:lnSpc>
                      </a:pPr>
                      <a:r>
                        <a:rPr sz="950" spc="-50" dirty="0">
                          <a:latin typeface="Arial"/>
                          <a:cs typeface="Arial"/>
                        </a:rPr>
                        <a:t>Tue, </a:t>
                      </a:r>
                      <a:r>
                        <a:rPr sz="950" spc="-20" dirty="0">
                          <a:latin typeface="Arial"/>
                          <a:cs typeface="Arial"/>
                        </a:rPr>
                        <a:t>Jul </a:t>
                      </a:r>
                      <a:r>
                        <a:rPr sz="950" dirty="0">
                          <a:latin typeface="Arial"/>
                          <a:cs typeface="Arial"/>
                        </a:rPr>
                        <a:t>16,</a:t>
                      </a:r>
                      <a:r>
                        <a:rPr sz="95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dirty="0">
                          <a:latin typeface="Arial"/>
                          <a:cs typeface="Arial"/>
                        </a:rPr>
                        <a:t>2019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588645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sz="2700" spc="5" dirty="0">
                          <a:latin typeface="Arial"/>
                          <a:cs typeface="Arial"/>
                        </a:rPr>
                        <a:t>Thanks </a:t>
                      </a:r>
                      <a:r>
                        <a:rPr sz="27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2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700" dirty="0">
                          <a:latin typeface="Arial"/>
                          <a:cs typeface="Arial"/>
                        </a:rPr>
                        <a:t>tipping,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1460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434340">
                <a:tc>
                  <a:txBody>
                    <a:bodyPr/>
                    <a:lstStyle/>
                    <a:p>
                      <a:pPr marL="21590">
                        <a:lnSpc>
                          <a:spcPts val="2785"/>
                        </a:lnSpc>
                      </a:pPr>
                      <a:r>
                        <a:rPr sz="2700" spc="5" dirty="0">
                          <a:latin typeface="Arial"/>
                          <a:cs typeface="Arial"/>
                        </a:rPr>
                        <a:t>Kathleen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1026794">
                <a:tc>
                  <a:txBody>
                    <a:bodyPr/>
                    <a:lstStyle/>
                    <a:p>
                      <a:pPr marL="21590" marR="494665">
                        <a:lnSpc>
                          <a:spcPct val="108000"/>
                        </a:lnSpc>
                        <a:spcBef>
                          <a:spcPts val="340"/>
                        </a:spcBef>
                      </a:pPr>
                      <a:r>
                        <a:rPr sz="1600" spc="-20" dirty="0">
                          <a:latin typeface="Arial"/>
                          <a:cs typeface="Arial"/>
                        </a:rPr>
                        <a:t>Here's </a:t>
                      </a:r>
                      <a:r>
                        <a:rPr sz="1600" spc="-35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updated </a:t>
                      </a:r>
                      <a:r>
                        <a:rPr sz="1600" spc="-70" dirty="0">
                          <a:latin typeface="Arial"/>
                          <a:cs typeface="Arial"/>
                        </a:rPr>
                        <a:t>Tuesday  </a:t>
                      </a:r>
                      <a:r>
                        <a:rPr sz="1600" spc="-50" dirty="0">
                          <a:latin typeface="Arial"/>
                          <a:cs typeface="Arial"/>
                        </a:rPr>
                        <a:t>evening </a:t>
                      </a:r>
                      <a:r>
                        <a:rPr sz="1600" spc="-35" dirty="0">
                          <a:latin typeface="Arial"/>
                          <a:cs typeface="Arial"/>
                        </a:rPr>
                        <a:t>ride</a:t>
                      </a:r>
                      <a:r>
                        <a:rPr sz="16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25" dirty="0">
                          <a:latin typeface="Arial"/>
                          <a:cs typeface="Arial"/>
                        </a:rPr>
                        <a:t>receipt.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31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1050925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  <a:spcBef>
                          <a:spcPts val="2785"/>
                        </a:spcBef>
                      </a:pPr>
                      <a:r>
                        <a:rPr sz="3500" spc="-80" dirty="0">
                          <a:latin typeface="Arial"/>
                          <a:cs typeface="Arial"/>
                        </a:rPr>
                        <a:t>Total</a:t>
                      </a:r>
                      <a:endParaRPr sz="3500">
                        <a:latin typeface="Arial"/>
                        <a:cs typeface="Arial"/>
                      </a:endParaRPr>
                    </a:p>
                  </a:txBody>
                  <a:tcPr marL="0" marR="0" marT="353695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785"/>
                        </a:spcBef>
                      </a:pPr>
                      <a:r>
                        <a:rPr sz="3500" spc="-5" dirty="0">
                          <a:latin typeface="Arial"/>
                          <a:cs typeface="Arial"/>
                        </a:rPr>
                        <a:t>$18.57</a:t>
                      </a:r>
                      <a:endParaRPr sz="3500">
                        <a:latin typeface="Arial"/>
                        <a:cs typeface="Arial"/>
                      </a:endParaRPr>
                    </a:p>
                  </a:txBody>
                  <a:tcPr marL="0" marR="0" marT="353695" marB="0"/>
                </a:tc>
              </a:tr>
              <a:tr h="2520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</a:tr>
              <a:tr h="13214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22225">
                        <a:lnSpc>
                          <a:spcPct val="100000"/>
                        </a:lnSpc>
                      </a:pPr>
                      <a:r>
                        <a:rPr sz="1250" spc="-50" dirty="0">
                          <a:latin typeface="Arial"/>
                          <a:cs typeface="Arial"/>
                        </a:rPr>
                        <a:t>Trip</a:t>
                      </a:r>
                      <a:r>
                        <a:rPr sz="12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50" spc="-50" dirty="0">
                          <a:latin typeface="Arial"/>
                          <a:cs typeface="Arial"/>
                        </a:rPr>
                        <a:t>Fare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1250" dirty="0">
                          <a:latin typeface="Arial"/>
                          <a:cs typeface="Arial"/>
                        </a:rPr>
                        <a:t>$10.76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652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22225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250" spc="-5" dirty="0">
                          <a:latin typeface="Arial"/>
                          <a:cs typeface="Arial"/>
                        </a:rPr>
                        <a:t>Subtotal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250" dirty="0">
                          <a:latin typeface="Arial"/>
                          <a:cs typeface="Arial"/>
                        </a:rPr>
                        <a:t>$10.76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384810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250" spc="-30" dirty="0">
                          <a:latin typeface="Arial"/>
                          <a:cs typeface="Arial"/>
                        </a:rPr>
                        <a:t>Wait</a:t>
                      </a:r>
                      <a:r>
                        <a:rPr sz="12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50" spc="-20" dirty="0">
                          <a:latin typeface="Arial"/>
                          <a:cs typeface="Arial"/>
                        </a:rPr>
                        <a:t>Time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94615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250" dirty="0">
                          <a:latin typeface="Arial"/>
                          <a:cs typeface="Arial"/>
                        </a:rPr>
                        <a:t>$1.71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94615" marB="0"/>
                </a:tc>
              </a:tr>
              <a:tr h="384810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250" spc="-50" dirty="0">
                          <a:latin typeface="Arial"/>
                          <a:cs typeface="Arial"/>
                        </a:rPr>
                        <a:t>Tolls, </a:t>
                      </a:r>
                      <a:r>
                        <a:rPr sz="1250" spc="-15" dirty="0">
                          <a:latin typeface="Arial"/>
                          <a:cs typeface="Arial"/>
                        </a:rPr>
                        <a:t>Surcharges, </a:t>
                      </a:r>
                      <a:r>
                        <a:rPr sz="1250" spc="-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25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50" spc="-40" dirty="0">
                          <a:latin typeface="Arial"/>
                          <a:cs typeface="Arial"/>
                        </a:rPr>
                        <a:t>Fees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94615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250" dirty="0">
                          <a:latin typeface="Arial"/>
                          <a:cs typeface="Arial"/>
                        </a:rPr>
                        <a:t>$3.10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94615" marB="0"/>
                </a:tc>
              </a:tr>
              <a:tr h="287655">
                <a:tc>
                  <a:txBody>
                    <a:bodyPr/>
                    <a:lstStyle/>
                    <a:p>
                      <a:pPr marL="22225">
                        <a:lnSpc>
                          <a:spcPts val="1420"/>
                        </a:lnSpc>
                        <a:spcBef>
                          <a:spcPts val="745"/>
                        </a:spcBef>
                      </a:pPr>
                      <a:r>
                        <a:rPr sz="1250" spc="-10" dirty="0">
                          <a:latin typeface="Arial"/>
                          <a:cs typeface="Arial"/>
                        </a:rPr>
                        <a:t>Tip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94615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420"/>
                        </a:lnSpc>
                        <a:spcBef>
                          <a:spcPts val="745"/>
                        </a:spcBef>
                      </a:pPr>
                      <a:r>
                        <a:rPr sz="1250" dirty="0">
                          <a:latin typeface="Arial"/>
                          <a:cs typeface="Arial"/>
                        </a:rPr>
                        <a:t>$3.00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94615" marB="0"/>
                </a:tc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5019967" y="2938741"/>
            <a:ext cx="1458214" cy="14582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80688" y="5531167"/>
            <a:ext cx="111378" cy="11137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35150" y="7809648"/>
            <a:ext cx="151892" cy="1518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65526" y="8194458"/>
            <a:ext cx="151892" cy="1518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75524" y="1100340"/>
            <a:ext cx="820419" cy="101600"/>
          </a:xfrm>
          <a:custGeom>
            <a:avLst/>
            <a:gdLst/>
            <a:ahLst/>
            <a:cxnLst/>
            <a:rect l="l" t="t" r="r" b="b"/>
            <a:pathLst>
              <a:path w="820419" h="101600">
                <a:moveTo>
                  <a:pt x="0" y="101600"/>
                </a:moveTo>
                <a:lnTo>
                  <a:pt x="820369" y="101600"/>
                </a:lnTo>
                <a:lnTo>
                  <a:pt x="820369" y="0"/>
                </a:lnTo>
                <a:lnTo>
                  <a:pt x="0" y="0"/>
                </a:lnTo>
                <a:lnTo>
                  <a:pt x="0" y="101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140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88765" y="9602188"/>
            <a:ext cx="1949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140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25458" y="1226591"/>
            <a:ext cx="50292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10" dirty="0">
                <a:solidFill>
                  <a:srgbClr val="276EF1"/>
                </a:solidFill>
                <a:latin typeface="Arial"/>
                <a:cs typeface="Arial"/>
              </a:rPr>
              <a:t>Switch</a:t>
            </a:r>
            <a:endParaRPr sz="12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25458" y="1712632"/>
            <a:ext cx="50292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10" dirty="0">
                <a:solidFill>
                  <a:srgbClr val="276EF1"/>
                </a:solidFill>
                <a:latin typeface="Arial"/>
                <a:cs typeface="Arial"/>
              </a:rPr>
              <a:t>Switch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6383" y="6300025"/>
            <a:ext cx="887730" cy="171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50" spc="-20" dirty="0">
                <a:latin typeface="Arial"/>
                <a:cs typeface="Arial"/>
              </a:rPr>
              <a:t>Issued </a:t>
            </a:r>
            <a:r>
              <a:rPr sz="950" spc="-10" dirty="0">
                <a:latin typeface="Arial"/>
                <a:cs typeface="Arial"/>
              </a:rPr>
              <a:t>by</a:t>
            </a:r>
            <a:r>
              <a:rPr sz="950" spc="-45" dirty="0">
                <a:latin typeface="Arial"/>
                <a:cs typeface="Arial"/>
              </a:rPr>
              <a:t> </a:t>
            </a:r>
            <a:r>
              <a:rPr sz="950" spc="-30" dirty="0">
                <a:latin typeface="Arial"/>
                <a:cs typeface="Arial"/>
              </a:rPr>
              <a:t>Rasier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49083" y="4814061"/>
            <a:ext cx="870826" cy="870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18690" y="4935473"/>
            <a:ext cx="627837" cy="6278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81985" y="4819040"/>
            <a:ext cx="131635" cy="1316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36383" y="4224058"/>
            <a:ext cx="3207385" cy="15830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-60" dirty="0">
                <a:latin typeface="Arial"/>
                <a:cs typeface="Arial"/>
              </a:rPr>
              <a:t>You </a:t>
            </a:r>
            <a:r>
              <a:rPr sz="1250" spc="-10" dirty="0">
                <a:latin typeface="Arial"/>
                <a:cs typeface="Arial"/>
              </a:rPr>
              <a:t>rode </a:t>
            </a:r>
            <a:r>
              <a:rPr sz="1250" spc="5" dirty="0">
                <a:latin typeface="Arial"/>
                <a:cs typeface="Arial"/>
              </a:rPr>
              <a:t>with</a:t>
            </a:r>
            <a:r>
              <a:rPr sz="1250" spc="80" dirty="0">
                <a:latin typeface="Arial"/>
                <a:cs typeface="Arial"/>
              </a:rPr>
              <a:t> </a:t>
            </a:r>
            <a:r>
              <a:rPr sz="1250" spc="-5" dirty="0">
                <a:latin typeface="Arial"/>
                <a:cs typeface="Arial"/>
              </a:rPr>
              <a:t>Ahmad</a:t>
            </a: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1936750">
              <a:lnSpc>
                <a:spcPct val="100000"/>
              </a:lnSpc>
              <a:spcBef>
                <a:spcPts val="1150"/>
              </a:spcBef>
              <a:tabLst>
                <a:tab pos="2404745" algn="l"/>
              </a:tabLst>
            </a:pPr>
            <a:r>
              <a:rPr sz="1100" spc="5" dirty="0">
                <a:latin typeface="Arial"/>
                <a:cs typeface="Arial"/>
              </a:rPr>
              <a:t>4.87	</a:t>
            </a:r>
            <a:r>
              <a:rPr sz="1100" spc="-20" dirty="0">
                <a:latin typeface="Arial"/>
                <a:cs typeface="Arial"/>
              </a:rPr>
              <a:t>Rating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00">
              <a:latin typeface="Times New Roman"/>
              <a:cs typeface="Times New Roman"/>
            </a:endParaRPr>
          </a:p>
          <a:p>
            <a:pPr marL="1936114" marR="5080">
              <a:lnSpc>
                <a:spcPct val="169100"/>
              </a:lnSpc>
            </a:pPr>
            <a:r>
              <a:rPr sz="1100" spc="-10" dirty="0">
                <a:latin typeface="Arial"/>
                <a:cs typeface="Arial"/>
              </a:rPr>
              <a:t>Ahmad </a:t>
            </a:r>
            <a:r>
              <a:rPr sz="1100" spc="-30" dirty="0">
                <a:latin typeface="Arial"/>
                <a:cs typeface="Arial"/>
              </a:rPr>
              <a:t>is </a:t>
            </a:r>
            <a:r>
              <a:rPr sz="1100" spc="5" dirty="0">
                <a:latin typeface="Arial"/>
                <a:cs typeface="Arial"/>
              </a:rPr>
              <a:t>known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for:  </a:t>
            </a:r>
            <a:r>
              <a:rPr sz="1100" spc="-25" dirty="0">
                <a:latin typeface="Arial"/>
                <a:cs typeface="Arial"/>
              </a:rPr>
              <a:t>Great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5" dirty="0">
                <a:latin typeface="Arial"/>
                <a:cs typeface="Arial"/>
              </a:rPr>
              <a:t>Conversation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7653" y="6990632"/>
            <a:ext cx="4919980" cy="471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900"/>
              </a:lnSpc>
              <a:spcBef>
                <a:spcPts val="95"/>
              </a:spcBef>
            </a:pPr>
            <a:r>
              <a:rPr sz="1250" dirty="0">
                <a:latin typeface="Arial"/>
                <a:cs typeface="Arial"/>
              </a:rPr>
              <a:t>When </a:t>
            </a:r>
            <a:r>
              <a:rPr sz="1250" spc="20" dirty="0">
                <a:latin typeface="Arial"/>
                <a:cs typeface="Arial"/>
              </a:rPr>
              <a:t>you </a:t>
            </a:r>
            <a:r>
              <a:rPr sz="1250" spc="15" dirty="0">
                <a:latin typeface="Arial"/>
                <a:cs typeface="Arial"/>
              </a:rPr>
              <a:t>ride </a:t>
            </a:r>
            <a:r>
              <a:rPr sz="1250" spc="30" dirty="0">
                <a:latin typeface="Arial"/>
                <a:cs typeface="Arial"/>
              </a:rPr>
              <a:t>with </a:t>
            </a:r>
            <a:r>
              <a:rPr sz="1250" spc="-10" dirty="0">
                <a:latin typeface="Arial"/>
                <a:cs typeface="Arial"/>
              </a:rPr>
              <a:t>Uber, </a:t>
            </a:r>
            <a:r>
              <a:rPr sz="1250" spc="15" dirty="0">
                <a:latin typeface="Arial"/>
                <a:cs typeface="Arial"/>
              </a:rPr>
              <a:t>your </a:t>
            </a:r>
            <a:r>
              <a:rPr sz="1250" spc="25" dirty="0">
                <a:latin typeface="Arial"/>
                <a:cs typeface="Arial"/>
              </a:rPr>
              <a:t>trips </a:t>
            </a:r>
            <a:r>
              <a:rPr sz="1250" spc="-15" dirty="0">
                <a:latin typeface="Arial"/>
                <a:cs typeface="Arial"/>
              </a:rPr>
              <a:t>are </a:t>
            </a:r>
            <a:r>
              <a:rPr sz="1250" spc="10" dirty="0">
                <a:latin typeface="Arial"/>
                <a:cs typeface="Arial"/>
              </a:rPr>
              <a:t>insured </a:t>
            </a:r>
            <a:r>
              <a:rPr sz="1250" spc="5" dirty="0">
                <a:latin typeface="Arial"/>
                <a:cs typeface="Arial"/>
              </a:rPr>
              <a:t>in </a:t>
            </a:r>
            <a:r>
              <a:rPr sz="1250" spc="10" dirty="0">
                <a:latin typeface="Arial"/>
                <a:cs typeface="Arial"/>
              </a:rPr>
              <a:t>case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-15" dirty="0">
                <a:latin typeface="Arial"/>
                <a:cs typeface="Arial"/>
              </a:rPr>
              <a:t>a </a:t>
            </a:r>
            <a:r>
              <a:rPr sz="1250" spc="15" dirty="0">
                <a:latin typeface="Arial"/>
                <a:cs typeface="Arial"/>
              </a:rPr>
              <a:t>covered  </a:t>
            </a:r>
            <a:r>
              <a:rPr sz="1250" spc="25" dirty="0">
                <a:latin typeface="Arial"/>
                <a:cs typeface="Arial"/>
              </a:rPr>
              <a:t>accident. </a:t>
            </a:r>
            <a:r>
              <a:rPr sz="1250" spc="-20" dirty="0">
                <a:solidFill>
                  <a:srgbClr val="276EF1"/>
                </a:solidFill>
                <a:latin typeface="Arial"/>
                <a:cs typeface="Arial"/>
              </a:rPr>
              <a:t>Learn </a:t>
            </a:r>
            <a:r>
              <a:rPr sz="1250" spc="-10" dirty="0">
                <a:solidFill>
                  <a:srgbClr val="276EF1"/>
                </a:solidFill>
                <a:latin typeface="Arial"/>
                <a:cs typeface="Arial"/>
              </a:rPr>
              <a:t>more.</a:t>
            </a:r>
            <a:endParaRPr sz="12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61694" y="8783061"/>
            <a:ext cx="1869439" cy="592455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1250" spc="15" dirty="0">
                <a:latin typeface="Arial"/>
                <a:cs typeface="Arial"/>
              </a:rPr>
              <a:t>06:19pm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250" spc="10" dirty="0">
                <a:latin typeface="Arial"/>
                <a:cs typeface="Arial"/>
              </a:rPr>
              <a:t>22 </a:t>
            </a:r>
            <a:r>
              <a:rPr sz="1250" spc="-5" dirty="0">
                <a:latin typeface="Arial"/>
                <a:cs typeface="Arial"/>
              </a:rPr>
              <a:t>Light </a:t>
            </a:r>
            <a:r>
              <a:rPr sz="1250" dirty="0">
                <a:latin typeface="Arial"/>
                <a:cs typeface="Arial"/>
              </a:rPr>
              <a:t>St, </a:t>
            </a:r>
            <a:r>
              <a:rPr sz="1250" spc="-10" dirty="0">
                <a:latin typeface="Arial"/>
                <a:cs typeface="Arial"/>
              </a:rPr>
              <a:t>Baltimore,</a:t>
            </a:r>
            <a:r>
              <a:rPr sz="1250" spc="-50" dirty="0">
                <a:latin typeface="Arial"/>
                <a:cs typeface="Arial"/>
              </a:rPr>
              <a:t> </a:t>
            </a:r>
            <a:r>
              <a:rPr sz="1250" spc="-15" dirty="0">
                <a:latin typeface="Arial"/>
                <a:cs typeface="Arial"/>
              </a:rPr>
              <a:t>MD</a:t>
            </a:r>
            <a:endParaRPr sz="12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49071" y="8925367"/>
            <a:ext cx="81000" cy="911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57897" y="8411412"/>
            <a:ext cx="349885" cy="171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50" spc="-30" dirty="0">
                <a:solidFill>
                  <a:srgbClr val="ABABAB"/>
                </a:solidFill>
                <a:latin typeface="Arial"/>
                <a:cs typeface="Arial"/>
              </a:rPr>
              <a:t>UberX</a:t>
            </a:r>
            <a:endParaRPr sz="9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75764" y="8386089"/>
            <a:ext cx="115443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10" dirty="0">
                <a:solidFill>
                  <a:srgbClr val="595959"/>
                </a:solidFill>
                <a:latin typeface="Arial"/>
                <a:cs typeface="Arial"/>
              </a:rPr>
              <a:t>4.20 </a:t>
            </a:r>
            <a:r>
              <a:rPr sz="1250" spc="-15" dirty="0">
                <a:solidFill>
                  <a:srgbClr val="595959"/>
                </a:solidFill>
                <a:latin typeface="Arial"/>
                <a:cs typeface="Arial"/>
              </a:rPr>
              <a:t>mi </a:t>
            </a:r>
            <a:r>
              <a:rPr sz="1250" spc="-45" dirty="0">
                <a:solidFill>
                  <a:srgbClr val="595959"/>
                </a:solidFill>
                <a:latin typeface="Arial"/>
                <a:cs typeface="Arial"/>
              </a:rPr>
              <a:t>| </a:t>
            </a:r>
            <a:r>
              <a:rPr sz="1250" spc="10" dirty="0">
                <a:solidFill>
                  <a:srgbClr val="595959"/>
                </a:solidFill>
                <a:latin typeface="Arial"/>
                <a:cs typeface="Arial"/>
              </a:rPr>
              <a:t>22</a:t>
            </a:r>
            <a:r>
              <a:rPr sz="1250" spc="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250" spc="-15" dirty="0">
                <a:solidFill>
                  <a:srgbClr val="595959"/>
                </a:solidFill>
                <a:latin typeface="Arial"/>
                <a:cs typeface="Arial"/>
              </a:rPr>
              <a:t>min</a:t>
            </a:r>
            <a:endParaRPr sz="12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37754" y="801732"/>
            <a:ext cx="122301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dirty="0">
                <a:latin typeface="Arial"/>
                <a:cs typeface="Arial"/>
              </a:rPr>
              <a:t>Amount</a:t>
            </a:r>
            <a:r>
              <a:rPr sz="1250" spc="-45" dirty="0">
                <a:latin typeface="Arial"/>
                <a:cs typeface="Arial"/>
              </a:rPr>
              <a:t> </a:t>
            </a:r>
            <a:r>
              <a:rPr sz="1250" spc="-10" dirty="0">
                <a:latin typeface="Arial"/>
                <a:cs typeface="Arial"/>
              </a:rPr>
              <a:t>Charged</a:t>
            </a:r>
            <a:endParaRPr sz="12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46178" y="1196225"/>
            <a:ext cx="64516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Arial"/>
                <a:cs typeface="Arial"/>
              </a:rPr>
              <a:t>$15.57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58783" y="1682290"/>
            <a:ext cx="53276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Arial"/>
                <a:cs typeface="Arial"/>
              </a:rPr>
              <a:t>$3.00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37640" y="2131901"/>
            <a:ext cx="5438775" cy="1038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39900"/>
              </a:lnSpc>
              <a:spcBef>
                <a:spcPts val="95"/>
              </a:spcBef>
              <a:tabLst>
                <a:tab pos="4050029" algn="l"/>
              </a:tabLst>
            </a:pPr>
            <a:r>
              <a:rPr sz="950" spc="-35" dirty="0">
                <a:latin typeface="Arial"/>
                <a:cs typeface="Arial"/>
              </a:rPr>
              <a:t>A </a:t>
            </a:r>
            <a:r>
              <a:rPr sz="950" spc="-10" dirty="0">
                <a:latin typeface="Arial"/>
                <a:cs typeface="Arial"/>
              </a:rPr>
              <a:t>temporary hold of </a:t>
            </a:r>
            <a:r>
              <a:rPr sz="950" dirty="0">
                <a:latin typeface="Arial"/>
                <a:cs typeface="Arial"/>
              </a:rPr>
              <a:t>$13.86 </a:t>
            </a:r>
            <a:r>
              <a:rPr sz="950" spc="-10" dirty="0">
                <a:latin typeface="Arial"/>
                <a:cs typeface="Arial"/>
              </a:rPr>
              <a:t>was placed on</a:t>
            </a:r>
            <a:r>
              <a:rPr sz="950" spc="160" dirty="0">
                <a:latin typeface="Arial"/>
                <a:cs typeface="Arial"/>
              </a:rPr>
              <a:t> </a:t>
            </a:r>
            <a:r>
              <a:rPr sz="950" spc="-15" dirty="0">
                <a:latin typeface="Arial"/>
                <a:cs typeface="Arial"/>
              </a:rPr>
              <a:t>your</a:t>
            </a:r>
            <a:r>
              <a:rPr sz="950" spc="10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payment	at the </a:t>
            </a:r>
            <a:r>
              <a:rPr sz="950" spc="-5" dirty="0">
                <a:latin typeface="Arial"/>
                <a:cs typeface="Arial"/>
              </a:rPr>
              <a:t>start </a:t>
            </a:r>
            <a:r>
              <a:rPr sz="950" spc="-10" dirty="0">
                <a:latin typeface="Arial"/>
                <a:cs typeface="Arial"/>
              </a:rPr>
              <a:t>of the </a:t>
            </a:r>
            <a:r>
              <a:rPr sz="950" spc="-5" dirty="0">
                <a:latin typeface="Arial"/>
                <a:cs typeface="Arial"/>
              </a:rPr>
              <a:t>trip. </a:t>
            </a:r>
            <a:r>
              <a:rPr sz="950" spc="-30" dirty="0">
                <a:latin typeface="Arial"/>
                <a:cs typeface="Arial"/>
              </a:rPr>
              <a:t>This  </a:t>
            </a:r>
            <a:r>
              <a:rPr sz="950" spc="-25" dirty="0">
                <a:latin typeface="Arial"/>
                <a:cs typeface="Arial"/>
              </a:rPr>
              <a:t>is </a:t>
            </a:r>
            <a:r>
              <a:rPr sz="950" dirty="0">
                <a:latin typeface="Arial"/>
                <a:cs typeface="Arial"/>
              </a:rPr>
              <a:t>not </a:t>
            </a:r>
            <a:r>
              <a:rPr sz="950" spc="-35" dirty="0">
                <a:latin typeface="Arial"/>
                <a:cs typeface="Arial"/>
              </a:rPr>
              <a:t>a </a:t>
            </a:r>
            <a:r>
              <a:rPr sz="950" spc="-15" dirty="0">
                <a:latin typeface="Arial"/>
                <a:cs typeface="Arial"/>
              </a:rPr>
              <a:t>charge </a:t>
            </a:r>
            <a:r>
              <a:rPr sz="950" spc="-10" dirty="0">
                <a:latin typeface="Arial"/>
                <a:cs typeface="Arial"/>
              </a:rPr>
              <a:t>and </a:t>
            </a:r>
            <a:r>
              <a:rPr sz="950" spc="-25" dirty="0">
                <a:latin typeface="Arial"/>
                <a:cs typeface="Arial"/>
              </a:rPr>
              <a:t>has </a:t>
            </a:r>
            <a:r>
              <a:rPr sz="950" spc="-10" dirty="0">
                <a:latin typeface="Arial"/>
                <a:cs typeface="Arial"/>
              </a:rPr>
              <a:t>or </a:t>
            </a:r>
            <a:r>
              <a:rPr sz="950" spc="-20" dirty="0">
                <a:latin typeface="Arial"/>
                <a:cs typeface="Arial"/>
              </a:rPr>
              <a:t>will </a:t>
            </a:r>
            <a:r>
              <a:rPr sz="950" spc="-10" dirty="0">
                <a:latin typeface="Arial"/>
                <a:cs typeface="Arial"/>
              </a:rPr>
              <a:t>be </a:t>
            </a:r>
            <a:r>
              <a:rPr sz="950" spc="-15" dirty="0">
                <a:latin typeface="Arial"/>
                <a:cs typeface="Arial"/>
              </a:rPr>
              <a:t>removed. </a:t>
            </a:r>
            <a:r>
              <a:rPr sz="950" spc="-20" dirty="0">
                <a:latin typeface="Arial"/>
                <a:cs typeface="Arial"/>
              </a:rPr>
              <a:t>It </a:t>
            </a:r>
            <a:r>
              <a:rPr sz="950" spc="-10" dirty="0">
                <a:latin typeface="Arial"/>
                <a:cs typeface="Arial"/>
              </a:rPr>
              <a:t>should </a:t>
            </a:r>
            <a:r>
              <a:rPr sz="950" spc="-15" dirty="0">
                <a:latin typeface="Arial"/>
                <a:cs typeface="Arial"/>
              </a:rPr>
              <a:t>disappear from your </a:t>
            </a:r>
            <a:r>
              <a:rPr sz="950" spc="-10" dirty="0">
                <a:latin typeface="Arial"/>
                <a:cs typeface="Arial"/>
              </a:rPr>
              <a:t>bank statement </a:t>
            </a:r>
            <a:r>
              <a:rPr sz="950" spc="-25" dirty="0">
                <a:latin typeface="Arial"/>
                <a:cs typeface="Arial"/>
              </a:rPr>
              <a:t>shortly. </a:t>
            </a:r>
            <a:r>
              <a:rPr sz="950" u="sng" spc="-20" dirty="0">
                <a:solidFill>
                  <a:srgbClr val="0068DA"/>
                </a:solidFill>
                <a:uFill>
                  <a:solidFill>
                    <a:srgbClr val="0068DA"/>
                  </a:solidFill>
                </a:uFill>
                <a:latin typeface="Arial"/>
                <a:cs typeface="Arial"/>
              </a:rPr>
              <a:t>Learn </a:t>
            </a:r>
            <a:r>
              <a:rPr sz="950" spc="-20" dirty="0">
                <a:solidFill>
                  <a:srgbClr val="0068DA"/>
                </a:solidFill>
                <a:latin typeface="Arial"/>
                <a:cs typeface="Arial"/>
              </a:rPr>
              <a:t> </a:t>
            </a:r>
            <a:r>
              <a:rPr sz="950" u="sng" spc="-20" dirty="0">
                <a:solidFill>
                  <a:srgbClr val="0068DA"/>
                </a:solidFill>
                <a:uFill>
                  <a:solidFill>
                    <a:srgbClr val="0068DA"/>
                  </a:solidFill>
                </a:uFill>
                <a:latin typeface="Arial"/>
                <a:cs typeface="Arial"/>
              </a:rPr>
              <a:t>More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785"/>
              </a:spcBef>
            </a:pPr>
            <a:r>
              <a:rPr sz="950" spc="-15" dirty="0">
                <a:latin typeface="Arial"/>
                <a:cs typeface="Arial"/>
              </a:rPr>
              <a:t>Receipt </a:t>
            </a:r>
            <a:r>
              <a:rPr sz="950" spc="-45" dirty="0">
                <a:latin typeface="Arial"/>
                <a:cs typeface="Arial"/>
              </a:rPr>
              <a:t>ID </a:t>
            </a:r>
            <a:r>
              <a:rPr sz="950" dirty="0">
                <a:latin typeface="Arial"/>
                <a:cs typeface="Arial"/>
              </a:rPr>
              <a:t>#</a:t>
            </a:r>
            <a:r>
              <a:rPr sz="950" spc="5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cf47c12d-603c-4396-a26b-b5d0c0416ddb</a:t>
            </a:r>
            <a:endParaRPr sz="9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6114" y="3282285"/>
            <a:ext cx="227329" cy="48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 marR="5080">
              <a:lnSpc>
                <a:spcPct val="132900"/>
              </a:lnSpc>
            </a:pPr>
            <a:r>
              <a:rPr sz="100" spc="10" dirty="0">
                <a:solidFill>
                  <a:srgbClr val="ABABAB"/>
                </a:solidFill>
                <a:latin typeface="Arial"/>
                <a:cs typeface="Arial"/>
              </a:rPr>
              <a:t>xidcf47c12d-603c-4396-a26b-b5d0c0416ddb  </a:t>
            </a:r>
            <a:r>
              <a:rPr sz="100" spc="15" dirty="0">
                <a:solidFill>
                  <a:srgbClr val="ABABAB"/>
                </a:solidFill>
                <a:latin typeface="Arial"/>
                <a:cs typeface="Arial"/>
              </a:rPr>
              <a:t>pGvlI2ANUbXFfyEOgxta1RMV082993</a:t>
            </a:r>
            <a:endParaRPr sz="1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97472" y="1077633"/>
            <a:ext cx="1496695" cy="1031240"/>
          </a:xfrm>
          <a:custGeom>
            <a:avLst/>
            <a:gdLst/>
            <a:ahLst/>
            <a:cxnLst/>
            <a:rect l="l" t="t" r="r" b="b"/>
            <a:pathLst>
              <a:path w="1496695" h="1031239">
                <a:moveTo>
                  <a:pt x="0" y="1030770"/>
                </a:moveTo>
                <a:lnTo>
                  <a:pt x="1496288" y="1030770"/>
                </a:lnTo>
                <a:lnTo>
                  <a:pt x="1496288" y="0"/>
                </a:lnTo>
                <a:lnTo>
                  <a:pt x="0" y="0"/>
                </a:lnTo>
                <a:lnTo>
                  <a:pt x="0" y="1030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24934" y="2194204"/>
            <a:ext cx="1017905" cy="178435"/>
          </a:xfrm>
          <a:custGeom>
            <a:avLst/>
            <a:gdLst/>
            <a:ahLst/>
            <a:cxnLst/>
            <a:rect l="l" t="t" r="r" b="b"/>
            <a:pathLst>
              <a:path w="1017904" h="178435">
                <a:moveTo>
                  <a:pt x="0" y="178384"/>
                </a:moveTo>
                <a:lnTo>
                  <a:pt x="1017473" y="178384"/>
                </a:lnTo>
                <a:lnTo>
                  <a:pt x="1017473" y="0"/>
                </a:lnTo>
                <a:lnTo>
                  <a:pt x="0" y="0"/>
                </a:lnTo>
                <a:lnTo>
                  <a:pt x="0" y="178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141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76065" y="9602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141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61706" y="957041"/>
            <a:ext cx="1952625" cy="87630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1250" spc="15" dirty="0">
                <a:latin typeface="Arial"/>
                <a:cs typeface="Arial"/>
              </a:rPr>
              <a:t>06:42pm</a:t>
            </a:r>
            <a:endParaRPr sz="1250">
              <a:latin typeface="Arial"/>
              <a:cs typeface="Arial"/>
            </a:endParaRPr>
          </a:p>
          <a:p>
            <a:pPr marL="12700" marR="5080">
              <a:lnSpc>
                <a:spcPct val="148800"/>
              </a:lnSpc>
            </a:pPr>
            <a:r>
              <a:rPr sz="1250" spc="10" dirty="0">
                <a:latin typeface="Arial"/>
                <a:cs typeface="Arial"/>
              </a:rPr>
              <a:t>826 </a:t>
            </a:r>
            <a:r>
              <a:rPr sz="1250" spc="-30" dirty="0">
                <a:latin typeface="Arial"/>
                <a:cs typeface="Arial"/>
              </a:rPr>
              <a:t>Allendale </a:t>
            </a:r>
            <a:r>
              <a:rPr sz="1250" dirty="0">
                <a:latin typeface="Arial"/>
                <a:cs typeface="Arial"/>
              </a:rPr>
              <a:t>St, </a:t>
            </a:r>
            <a:r>
              <a:rPr sz="1250" spc="-10" dirty="0">
                <a:latin typeface="Arial"/>
                <a:cs typeface="Arial"/>
              </a:rPr>
              <a:t>Baltimore,  </a:t>
            </a:r>
            <a:r>
              <a:rPr sz="1250" spc="-15" dirty="0">
                <a:latin typeface="Arial"/>
                <a:cs typeface="Arial"/>
              </a:rPr>
              <a:t>MD</a:t>
            </a:r>
            <a:endParaRPr sz="12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9083" y="1018336"/>
            <a:ext cx="81000" cy="1721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49083" y="2274036"/>
            <a:ext cx="3159493" cy="36253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2742" y="6820890"/>
            <a:ext cx="784793" cy="89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43975" y="6818300"/>
            <a:ext cx="3750310" cy="8680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30" dirty="0">
                <a:latin typeface="Arial"/>
                <a:cs typeface="Arial"/>
              </a:rPr>
              <a:t>Invite </a:t>
            </a:r>
            <a:r>
              <a:rPr sz="1400" spc="-10" dirty="0">
                <a:latin typeface="Arial"/>
                <a:cs typeface="Arial"/>
              </a:rPr>
              <a:t>your </a:t>
            </a:r>
            <a:r>
              <a:rPr sz="1400" spc="-15" dirty="0">
                <a:latin typeface="Arial"/>
                <a:cs typeface="Arial"/>
              </a:rPr>
              <a:t>friends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85" dirty="0">
                <a:latin typeface="Arial"/>
                <a:cs typeface="Arial"/>
              </a:rPr>
              <a:t> </a:t>
            </a:r>
            <a:r>
              <a:rPr sz="1400" spc="-40" dirty="0">
                <a:latin typeface="Arial"/>
                <a:cs typeface="Arial"/>
              </a:rPr>
              <a:t>family.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48800"/>
              </a:lnSpc>
              <a:spcBef>
                <a:spcPts val="450"/>
              </a:spcBef>
            </a:pPr>
            <a:r>
              <a:rPr sz="1250" spc="-10" dirty="0">
                <a:latin typeface="Arial"/>
                <a:cs typeface="Arial"/>
              </a:rPr>
              <a:t>Get </a:t>
            </a:r>
            <a:r>
              <a:rPr sz="1250" spc="10" dirty="0">
                <a:latin typeface="Arial"/>
                <a:cs typeface="Arial"/>
              </a:rPr>
              <a:t>$5 </a:t>
            </a:r>
            <a:r>
              <a:rPr sz="1250" spc="-15" dirty="0">
                <a:latin typeface="Arial"/>
                <a:cs typeface="Arial"/>
              </a:rPr>
              <a:t>off your </a:t>
            </a:r>
            <a:r>
              <a:rPr sz="1250" spc="-10" dirty="0">
                <a:latin typeface="Arial"/>
                <a:cs typeface="Arial"/>
              </a:rPr>
              <a:t>next </a:t>
            </a:r>
            <a:r>
              <a:rPr sz="1250" spc="-15" dirty="0">
                <a:latin typeface="Arial"/>
                <a:cs typeface="Arial"/>
              </a:rPr>
              <a:t>ride </a:t>
            </a:r>
            <a:r>
              <a:rPr sz="1250" spc="-5" dirty="0">
                <a:latin typeface="Arial"/>
                <a:cs typeface="Arial"/>
              </a:rPr>
              <a:t>when </a:t>
            </a:r>
            <a:r>
              <a:rPr sz="1250" spc="-15" dirty="0">
                <a:latin typeface="Arial"/>
                <a:cs typeface="Arial"/>
              </a:rPr>
              <a:t>you </a:t>
            </a:r>
            <a:r>
              <a:rPr sz="1250" spc="-30" dirty="0">
                <a:latin typeface="Arial"/>
                <a:cs typeface="Arial"/>
              </a:rPr>
              <a:t>refer </a:t>
            </a:r>
            <a:r>
              <a:rPr sz="1250" spc="-35" dirty="0">
                <a:latin typeface="Arial"/>
                <a:cs typeface="Arial"/>
              </a:rPr>
              <a:t>a </a:t>
            </a:r>
            <a:r>
              <a:rPr sz="1250" spc="-15" dirty="0">
                <a:latin typeface="Arial"/>
                <a:cs typeface="Arial"/>
              </a:rPr>
              <a:t>friend </a:t>
            </a:r>
            <a:r>
              <a:rPr sz="1250" spc="20" dirty="0">
                <a:latin typeface="Arial"/>
                <a:cs typeface="Arial"/>
              </a:rPr>
              <a:t>to </a:t>
            </a:r>
            <a:r>
              <a:rPr sz="1250" spc="-10" dirty="0">
                <a:latin typeface="Arial"/>
                <a:cs typeface="Arial"/>
              </a:rPr>
              <a:t>try  </a:t>
            </a:r>
            <a:r>
              <a:rPr sz="1250" spc="-35" dirty="0">
                <a:latin typeface="Arial"/>
                <a:cs typeface="Arial"/>
              </a:rPr>
              <a:t>Uber.</a:t>
            </a:r>
            <a:endParaRPr sz="12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42742" y="9129750"/>
            <a:ext cx="789857" cy="2428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43975" y="8778731"/>
            <a:ext cx="3499485" cy="593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32900"/>
              </a:lnSpc>
              <a:spcBef>
                <a:spcPts val="90"/>
              </a:spcBef>
            </a:pPr>
            <a:r>
              <a:rPr sz="1400" spc="-5" dirty="0">
                <a:latin typeface="Arial"/>
                <a:cs typeface="Arial"/>
              </a:rPr>
              <a:t>Save </a:t>
            </a:r>
            <a:r>
              <a:rPr sz="1400" spc="45" dirty="0">
                <a:latin typeface="Arial"/>
                <a:cs typeface="Arial"/>
              </a:rPr>
              <a:t>up </a:t>
            </a:r>
            <a:r>
              <a:rPr sz="1400" spc="50" dirty="0">
                <a:latin typeface="Arial"/>
                <a:cs typeface="Arial"/>
              </a:rPr>
              <a:t>to </a:t>
            </a:r>
            <a:r>
              <a:rPr sz="1400" spc="100" dirty="0">
                <a:latin typeface="Arial"/>
                <a:cs typeface="Arial"/>
              </a:rPr>
              <a:t>5% </a:t>
            </a:r>
            <a:r>
              <a:rPr sz="1400" spc="30" dirty="0">
                <a:latin typeface="Arial"/>
                <a:cs typeface="Arial"/>
              </a:rPr>
              <a:t>on </a:t>
            </a:r>
            <a:r>
              <a:rPr sz="1400" spc="20" dirty="0">
                <a:latin typeface="Arial"/>
                <a:cs typeface="Arial"/>
              </a:rPr>
              <a:t>your </a:t>
            </a:r>
            <a:r>
              <a:rPr sz="1400" spc="25" dirty="0">
                <a:latin typeface="Arial"/>
                <a:cs typeface="Arial"/>
              </a:rPr>
              <a:t>next </a:t>
            </a:r>
            <a:r>
              <a:rPr sz="1400" spc="20" dirty="0">
                <a:latin typeface="Arial"/>
                <a:cs typeface="Arial"/>
              </a:rPr>
              <a:t>ride </a:t>
            </a:r>
            <a:r>
              <a:rPr sz="1400" spc="40" dirty="0">
                <a:latin typeface="Arial"/>
                <a:cs typeface="Arial"/>
              </a:rPr>
              <a:t>with</a:t>
            </a:r>
            <a:r>
              <a:rPr sz="1400" spc="-210" dirty="0">
                <a:latin typeface="Arial"/>
                <a:cs typeface="Arial"/>
              </a:rPr>
              <a:t> </a:t>
            </a:r>
            <a:r>
              <a:rPr sz="1400" spc="25" dirty="0">
                <a:latin typeface="Arial"/>
                <a:cs typeface="Arial"/>
              </a:rPr>
              <a:t>Uber  </a:t>
            </a:r>
            <a:r>
              <a:rPr sz="1400" spc="10" dirty="0">
                <a:latin typeface="Arial"/>
                <a:cs typeface="Arial"/>
              </a:rPr>
              <a:t>Cash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758262" y="7465377"/>
            <a:ext cx="1330325" cy="238125"/>
          </a:xfrm>
          <a:custGeom>
            <a:avLst/>
            <a:gdLst/>
            <a:ahLst/>
            <a:cxnLst/>
            <a:rect l="l" t="t" r="r" b="b"/>
            <a:pathLst>
              <a:path w="1330325" h="238125">
                <a:moveTo>
                  <a:pt x="0" y="237845"/>
                </a:moveTo>
                <a:lnTo>
                  <a:pt x="1330071" y="237845"/>
                </a:lnTo>
                <a:lnTo>
                  <a:pt x="1330071" y="0"/>
                </a:lnTo>
                <a:lnTo>
                  <a:pt x="0" y="0"/>
                </a:lnTo>
                <a:lnTo>
                  <a:pt x="0" y="2378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142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76065" y="9602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142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3112" y="685800"/>
            <a:ext cx="35540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0"/>
              </a:spcBef>
            </a:pPr>
            <a:r>
              <a:rPr sz="800" b="1" spc="-5" dirty="0">
                <a:solidFill>
                  <a:srgbClr val="2C2C2C"/>
                </a:solidFill>
                <a:latin typeface="Arial"/>
                <a:cs typeface="Arial"/>
              </a:rPr>
              <a:t>From: </a:t>
            </a:r>
            <a:r>
              <a:rPr sz="800" b="1" spc="-5" dirty="0">
                <a:latin typeface="Arial"/>
                <a:cs typeface="Arial"/>
              </a:rPr>
              <a:t>Uber Receipts</a:t>
            </a:r>
            <a:r>
              <a:rPr sz="800" b="1" spc="140" dirty="0"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2C2C2C"/>
                </a:solidFill>
                <a:latin typeface="Arial"/>
                <a:cs typeface="Arial"/>
                <a:hlinkClick r:id="rId2"/>
              </a:rPr>
              <a:t>uber.us@uber.com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800" b="1" dirty="0">
                <a:solidFill>
                  <a:srgbClr val="2C2C2C"/>
                </a:solidFill>
                <a:latin typeface="Arial"/>
                <a:cs typeface="Arial"/>
              </a:rPr>
              <a:t>Subject: </a:t>
            </a:r>
            <a:r>
              <a:rPr sz="800" dirty="0">
                <a:latin typeface="Arial"/>
                <a:cs typeface="Arial"/>
              </a:rPr>
              <a:t>Thanks for tipping! </a:t>
            </a:r>
            <a:r>
              <a:rPr sz="800" spc="-10" dirty="0">
                <a:latin typeface="Arial"/>
                <a:cs typeface="Arial"/>
              </a:rPr>
              <a:t>We’ve </a:t>
            </a:r>
            <a:r>
              <a:rPr sz="800" spc="-5" dirty="0">
                <a:latin typeface="Arial"/>
                <a:cs typeface="Arial"/>
              </a:rPr>
              <a:t>updated </a:t>
            </a:r>
            <a:r>
              <a:rPr sz="800" dirty="0">
                <a:latin typeface="Arial"/>
                <a:cs typeface="Arial"/>
              </a:rPr>
              <a:t>your </a:t>
            </a:r>
            <a:r>
              <a:rPr sz="800" spc="-10" dirty="0">
                <a:latin typeface="Arial"/>
                <a:cs typeface="Arial"/>
              </a:rPr>
              <a:t>Tuesday </a:t>
            </a:r>
            <a:r>
              <a:rPr sz="800" spc="-5" dirty="0">
                <a:latin typeface="Arial"/>
                <a:cs typeface="Arial"/>
              </a:rPr>
              <a:t>evening </a:t>
            </a:r>
            <a:r>
              <a:rPr sz="800" dirty="0">
                <a:latin typeface="Arial"/>
                <a:cs typeface="Arial"/>
              </a:rPr>
              <a:t>trip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receipt</a:t>
            </a:r>
            <a:endParaRPr sz="800">
              <a:latin typeface="Arial"/>
              <a:cs typeface="Arial"/>
            </a:endParaRPr>
          </a:p>
          <a:p>
            <a:pPr marL="159385">
              <a:lnSpc>
                <a:spcPct val="100000"/>
              </a:lnSpc>
            </a:pPr>
            <a:r>
              <a:rPr sz="800" b="1" spc="-5" dirty="0">
                <a:solidFill>
                  <a:srgbClr val="2C2C2C"/>
                </a:solidFill>
                <a:latin typeface="Arial"/>
                <a:cs typeface="Arial"/>
              </a:rPr>
              <a:t>Date: </a:t>
            </a:r>
            <a:r>
              <a:rPr sz="800" dirty="0">
                <a:latin typeface="Arial"/>
                <a:cs typeface="Arial"/>
              </a:rPr>
              <a:t>July </a:t>
            </a:r>
            <a:r>
              <a:rPr sz="800" spc="-5" dirty="0">
                <a:latin typeface="Arial"/>
                <a:cs typeface="Arial"/>
              </a:rPr>
              <a:t>16, 2019 at 7:34</a:t>
            </a:r>
            <a:r>
              <a:rPr sz="800" spc="3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PM</a:t>
            </a:r>
            <a:endParaRPr sz="800">
              <a:latin typeface="Arial"/>
              <a:cs typeface="Arial"/>
            </a:endParaRPr>
          </a:p>
          <a:p>
            <a:pPr marL="262890">
              <a:lnSpc>
                <a:spcPct val="100000"/>
              </a:lnSpc>
            </a:pPr>
            <a:r>
              <a:rPr sz="800" b="1" spc="-20" dirty="0">
                <a:solidFill>
                  <a:srgbClr val="2C2C2C"/>
                </a:solidFill>
                <a:latin typeface="Arial"/>
                <a:cs typeface="Arial"/>
              </a:rPr>
              <a:t>To: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88920" y="708659"/>
            <a:ext cx="111760" cy="1117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31000" y="708672"/>
            <a:ext cx="345427" cy="3454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5800" y="1262316"/>
            <a:ext cx="6400800" cy="0"/>
          </a:xfrm>
          <a:custGeom>
            <a:avLst/>
            <a:gdLst/>
            <a:ahLst/>
            <a:cxnLst/>
            <a:rect l="l" t="t" r="r" b="b"/>
            <a:pathLst>
              <a:path w="6400800">
                <a:moveTo>
                  <a:pt x="0" y="0"/>
                </a:moveTo>
                <a:lnTo>
                  <a:pt x="6400800" y="0"/>
                </a:lnTo>
              </a:path>
            </a:pathLst>
          </a:custGeom>
          <a:ln w="3175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50353" y="1875435"/>
            <a:ext cx="698728" cy="2430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783173" y="1822247"/>
            <a:ext cx="708025" cy="171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50" spc="-35" dirty="0">
                <a:latin typeface="Arial"/>
                <a:cs typeface="Arial"/>
              </a:rPr>
              <a:t>Total:</a:t>
            </a:r>
            <a:r>
              <a:rPr sz="950" spc="-5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$20.64</a:t>
            </a:r>
            <a:endParaRPr sz="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7990" y="9092996"/>
            <a:ext cx="122301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dirty="0">
                <a:latin typeface="Arial"/>
                <a:cs typeface="Arial"/>
              </a:rPr>
              <a:t>Amount</a:t>
            </a:r>
            <a:r>
              <a:rPr sz="1250" spc="-45" dirty="0">
                <a:latin typeface="Arial"/>
                <a:cs typeface="Arial"/>
              </a:rPr>
              <a:t> </a:t>
            </a:r>
            <a:r>
              <a:rPr sz="1250" spc="-10" dirty="0">
                <a:latin typeface="Arial"/>
                <a:cs typeface="Arial"/>
              </a:rPr>
              <a:t>Charged</a:t>
            </a:r>
            <a:endParaRPr sz="1250">
              <a:latin typeface="Arial"/>
              <a:cs typeface="Arial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028285" y="2011123"/>
          <a:ext cx="5440680" cy="637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87370"/>
                <a:gridCol w="2353310"/>
              </a:tblGrid>
              <a:tr h="3670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15"/>
                        </a:lnSpc>
                      </a:pPr>
                      <a:r>
                        <a:rPr sz="950" spc="-50" dirty="0">
                          <a:latin typeface="Arial"/>
                          <a:cs typeface="Arial"/>
                        </a:rPr>
                        <a:t>Tue, </a:t>
                      </a:r>
                      <a:r>
                        <a:rPr sz="950" spc="-20" dirty="0">
                          <a:latin typeface="Arial"/>
                          <a:cs typeface="Arial"/>
                        </a:rPr>
                        <a:t>Jul </a:t>
                      </a:r>
                      <a:r>
                        <a:rPr sz="950" dirty="0">
                          <a:latin typeface="Arial"/>
                          <a:cs typeface="Arial"/>
                        </a:rPr>
                        <a:t>16,</a:t>
                      </a:r>
                      <a:r>
                        <a:rPr sz="95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dirty="0">
                          <a:latin typeface="Arial"/>
                          <a:cs typeface="Arial"/>
                        </a:rPr>
                        <a:t>2019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588645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sz="2700" spc="5" dirty="0">
                          <a:latin typeface="Arial"/>
                          <a:cs typeface="Arial"/>
                        </a:rPr>
                        <a:t>Thanks </a:t>
                      </a:r>
                      <a:r>
                        <a:rPr sz="27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2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700" dirty="0">
                          <a:latin typeface="Arial"/>
                          <a:cs typeface="Arial"/>
                        </a:rPr>
                        <a:t>tipping,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1460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434340">
                <a:tc>
                  <a:txBody>
                    <a:bodyPr/>
                    <a:lstStyle/>
                    <a:p>
                      <a:pPr marL="21590">
                        <a:lnSpc>
                          <a:spcPts val="2785"/>
                        </a:lnSpc>
                      </a:pPr>
                      <a:r>
                        <a:rPr sz="2700" spc="5" dirty="0">
                          <a:latin typeface="Arial"/>
                          <a:cs typeface="Arial"/>
                        </a:rPr>
                        <a:t>Kathleen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1026794">
                <a:tc>
                  <a:txBody>
                    <a:bodyPr/>
                    <a:lstStyle/>
                    <a:p>
                      <a:pPr marL="21590" marR="494665">
                        <a:lnSpc>
                          <a:spcPct val="108000"/>
                        </a:lnSpc>
                        <a:spcBef>
                          <a:spcPts val="340"/>
                        </a:spcBef>
                      </a:pPr>
                      <a:r>
                        <a:rPr sz="1600" spc="-20" dirty="0">
                          <a:latin typeface="Arial"/>
                          <a:cs typeface="Arial"/>
                        </a:rPr>
                        <a:t>Here's </a:t>
                      </a:r>
                      <a:r>
                        <a:rPr sz="1600" spc="-35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updated </a:t>
                      </a:r>
                      <a:r>
                        <a:rPr sz="1600" spc="-70" dirty="0">
                          <a:latin typeface="Arial"/>
                          <a:cs typeface="Arial"/>
                        </a:rPr>
                        <a:t>Tuesday  </a:t>
                      </a:r>
                      <a:r>
                        <a:rPr sz="1600" spc="-50" dirty="0">
                          <a:latin typeface="Arial"/>
                          <a:cs typeface="Arial"/>
                        </a:rPr>
                        <a:t>evening </a:t>
                      </a:r>
                      <a:r>
                        <a:rPr sz="1600" spc="-35" dirty="0">
                          <a:latin typeface="Arial"/>
                          <a:cs typeface="Arial"/>
                        </a:rPr>
                        <a:t>ride</a:t>
                      </a:r>
                      <a:r>
                        <a:rPr sz="16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25" dirty="0">
                          <a:latin typeface="Arial"/>
                          <a:cs typeface="Arial"/>
                        </a:rPr>
                        <a:t>receipt.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31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1050925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  <a:spcBef>
                          <a:spcPts val="2785"/>
                        </a:spcBef>
                      </a:pPr>
                      <a:r>
                        <a:rPr sz="3500" spc="-80" dirty="0">
                          <a:latin typeface="Arial"/>
                          <a:cs typeface="Arial"/>
                        </a:rPr>
                        <a:t>Total</a:t>
                      </a:r>
                      <a:endParaRPr sz="3500">
                        <a:latin typeface="Arial"/>
                        <a:cs typeface="Arial"/>
                      </a:endParaRPr>
                    </a:p>
                  </a:txBody>
                  <a:tcPr marL="0" marR="0" marT="353695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785"/>
                        </a:spcBef>
                      </a:pPr>
                      <a:r>
                        <a:rPr sz="3500" spc="-5" dirty="0">
                          <a:latin typeface="Arial"/>
                          <a:cs typeface="Arial"/>
                        </a:rPr>
                        <a:t>$20.64</a:t>
                      </a:r>
                      <a:endParaRPr sz="3500">
                        <a:latin typeface="Arial"/>
                        <a:cs typeface="Arial"/>
                      </a:endParaRPr>
                    </a:p>
                  </a:txBody>
                  <a:tcPr marL="0" marR="0" marT="353695" marB="0"/>
                </a:tc>
              </a:tr>
              <a:tr h="2520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</a:tr>
              <a:tr h="13214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22225">
                        <a:lnSpc>
                          <a:spcPct val="100000"/>
                        </a:lnSpc>
                      </a:pPr>
                      <a:r>
                        <a:rPr sz="1250" spc="-50" dirty="0">
                          <a:latin typeface="Arial"/>
                          <a:cs typeface="Arial"/>
                        </a:rPr>
                        <a:t>Trip</a:t>
                      </a:r>
                      <a:r>
                        <a:rPr sz="12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50" spc="-50" dirty="0">
                          <a:latin typeface="Arial"/>
                          <a:cs typeface="Arial"/>
                        </a:rPr>
                        <a:t>Fare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1250" dirty="0">
                          <a:latin typeface="Arial"/>
                          <a:cs typeface="Arial"/>
                        </a:rPr>
                        <a:t>$12.54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652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22225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250" spc="-5" dirty="0">
                          <a:latin typeface="Arial"/>
                          <a:cs typeface="Arial"/>
                        </a:rPr>
                        <a:t>Subtotal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250" dirty="0">
                          <a:latin typeface="Arial"/>
                          <a:cs typeface="Arial"/>
                        </a:rPr>
                        <a:t>$12.54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384810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250" spc="-50" dirty="0">
                          <a:latin typeface="Arial"/>
                          <a:cs typeface="Arial"/>
                        </a:rPr>
                        <a:t>Tolls, </a:t>
                      </a:r>
                      <a:r>
                        <a:rPr sz="1250" spc="-15" dirty="0">
                          <a:latin typeface="Arial"/>
                          <a:cs typeface="Arial"/>
                        </a:rPr>
                        <a:t>Surcharges, </a:t>
                      </a:r>
                      <a:r>
                        <a:rPr sz="1250" spc="-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25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50" spc="-40" dirty="0">
                          <a:latin typeface="Arial"/>
                          <a:cs typeface="Arial"/>
                        </a:rPr>
                        <a:t>Fees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94615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250" dirty="0">
                          <a:latin typeface="Arial"/>
                          <a:cs typeface="Arial"/>
                        </a:rPr>
                        <a:t>$3.10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94615" marB="0"/>
                </a:tc>
              </a:tr>
              <a:tr h="287655">
                <a:tc>
                  <a:txBody>
                    <a:bodyPr/>
                    <a:lstStyle/>
                    <a:p>
                      <a:pPr marL="22225">
                        <a:lnSpc>
                          <a:spcPts val="1420"/>
                        </a:lnSpc>
                        <a:spcBef>
                          <a:spcPts val="745"/>
                        </a:spcBef>
                      </a:pPr>
                      <a:r>
                        <a:rPr sz="1250" spc="-10" dirty="0">
                          <a:latin typeface="Arial"/>
                          <a:cs typeface="Arial"/>
                        </a:rPr>
                        <a:t>Tip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94615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420"/>
                        </a:lnSpc>
                        <a:spcBef>
                          <a:spcPts val="745"/>
                        </a:spcBef>
                      </a:pPr>
                      <a:r>
                        <a:rPr sz="1250" dirty="0">
                          <a:latin typeface="Arial"/>
                          <a:cs typeface="Arial"/>
                        </a:rPr>
                        <a:t>$5.00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94615" marB="0"/>
                </a:tc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5019967" y="2938741"/>
            <a:ext cx="1458214" cy="14582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80688" y="5531180"/>
            <a:ext cx="111378" cy="11137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65526" y="7809662"/>
            <a:ext cx="151892" cy="1518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75524" y="1100340"/>
            <a:ext cx="820419" cy="101600"/>
          </a:xfrm>
          <a:custGeom>
            <a:avLst/>
            <a:gdLst/>
            <a:ahLst/>
            <a:cxnLst/>
            <a:rect l="l" t="t" r="r" b="b"/>
            <a:pathLst>
              <a:path w="820419" h="101600">
                <a:moveTo>
                  <a:pt x="0" y="101600"/>
                </a:moveTo>
                <a:lnTo>
                  <a:pt x="820369" y="101600"/>
                </a:lnTo>
                <a:lnTo>
                  <a:pt x="820369" y="0"/>
                </a:lnTo>
                <a:lnTo>
                  <a:pt x="0" y="0"/>
                </a:lnTo>
                <a:lnTo>
                  <a:pt x="0" y="101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143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76065" y="9602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143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6371" y="5105069"/>
            <a:ext cx="887730" cy="171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50" spc="-20" dirty="0">
                <a:latin typeface="Arial"/>
                <a:cs typeface="Arial"/>
              </a:rPr>
              <a:t>Issued </a:t>
            </a:r>
            <a:r>
              <a:rPr sz="950" spc="-10" dirty="0">
                <a:latin typeface="Arial"/>
                <a:cs typeface="Arial"/>
              </a:rPr>
              <a:t>by</a:t>
            </a:r>
            <a:r>
              <a:rPr sz="950" spc="-45" dirty="0">
                <a:latin typeface="Arial"/>
                <a:cs typeface="Arial"/>
              </a:rPr>
              <a:t> </a:t>
            </a:r>
            <a:r>
              <a:rPr sz="950" spc="-30" dirty="0">
                <a:latin typeface="Arial"/>
                <a:cs typeface="Arial"/>
              </a:rPr>
              <a:t>Rasier</a:t>
            </a:r>
            <a:endParaRPr sz="9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9083" y="3619372"/>
            <a:ext cx="870826" cy="870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18690" y="3740556"/>
            <a:ext cx="627837" cy="6278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81985" y="3624097"/>
            <a:ext cx="131635" cy="1316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36371" y="3029127"/>
            <a:ext cx="3297554" cy="15830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-60" dirty="0">
                <a:latin typeface="Arial"/>
                <a:cs typeface="Arial"/>
              </a:rPr>
              <a:t>You </a:t>
            </a:r>
            <a:r>
              <a:rPr sz="1250" spc="-10" dirty="0">
                <a:latin typeface="Arial"/>
                <a:cs typeface="Arial"/>
              </a:rPr>
              <a:t>rode </a:t>
            </a:r>
            <a:r>
              <a:rPr sz="1250" spc="5" dirty="0">
                <a:latin typeface="Arial"/>
                <a:cs typeface="Arial"/>
              </a:rPr>
              <a:t>with</a:t>
            </a:r>
            <a:r>
              <a:rPr sz="1250" spc="80" dirty="0">
                <a:latin typeface="Arial"/>
                <a:cs typeface="Arial"/>
              </a:rPr>
              <a:t> </a:t>
            </a:r>
            <a:r>
              <a:rPr sz="1250" spc="-10" dirty="0">
                <a:latin typeface="Arial"/>
                <a:cs typeface="Arial"/>
              </a:rPr>
              <a:t>Monique</a:t>
            </a: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1936750">
              <a:lnSpc>
                <a:spcPct val="100000"/>
              </a:lnSpc>
              <a:spcBef>
                <a:spcPts val="1150"/>
              </a:spcBef>
              <a:tabLst>
                <a:tab pos="2404745" algn="l"/>
              </a:tabLst>
            </a:pPr>
            <a:r>
              <a:rPr sz="1100" spc="5" dirty="0">
                <a:latin typeface="Arial"/>
                <a:cs typeface="Arial"/>
              </a:rPr>
              <a:t>4.78	</a:t>
            </a:r>
            <a:r>
              <a:rPr sz="1100" spc="-20" dirty="0">
                <a:latin typeface="Arial"/>
                <a:cs typeface="Arial"/>
              </a:rPr>
              <a:t>Rating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00">
              <a:latin typeface="Times New Roman"/>
              <a:cs typeface="Times New Roman"/>
            </a:endParaRPr>
          </a:p>
          <a:p>
            <a:pPr marL="1936114" marR="5080">
              <a:lnSpc>
                <a:spcPct val="169100"/>
              </a:lnSpc>
            </a:pPr>
            <a:r>
              <a:rPr sz="1100" spc="-10" dirty="0">
                <a:latin typeface="Arial"/>
                <a:cs typeface="Arial"/>
              </a:rPr>
              <a:t>Monique </a:t>
            </a:r>
            <a:r>
              <a:rPr sz="1100" spc="-30" dirty="0">
                <a:latin typeface="Arial"/>
                <a:cs typeface="Arial"/>
              </a:rPr>
              <a:t>is </a:t>
            </a:r>
            <a:r>
              <a:rPr sz="1100" spc="5" dirty="0">
                <a:latin typeface="Arial"/>
                <a:cs typeface="Arial"/>
              </a:rPr>
              <a:t>known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for:  </a:t>
            </a:r>
            <a:r>
              <a:rPr sz="1100" spc="-25" dirty="0">
                <a:latin typeface="Arial"/>
                <a:cs typeface="Arial"/>
              </a:rPr>
              <a:t>Excellent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Service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7653" y="5795689"/>
            <a:ext cx="4919980" cy="471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900"/>
              </a:lnSpc>
              <a:spcBef>
                <a:spcPts val="95"/>
              </a:spcBef>
            </a:pPr>
            <a:r>
              <a:rPr sz="1250" dirty="0">
                <a:latin typeface="Arial"/>
                <a:cs typeface="Arial"/>
              </a:rPr>
              <a:t>When </a:t>
            </a:r>
            <a:r>
              <a:rPr sz="1250" spc="20" dirty="0">
                <a:latin typeface="Arial"/>
                <a:cs typeface="Arial"/>
              </a:rPr>
              <a:t>you </a:t>
            </a:r>
            <a:r>
              <a:rPr sz="1250" spc="15" dirty="0">
                <a:latin typeface="Arial"/>
                <a:cs typeface="Arial"/>
              </a:rPr>
              <a:t>ride </a:t>
            </a:r>
            <a:r>
              <a:rPr sz="1250" spc="30" dirty="0">
                <a:latin typeface="Arial"/>
                <a:cs typeface="Arial"/>
              </a:rPr>
              <a:t>with </a:t>
            </a:r>
            <a:r>
              <a:rPr sz="1250" spc="-10" dirty="0">
                <a:latin typeface="Arial"/>
                <a:cs typeface="Arial"/>
              </a:rPr>
              <a:t>Uber, </a:t>
            </a:r>
            <a:r>
              <a:rPr sz="1250" spc="15" dirty="0">
                <a:latin typeface="Arial"/>
                <a:cs typeface="Arial"/>
              </a:rPr>
              <a:t>your </a:t>
            </a:r>
            <a:r>
              <a:rPr sz="1250" spc="25" dirty="0">
                <a:latin typeface="Arial"/>
                <a:cs typeface="Arial"/>
              </a:rPr>
              <a:t>trips </a:t>
            </a:r>
            <a:r>
              <a:rPr sz="1250" spc="-15" dirty="0">
                <a:latin typeface="Arial"/>
                <a:cs typeface="Arial"/>
              </a:rPr>
              <a:t>are </a:t>
            </a:r>
            <a:r>
              <a:rPr sz="1250" spc="10" dirty="0">
                <a:latin typeface="Arial"/>
                <a:cs typeface="Arial"/>
              </a:rPr>
              <a:t>insured </a:t>
            </a:r>
            <a:r>
              <a:rPr sz="1250" spc="5" dirty="0">
                <a:latin typeface="Arial"/>
                <a:cs typeface="Arial"/>
              </a:rPr>
              <a:t>in </a:t>
            </a:r>
            <a:r>
              <a:rPr sz="1250" spc="10" dirty="0">
                <a:latin typeface="Arial"/>
                <a:cs typeface="Arial"/>
              </a:rPr>
              <a:t>case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-15" dirty="0">
                <a:latin typeface="Arial"/>
                <a:cs typeface="Arial"/>
              </a:rPr>
              <a:t>a </a:t>
            </a:r>
            <a:r>
              <a:rPr sz="1250" spc="15" dirty="0">
                <a:latin typeface="Arial"/>
                <a:cs typeface="Arial"/>
              </a:rPr>
              <a:t>covered  </a:t>
            </a:r>
            <a:r>
              <a:rPr sz="1250" spc="25" dirty="0">
                <a:latin typeface="Arial"/>
                <a:cs typeface="Arial"/>
              </a:rPr>
              <a:t>accident. </a:t>
            </a:r>
            <a:r>
              <a:rPr sz="1250" spc="-20" dirty="0">
                <a:solidFill>
                  <a:srgbClr val="276EF1"/>
                </a:solidFill>
                <a:latin typeface="Arial"/>
                <a:cs typeface="Arial"/>
              </a:rPr>
              <a:t>Learn </a:t>
            </a:r>
            <a:r>
              <a:rPr sz="1250" spc="-10" dirty="0">
                <a:solidFill>
                  <a:srgbClr val="276EF1"/>
                </a:solidFill>
                <a:latin typeface="Arial"/>
                <a:cs typeface="Arial"/>
              </a:rPr>
              <a:t>more.</a:t>
            </a:r>
            <a:endParaRPr sz="12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61694" y="7588143"/>
            <a:ext cx="1952625" cy="1726564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1250" spc="15" dirty="0">
                <a:latin typeface="Arial"/>
                <a:cs typeface="Arial"/>
              </a:rPr>
              <a:t>06:52pm</a:t>
            </a:r>
            <a:endParaRPr sz="1250">
              <a:latin typeface="Arial"/>
              <a:cs typeface="Arial"/>
            </a:endParaRPr>
          </a:p>
          <a:p>
            <a:pPr marL="12700" marR="5080">
              <a:lnSpc>
                <a:spcPct val="148800"/>
              </a:lnSpc>
            </a:pPr>
            <a:r>
              <a:rPr sz="1250" spc="10" dirty="0">
                <a:latin typeface="Arial"/>
                <a:cs typeface="Arial"/>
              </a:rPr>
              <a:t>826 </a:t>
            </a:r>
            <a:r>
              <a:rPr sz="1250" spc="-30" dirty="0">
                <a:latin typeface="Arial"/>
                <a:cs typeface="Arial"/>
              </a:rPr>
              <a:t>Allendale </a:t>
            </a:r>
            <a:r>
              <a:rPr sz="1250" dirty="0">
                <a:latin typeface="Arial"/>
                <a:cs typeface="Arial"/>
              </a:rPr>
              <a:t>St, </a:t>
            </a:r>
            <a:r>
              <a:rPr sz="1250" spc="-10" dirty="0">
                <a:latin typeface="Arial"/>
                <a:cs typeface="Arial"/>
              </a:rPr>
              <a:t>Baltimore,  </a:t>
            </a:r>
            <a:r>
              <a:rPr sz="1250" spc="-15" dirty="0">
                <a:latin typeface="Arial"/>
                <a:cs typeface="Arial"/>
              </a:rPr>
              <a:t>MD</a:t>
            </a: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sz="1250" spc="15" dirty="0">
                <a:latin typeface="Arial"/>
                <a:cs typeface="Arial"/>
              </a:rPr>
              <a:t>07:27pm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250" spc="10" dirty="0">
                <a:latin typeface="Arial"/>
                <a:cs typeface="Arial"/>
              </a:rPr>
              <a:t>1400 </a:t>
            </a:r>
            <a:r>
              <a:rPr sz="1250" spc="-30" dirty="0">
                <a:latin typeface="Arial"/>
                <a:cs typeface="Arial"/>
              </a:rPr>
              <a:t>Federal </a:t>
            </a:r>
            <a:r>
              <a:rPr sz="1250" dirty="0">
                <a:latin typeface="Arial"/>
                <a:cs typeface="Arial"/>
              </a:rPr>
              <a:t>St,</a:t>
            </a:r>
            <a:r>
              <a:rPr sz="1250" spc="-15" dirty="0">
                <a:latin typeface="Arial"/>
                <a:cs typeface="Arial"/>
              </a:rPr>
              <a:t> </a:t>
            </a:r>
            <a:r>
              <a:rPr sz="1250" spc="-10" dirty="0">
                <a:latin typeface="Arial"/>
                <a:cs typeface="Arial"/>
              </a:rPr>
              <a:t>Baltimore,</a:t>
            </a:r>
            <a:endParaRPr sz="12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49071" y="7730436"/>
            <a:ext cx="81000" cy="911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49071" y="8783586"/>
            <a:ext cx="81000" cy="1721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57897" y="7216470"/>
            <a:ext cx="349885" cy="171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50" spc="-30" dirty="0">
                <a:solidFill>
                  <a:srgbClr val="ABABAB"/>
                </a:solidFill>
                <a:latin typeface="Arial"/>
                <a:cs typeface="Arial"/>
              </a:rPr>
              <a:t>UberX</a:t>
            </a:r>
            <a:endParaRPr sz="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5752" y="7191146"/>
            <a:ext cx="115443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10" dirty="0">
                <a:solidFill>
                  <a:srgbClr val="595959"/>
                </a:solidFill>
                <a:latin typeface="Arial"/>
                <a:cs typeface="Arial"/>
              </a:rPr>
              <a:t>5.85 </a:t>
            </a:r>
            <a:r>
              <a:rPr sz="1250" spc="-15" dirty="0">
                <a:solidFill>
                  <a:srgbClr val="595959"/>
                </a:solidFill>
                <a:latin typeface="Arial"/>
                <a:cs typeface="Arial"/>
              </a:rPr>
              <a:t>mi </a:t>
            </a:r>
            <a:r>
              <a:rPr sz="1250" spc="-45" dirty="0">
                <a:solidFill>
                  <a:srgbClr val="595959"/>
                </a:solidFill>
                <a:latin typeface="Arial"/>
                <a:cs typeface="Arial"/>
              </a:rPr>
              <a:t>| </a:t>
            </a:r>
            <a:r>
              <a:rPr sz="1250" spc="10" dirty="0">
                <a:solidFill>
                  <a:srgbClr val="595959"/>
                </a:solidFill>
                <a:latin typeface="Arial"/>
                <a:cs typeface="Arial"/>
              </a:rPr>
              <a:t>35</a:t>
            </a:r>
            <a:r>
              <a:rPr sz="1250" spc="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250" spc="-15" dirty="0">
                <a:solidFill>
                  <a:srgbClr val="595959"/>
                </a:solidFill>
                <a:latin typeface="Arial"/>
                <a:cs typeface="Arial"/>
              </a:rPr>
              <a:t>min</a:t>
            </a:r>
            <a:endParaRPr sz="12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46178" y="811390"/>
            <a:ext cx="645160" cy="755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Arial"/>
                <a:cs typeface="Arial"/>
              </a:rPr>
              <a:t>$15.64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Times New Roman"/>
              <a:cs typeface="Times New Roman"/>
            </a:endParaRPr>
          </a:p>
          <a:p>
            <a:pPr marL="112395" algn="ctr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latin typeface="Arial"/>
                <a:cs typeface="Arial"/>
              </a:rPr>
              <a:t>$5.00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37640" y="1803806"/>
            <a:ext cx="669290" cy="171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50" spc="-15" dirty="0">
                <a:latin typeface="Arial"/>
                <a:cs typeface="Arial"/>
              </a:rPr>
              <a:t>Receipt </a:t>
            </a:r>
            <a:r>
              <a:rPr sz="950" spc="-45" dirty="0">
                <a:latin typeface="Arial"/>
                <a:cs typeface="Arial"/>
              </a:rPr>
              <a:t>ID </a:t>
            </a:r>
            <a:r>
              <a:rPr sz="950" dirty="0">
                <a:latin typeface="Arial"/>
                <a:cs typeface="Arial"/>
              </a:rPr>
              <a:t>#</a:t>
            </a:r>
            <a:endParaRPr sz="9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16114" y="2087367"/>
            <a:ext cx="229235" cy="48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 marR="5080">
              <a:lnSpc>
                <a:spcPct val="132900"/>
              </a:lnSpc>
            </a:pPr>
            <a:r>
              <a:rPr sz="100" spc="15" dirty="0">
                <a:solidFill>
                  <a:srgbClr val="ABABAB"/>
                </a:solidFill>
                <a:latin typeface="Arial"/>
                <a:cs typeface="Arial"/>
              </a:rPr>
              <a:t>xid48a31db2-b42b-4f37-bb40-68b25a55e02a  pGvlI2ANUbXFfyEOgxta1RMV082993</a:t>
            </a:r>
            <a:endParaRPr sz="1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10767" y="645363"/>
            <a:ext cx="2141855" cy="1024255"/>
          </a:xfrm>
          <a:custGeom>
            <a:avLst/>
            <a:gdLst/>
            <a:ahLst/>
            <a:cxnLst/>
            <a:rect l="l" t="t" r="r" b="b"/>
            <a:pathLst>
              <a:path w="2141855" h="1024255">
                <a:moveTo>
                  <a:pt x="0" y="1024127"/>
                </a:moveTo>
                <a:lnTo>
                  <a:pt x="2141347" y="1024127"/>
                </a:lnTo>
                <a:lnTo>
                  <a:pt x="2141347" y="0"/>
                </a:lnTo>
                <a:lnTo>
                  <a:pt x="0" y="0"/>
                </a:lnTo>
                <a:lnTo>
                  <a:pt x="0" y="10241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15223" y="1809369"/>
            <a:ext cx="2303145" cy="178435"/>
          </a:xfrm>
          <a:custGeom>
            <a:avLst/>
            <a:gdLst/>
            <a:ahLst/>
            <a:cxnLst/>
            <a:rect l="l" t="t" r="r" b="b"/>
            <a:pathLst>
              <a:path w="2303145" h="178435">
                <a:moveTo>
                  <a:pt x="0" y="178384"/>
                </a:moveTo>
                <a:lnTo>
                  <a:pt x="2303145" y="178384"/>
                </a:lnTo>
                <a:lnTo>
                  <a:pt x="2303145" y="0"/>
                </a:lnTo>
                <a:lnTo>
                  <a:pt x="0" y="0"/>
                </a:lnTo>
                <a:lnTo>
                  <a:pt x="0" y="178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144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776065" y="9602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144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10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224916" y="264693"/>
            <a:ext cx="10033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5" dirty="0">
                <a:latin typeface="Arial"/>
                <a:cs typeface="Arial"/>
              </a:rPr>
              <a:t>8/22/2019 </a:t>
            </a:r>
            <a:r>
              <a:rPr sz="900" spc="95" dirty="0">
                <a:latin typeface="Arial"/>
                <a:cs typeface="Arial"/>
              </a:rPr>
              <a:t>/</a:t>
            </a:r>
            <a:r>
              <a:rPr sz="900" spc="-160" dirty="0">
                <a:latin typeface="Arial"/>
                <a:cs typeface="Arial"/>
              </a:rPr>
              <a:t> </a:t>
            </a:r>
            <a:r>
              <a:rPr sz="900" spc="-40" dirty="0">
                <a:latin typeface="Arial"/>
                <a:cs typeface="Arial"/>
              </a:rPr>
              <a:t>3:17 </a:t>
            </a:r>
            <a:r>
              <a:rPr sz="900" spc="-60" dirty="0">
                <a:latin typeface="Arial"/>
                <a:cs typeface="Arial"/>
              </a:rPr>
              <a:t>PM</a:t>
            </a:r>
            <a:endParaRPr sz="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75655" y="244995"/>
            <a:ext cx="1649095" cy="321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9920" marR="5080" indent="-617855">
              <a:lnSpc>
                <a:spcPct val="1078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Baltimore </a:t>
            </a:r>
            <a:r>
              <a:rPr sz="900" spc="-55" dirty="0">
                <a:latin typeface="Arial"/>
                <a:cs typeface="Arial"/>
              </a:rPr>
              <a:t>Consent </a:t>
            </a:r>
            <a:r>
              <a:rPr sz="900" spc="-60" dirty="0">
                <a:latin typeface="Arial"/>
                <a:cs typeface="Arial"/>
              </a:rPr>
              <a:t>Decree </a:t>
            </a:r>
            <a:r>
              <a:rPr sz="900" spc="-5" dirty="0">
                <a:latin typeface="Arial"/>
                <a:cs typeface="Arial"/>
              </a:rPr>
              <a:t>Monitor  </a:t>
            </a:r>
            <a:r>
              <a:rPr sz="900" spc="-95" dirty="0">
                <a:latin typeface="Arial"/>
                <a:cs typeface="Arial"/>
              </a:rPr>
              <a:t>INVOICE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43181" y="264693"/>
            <a:ext cx="3333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85" dirty="0">
                <a:latin typeface="Arial"/>
                <a:cs typeface="Arial"/>
              </a:rPr>
              <a:t>Page</a:t>
            </a:r>
            <a:r>
              <a:rPr sz="900" spc="-120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23900" y="681481"/>
          <a:ext cx="12145640" cy="62769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1394"/>
                <a:gridCol w="897255"/>
                <a:gridCol w="3428365"/>
                <a:gridCol w="1083944"/>
                <a:gridCol w="827404"/>
                <a:gridCol w="760729"/>
                <a:gridCol w="868679"/>
                <a:gridCol w="985520"/>
                <a:gridCol w="2292350"/>
              </a:tblGrid>
              <a:tr h="264795">
                <a:tc gridSpan="9">
                  <a:txBody>
                    <a:bodyPr/>
                    <a:lstStyle/>
                    <a:p>
                      <a:pPr marL="40640">
                        <a:lnSpc>
                          <a:spcPts val="1880"/>
                        </a:lnSpc>
                      </a:pPr>
                      <a:r>
                        <a:rPr sz="1650" spc="-28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367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33705">
                        <a:lnSpc>
                          <a:spcPts val="1019"/>
                        </a:lnSpc>
                      </a:pPr>
                      <a:r>
                        <a:rPr sz="900" b="1" spc="-114" dirty="0">
                          <a:latin typeface="Arial"/>
                          <a:cs typeface="Arial"/>
                        </a:rPr>
                        <a:t>MEALS </a:t>
                      </a:r>
                      <a:r>
                        <a:rPr sz="900" b="1" spc="-80" dirty="0">
                          <a:latin typeface="Arial"/>
                          <a:cs typeface="Arial"/>
                        </a:rPr>
                        <a:t>+</a:t>
                      </a:r>
                      <a:r>
                        <a:rPr sz="900" b="1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105" dirty="0">
                          <a:latin typeface="Arial"/>
                          <a:cs typeface="Arial"/>
                        </a:rPr>
                        <a:t>INCIDENTALS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32130">
                        <a:lnSpc>
                          <a:spcPts val="1019"/>
                        </a:lnSpc>
                      </a:pPr>
                      <a:r>
                        <a:rPr sz="900" b="1" spc="-75" dirty="0">
                          <a:latin typeface="Arial"/>
                          <a:cs typeface="Arial"/>
                        </a:rPr>
                        <a:t>NON</a:t>
                      </a:r>
                      <a:r>
                        <a:rPr sz="900" b="1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120" dirty="0">
                          <a:latin typeface="Arial"/>
                          <a:cs typeface="Arial"/>
                        </a:rPr>
                        <a:t>MEALS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44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ts val="805"/>
                        </a:lnSpc>
                      </a:pPr>
                      <a:r>
                        <a:rPr sz="900" b="1" spc="-55" dirty="0">
                          <a:latin typeface="Arial"/>
                          <a:cs typeface="Arial"/>
                        </a:rPr>
                        <a:t>Total </a:t>
                      </a:r>
                      <a:r>
                        <a:rPr sz="900" b="1" spc="-30" dirty="0">
                          <a:latin typeface="Arial"/>
                          <a:cs typeface="Arial"/>
                        </a:rPr>
                        <a:t>Meal</a:t>
                      </a:r>
                      <a:r>
                        <a:rPr sz="900" b="1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80" dirty="0">
                          <a:latin typeface="Arial"/>
                          <a:cs typeface="Arial"/>
                        </a:rPr>
                        <a:t>+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5D8F0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17475" marR="93345" indent="33020">
                        <a:lnSpc>
                          <a:spcPct val="107900"/>
                        </a:lnSpc>
                      </a:pPr>
                      <a:r>
                        <a:rPr sz="900" b="1" spc="-45" dirty="0">
                          <a:latin typeface="Arial"/>
                          <a:cs typeface="Arial"/>
                        </a:rPr>
                        <a:t>Non-Meal  </a:t>
                      </a:r>
                      <a:r>
                        <a:rPr sz="900" b="1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es</a:t>
                      </a:r>
                      <a:r>
                        <a:rPr sz="900" b="1" spc="-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900" b="1" spc="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900" b="1" spc="-5" dirty="0">
                          <a:latin typeface="Arial"/>
                          <a:cs typeface="Arial"/>
                        </a:rPr>
                        <a:t>iptio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n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47015" marR="179705" indent="-41275">
                        <a:lnSpc>
                          <a:spcPct val="107900"/>
                        </a:lnSpc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Non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-Me</a:t>
                      </a:r>
                      <a:r>
                        <a:rPr sz="900" b="1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l  </a:t>
                      </a:r>
                      <a:r>
                        <a:rPr sz="900" b="1" spc="-95" dirty="0">
                          <a:latin typeface="Arial"/>
                          <a:cs typeface="Arial"/>
                        </a:rPr>
                        <a:t>Expense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ts val="985"/>
                        </a:lnSpc>
                      </a:pPr>
                      <a:r>
                        <a:rPr sz="900" b="1" spc="-65" dirty="0">
                          <a:latin typeface="Arial"/>
                          <a:cs typeface="Arial"/>
                        </a:rPr>
                        <a:t>Incidentals</a:t>
                      </a:r>
                      <a:r>
                        <a:rPr sz="900" b="1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45" dirty="0">
                          <a:latin typeface="Arial"/>
                          <a:cs typeface="Arial"/>
                        </a:rPr>
                        <a:t>(per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9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marL="19050" algn="ctr">
                        <a:lnSpc>
                          <a:spcPts val="985"/>
                        </a:lnSpc>
                      </a:pPr>
                      <a:r>
                        <a:rPr sz="900" b="1" spc="-50" dirty="0">
                          <a:latin typeface="Arial"/>
                          <a:cs typeface="Arial"/>
                        </a:rPr>
                        <a:t>Date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935">
                        <a:lnSpc>
                          <a:spcPts val="985"/>
                        </a:lnSpc>
                      </a:pPr>
                      <a:r>
                        <a:rPr sz="900" b="1" spc="-70" dirty="0">
                          <a:latin typeface="Arial"/>
                          <a:cs typeface="Arial"/>
                        </a:rPr>
                        <a:t>Category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46175">
                        <a:lnSpc>
                          <a:spcPts val="985"/>
                        </a:lnSpc>
                      </a:pPr>
                      <a:r>
                        <a:rPr sz="900" b="1" spc="-80" dirty="0">
                          <a:latin typeface="Arial"/>
                          <a:cs typeface="Arial"/>
                        </a:rPr>
                        <a:t>Comments </a:t>
                      </a:r>
                      <a:r>
                        <a:rPr sz="900" b="1" spc="-25" dirty="0">
                          <a:latin typeface="Arial"/>
                          <a:cs typeface="Arial"/>
                        </a:rPr>
                        <a:t>(if</a:t>
                      </a:r>
                      <a:r>
                        <a:rPr sz="90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80" dirty="0">
                          <a:latin typeface="Arial"/>
                          <a:cs typeface="Arial"/>
                        </a:rPr>
                        <a:t>necessary)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99085">
                        <a:lnSpc>
                          <a:spcPts val="985"/>
                        </a:lnSpc>
                      </a:pPr>
                      <a:r>
                        <a:rPr sz="900" b="1" spc="-60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90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75" dirty="0">
                          <a:latin typeface="Arial"/>
                          <a:cs typeface="Arial"/>
                        </a:rPr>
                        <a:t>Day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ts val="985"/>
                        </a:lnSpc>
                      </a:pPr>
                      <a:r>
                        <a:rPr sz="900" b="1" spc="-55" dirty="0">
                          <a:latin typeface="Arial"/>
                          <a:cs typeface="Arial"/>
                        </a:rPr>
                        <a:t>daily</a:t>
                      </a:r>
                      <a:r>
                        <a:rPr sz="900" b="1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70" dirty="0">
                          <a:latin typeface="Arial"/>
                          <a:cs typeface="Arial"/>
                        </a:rPr>
                        <a:t>Guidelines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9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985"/>
                        </a:lnSpc>
                      </a:pPr>
                      <a:r>
                        <a:rPr sz="900" b="1" spc="-55" dirty="0">
                          <a:latin typeface="Arial"/>
                          <a:cs typeface="Arial"/>
                        </a:rPr>
                        <a:t>Total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ts val="985"/>
                        </a:lnSpc>
                      </a:pPr>
                      <a:r>
                        <a:rPr sz="900" b="1" spc="-90" dirty="0">
                          <a:latin typeface="Arial"/>
                          <a:cs typeface="Arial"/>
                        </a:rPr>
                        <a:t>cap </a:t>
                      </a:r>
                      <a:r>
                        <a:rPr sz="900" b="1" spc="-4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900" b="1" spc="-50" dirty="0">
                          <a:latin typeface="Arial"/>
                          <a:cs typeface="Arial"/>
                        </a:rPr>
                        <a:t>$69</a:t>
                      </a:r>
                      <a:r>
                        <a:rPr sz="9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50" dirty="0">
                          <a:latin typeface="Arial"/>
                          <a:cs typeface="Arial"/>
                        </a:rPr>
                        <a:t>per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9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03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ts val="720"/>
                        </a:lnSpc>
                      </a:pPr>
                      <a:r>
                        <a:rPr sz="900" b="1" spc="-55" dirty="0">
                          <a:latin typeface="Arial"/>
                          <a:cs typeface="Arial"/>
                        </a:rPr>
                        <a:t>day)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9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 gridSpan="3">
                  <a:txBody>
                    <a:bodyPr/>
                    <a:lstStyle/>
                    <a:p>
                      <a:pPr marL="1029969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spc="-30" dirty="0">
                          <a:latin typeface="Arial"/>
                          <a:cs typeface="Arial"/>
                        </a:rPr>
                        <a:t>Transportation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613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622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613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613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613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622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613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613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622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613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613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613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622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613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613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622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613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613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622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613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613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613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622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613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613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622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613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613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613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622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613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1185321" y="309892"/>
            <a:ext cx="7150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10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61706" y="701852"/>
            <a:ext cx="26987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-15" dirty="0">
                <a:latin typeface="Arial"/>
                <a:cs typeface="Arial"/>
              </a:rPr>
              <a:t>MD</a:t>
            </a:r>
            <a:endParaRPr sz="12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9083" y="1362646"/>
            <a:ext cx="3159493" cy="36253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42742" y="5909487"/>
            <a:ext cx="784793" cy="891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43975" y="5906922"/>
            <a:ext cx="3750310" cy="8680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30" dirty="0">
                <a:latin typeface="Arial"/>
                <a:cs typeface="Arial"/>
              </a:rPr>
              <a:t>Invite </a:t>
            </a:r>
            <a:r>
              <a:rPr sz="1400" spc="-10" dirty="0">
                <a:latin typeface="Arial"/>
                <a:cs typeface="Arial"/>
              </a:rPr>
              <a:t>your </a:t>
            </a:r>
            <a:r>
              <a:rPr sz="1400" spc="-15" dirty="0">
                <a:latin typeface="Arial"/>
                <a:cs typeface="Arial"/>
              </a:rPr>
              <a:t>friends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85" dirty="0">
                <a:latin typeface="Arial"/>
                <a:cs typeface="Arial"/>
              </a:rPr>
              <a:t> </a:t>
            </a:r>
            <a:r>
              <a:rPr sz="1400" spc="-40" dirty="0">
                <a:latin typeface="Arial"/>
                <a:cs typeface="Arial"/>
              </a:rPr>
              <a:t>family.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48800"/>
              </a:lnSpc>
              <a:spcBef>
                <a:spcPts val="450"/>
              </a:spcBef>
            </a:pPr>
            <a:r>
              <a:rPr sz="1250" spc="-10" dirty="0">
                <a:latin typeface="Arial"/>
                <a:cs typeface="Arial"/>
              </a:rPr>
              <a:t>Get </a:t>
            </a:r>
            <a:r>
              <a:rPr sz="1250" spc="10" dirty="0">
                <a:latin typeface="Arial"/>
                <a:cs typeface="Arial"/>
              </a:rPr>
              <a:t>$5 </a:t>
            </a:r>
            <a:r>
              <a:rPr sz="1250" spc="-15" dirty="0">
                <a:latin typeface="Arial"/>
                <a:cs typeface="Arial"/>
              </a:rPr>
              <a:t>off your </a:t>
            </a:r>
            <a:r>
              <a:rPr sz="1250" spc="-10" dirty="0">
                <a:latin typeface="Arial"/>
                <a:cs typeface="Arial"/>
              </a:rPr>
              <a:t>next </a:t>
            </a:r>
            <a:r>
              <a:rPr sz="1250" spc="-15" dirty="0">
                <a:latin typeface="Arial"/>
                <a:cs typeface="Arial"/>
              </a:rPr>
              <a:t>ride </a:t>
            </a:r>
            <a:r>
              <a:rPr sz="1250" spc="-5" dirty="0">
                <a:latin typeface="Arial"/>
                <a:cs typeface="Arial"/>
              </a:rPr>
              <a:t>when </a:t>
            </a:r>
            <a:r>
              <a:rPr sz="1250" spc="-15" dirty="0">
                <a:latin typeface="Arial"/>
                <a:cs typeface="Arial"/>
              </a:rPr>
              <a:t>you </a:t>
            </a:r>
            <a:r>
              <a:rPr sz="1250" spc="-30" dirty="0">
                <a:latin typeface="Arial"/>
                <a:cs typeface="Arial"/>
              </a:rPr>
              <a:t>refer </a:t>
            </a:r>
            <a:r>
              <a:rPr sz="1250" spc="-35" dirty="0">
                <a:latin typeface="Arial"/>
                <a:cs typeface="Arial"/>
              </a:rPr>
              <a:t>a </a:t>
            </a:r>
            <a:r>
              <a:rPr sz="1250" spc="-15" dirty="0">
                <a:latin typeface="Arial"/>
                <a:cs typeface="Arial"/>
              </a:rPr>
              <a:t>friend </a:t>
            </a:r>
            <a:r>
              <a:rPr sz="1250" spc="20" dirty="0">
                <a:latin typeface="Arial"/>
                <a:cs typeface="Arial"/>
              </a:rPr>
              <a:t>to </a:t>
            </a:r>
            <a:r>
              <a:rPr sz="1250" spc="-10" dirty="0">
                <a:latin typeface="Arial"/>
                <a:cs typeface="Arial"/>
              </a:rPr>
              <a:t>try  </a:t>
            </a:r>
            <a:r>
              <a:rPr sz="1250" spc="-35" dirty="0">
                <a:latin typeface="Arial"/>
                <a:cs typeface="Arial"/>
              </a:rPr>
              <a:t>Uber.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92110" y="8218347"/>
            <a:ext cx="891120" cy="89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43975" y="7867341"/>
            <a:ext cx="3731895" cy="15005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236854">
              <a:lnSpc>
                <a:spcPct val="132900"/>
              </a:lnSpc>
              <a:spcBef>
                <a:spcPts val="90"/>
              </a:spcBef>
            </a:pPr>
            <a:r>
              <a:rPr sz="1400" spc="-5" dirty="0">
                <a:latin typeface="Arial"/>
                <a:cs typeface="Arial"/>
              </a:rPr>
              <a:t>Save </a:t>
            </a:r>
            <a:r>
              <a:rPr sz="1400" spc="45" dirty="0">
                <a:latin typeface="Arial"/>
                <a:cs typeface="Arial"/>
              </a:rPr>
              <a:t>up </a:t>
            </a:r>
            <a:r>
              <a:rPr sz="1400" spc="50" dirty="0">
                <a:latin typeface="Arial"/>
                <a:cs typeface="Arial"/>
              </a:rPr>
              <a:t>to </a:t>
            </a:r>
            <a:r>
              <a:rPr sz="1400" spc="100" dirty="0">
                <a:latin typeface="Arial"/>
                <a:cs typeface="Arial"/>
              </a:rPr>
              <a:t>5% </a:t>
            </a:r>
            <a:r>
              <a:rPr sz="1400" spc="30" dirty="0">
                <a:latin typeface="Arial"/>
                <a:cs typeface="Arial"/>
              </a:rPr>
              <a:t>on </a:t>
            </a:r>
            <a:r>
              <a:rPr sz="1400" spc="20" dirty="0">
                <a:latin typeface="Arial"/>
                <a:cs typeface="Arial"/>
              </a:rPr>
              <a:t>your </a:t>
            </a:r>
            <a:r>
              <a:rPr sz="1400" spc="25" dirty="0">
                <a:latin typeface="Arial"/>
                <a:cs typeface="Arial"/>
              </a:rPr>
              <a:t>next </a:t>
            </a:r>
            <a:r>
              <a:rPr sz="1400" spc="20" dirty="0">
                <a:latin typeface="Arial"/>
                <a:cs typeface="Arial"/>
              </a:rPr>
              <a:t>ride </a:t>
            </a:r>
            <a:r>
              <a:rPr sz="1400" spc="40" dirty="0">
                <a:latin typeface="Arial"/>
                <a:cs typeface="Arial"/>
              </a:rPr>
              <a:t>with</a:t>
            </a:r>
            <a:r>
              <a:rPr sz="1400" spc="-210" dirty="0">
                <a:latin typeface="Arial"/>
                <a:cs typeface="Arial"/>
              </a:rPr>
              <a:t> </a:t>
            </a:r>
            <a:r>
              <a:rPr sz="1400" spc="25" dirty="0">
                <a:latin typeface="Arial"/>
                <a:cs typeface="Arial"/>
              </a:rPr>
              <a:t>Uber  </a:t>
            </a:r>
            <a:r>
              <a:rPr sz="1400" spc="10" dirty="0">
                <a:latin typeface="Arial"/>
                <a:cs typeface="Arial"/>
              </a:rPr>
              <a:t>Cash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48800"/>
              </a:lnSpc>
              <a:spcBef>
                <a:spcPts val="450"/>
              </a:spcBef>
            </a:pPr>
            <a:r>
              <a:rPr sz="1250" spc="20" dirty="0">
                <a:latin typeface="Arial"/>
                <a:cs typeface="Arial"/>
              </a:rPr>
              <a:t>Spend </a:t>
            </a:r>
            <a:r>
              <a:rPr sz="1250" spc="5" dirty="0">
                <a:latin typeface="Arial"/>
                <a:cs typeface="Arial"/>
              </a:rPr>
              <a:t>less </a:t>
            </a:r>
            <a:r>
              <a:rPr sz="1250" spc="25" dirty="0">
                <a:latin typeface="Arial"/>
                <a:cs typeface="Arial"/>
              </a:rPr>
              <a:t>on </a:t>
            </a:r>
            <a:r>
              <a:rPr sz="1250" spc="15" dirty="0">
                <a:latin typeface="Arial"/>
                <a:cs typeface="Arial"/>
              </a:rPr>
              <a:t>your rides </a:t>
            </a:r>
            <a:r>
              <a:rPr sz="1250" spc="20" dirty="0">
                <a:latin typeface="Arial"/>
                <a:cs typeface="Arial"/>
              </a:rPr>
              <a:t>when you </a:t>
            </a:r>
            <a:r>
              <a:rPr sz="1250" spc="5" dirty="0">
                <a:latin typeface="Arial"/>
                <a:cs typeface="Arial"/>
              </a:rPr>
              <a:t>use </a:t>
            </a:r>
            <a:r>
              <a:rPr sz="1250" spc="15" dirty="0">
                <a:latin typeface="Arial"/>
                <a:cs typeface="Arial"/>
              </a:rPr>
              <a:t>Uber</a:t>
            </a:r>
            <a:r>
              <a:rPr sz="1250" spc="-100" dirty="0">
                <a:latin typeface="Arial"/>
                <a:cs typeface="Arial"/>
              </a:rPr>
              <a:t> </a:t>
            </a:r>
            <a:r>
              <a:rPr sz="1250" spc="5" dirty="0">
                <a:latin typeface="Arial"/>
                <a:cs typeface="Arial"/>
              </a:rPr>
              <a:t>Cash.  </a:t>
            </a:r>
            <a:r>
              <a:rPr sz="1250" spc="-35" dirty="0">
                <a:latin typeface="Arial"/>
                <a:cs typeface="Arial"/>
              </a:rPr>
              <a:t>You </a:t>
            </a:r>
            <a:r>
              <a:rPr sz="1250" spc="20" dirty="0">
                <a:latin typeface="Arial"/>
                <a:cs typeface="Arial"/>
              </a:rPr>
              <a:t>can </a:t>
            </a:r>
            <a:r>
              <a:rPr sz="1250" spc="15" dirty="0">
                <a:latin typeface="Arial"/>
                <a:cs typeface="Arial"/>
              </a:rPr>
              <a:t>purchase </a:t>
            </a:r>
            <a:r>
              <a:rPr sz="1250" spc="20" dirty="0">
                <a:latin typeface="Arial"/>
                <a:cs typeface="Arial"/>
              </a:rPr>
              <a:t>directly </a:t>
            </a:r>
            <a:r>
              <a:rPr sz="1250" spc="5" dirty="0">
                <a:latin typeface="Arial"/>
                <a:cs typeface="Arial"/>
              </a:rPr>
              <a:t>in </a:t>
            </a:r>
            <a:r>
              <a:rPr sz="1250" spc="15" dirty="0">
                <a:latin typeface="Arial"/>
                <a:cs typeface="Arial"/>
              </a:rPr>
              <a:t>the Uber </a:t>
            </a:r>
            <a:r>
              <a:rPr sz="1250" spc="30" dirty="0">
                <a:latin typeface="Arial"/>
                <a:cs typeface="Arial"/>
              </a:rPr>
              <a:t>app. </a:t>
            </a:r>
            <a:r>
              <a:rPr sz="1250" u="sng" spc="5" dirty="0">
                <a:solidFill>
                  <a:srgbClr val="0068DA"/>
                </a:solidFill>
                <a:uFill>
                  <a:solidFill>
                    <a:srgbClr val="0068DA"/>
                  </a:solidFill>
                </a:uFill>
                <a:latin typeface="Arial"/>
                <a:cs typeface="Arial"/>
              </a:rPr>
              <a:t>Learn </a:t>
            </a:r>
            <a:r>
              <a:rPr sz="1250" spc="5" dirty="0">
                <a:solidFill>
                  <a:srgbClr val="0068DA"/>
                </a:solidFill>
                <a:latin typeface="Arial"/>
                <a:cs typeface="Arial"/>
              </a:rPr>
              <a:t> </a:t>
            </a:r>
            <a:r>
              <a:rPr sz="1250" u="sng" spc="10" dirty="0">
                <a:solidFill>
                  <a:srgbClr val="0068DA"/>
                </a:solidFill>
                <a:uFill>
                  <a:solidFill>
                    <a:srgbClr val="0068DA"/>
                  </a:solidFill>
                </a:uFill>
                <a:latin typeface="Arial"/>
                <a:cs typeface="Arial"/>
              </a:rPr>
              <a:t>more</a:t>
            </a:r>
            <a:endParaRPr sz="12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58262" y="6553999"/>
            <a:ext cx="1330325" cy="238125"/>
          </a:xfrm>
          <a:custGeom>
            <a:avLst/>
            <a:gdLst/>
            <a:ahLst/>
            <a:cxnLst/>
            <a:rect l="l" t="t" r="r" b="b"/>
            <a:pathLst>
              <a:path w="1330325" h="238125">
                <a:moveTo>
                  <a:pt x="0" y="237845"/>
                </a:moveTo>
                <a:lnTo>
                  <a:pt x="1330071" y="237845"/>
                </a:lnTo>
                <a:lnTo>
                  <a:pt x="1330071" y="0"/>
                </a:lnTo>
                <a:lnTo>
                  <a:pt x="0" y="0"/>
                </a:lnTo>
                <a:lnTo>
                  <a:pt x="0" y="2378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145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76065" y="9602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145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3112" y="685800"/>
            <a:ext cx="35540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0"/>
              </a:spcBef>
            </a:pPr>
            <a:r>
              <a:rPr sz="800" b="1" spc="-5" dirty="0">
                <a:solidFill>
                  <a:srgbClr val="2C2C2C"/>
                </a:solidFill>
                <a:latin typeface="Arial"/>
                <a:cs typeface="Arial"/>
              </a:rPr>
              <a:t>From: </a:t>
            </a:r>
            <a:r>
              <a:rPr sz="800" b="1" spc="-5" dirty="0">
                <a:latin typeface="Arial"/>
                <a:cs typeface="Arial"/>
              </a:rPr>
              <a:t>Uber Receipts</a:t>
            </a:r>
            <a:r>
              <a:rPr sz="800" b="1" spc="140" dirty="0"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2C2C2C"/>
                </a:solidFill>
                <a:latin typeface="Arial"/>
                <a:cs typeface="Arial"/>
                <a:hlinkClick r:id="rId2"/>
              </a:rPr>
              <a:t>uber.us@uber.com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800" b="1" dirty="0">
                <a:solidFill>
                  <a:srgbClr val="2C2C2C"/>
                </a:solidFill>
                <a:latin typeface="Arial"/>
                <a:cs typeface="Arial"/>
              </a:rPr>
              <a:t>Subject: </a:t>
            </a:r>
            <a:r>
              <a:rPr sz="800" dirty="0">
                <a:latin typeface="Arial"/>
                <a:cs typeface="Arial"/>
              </a:rPr>
              <a:t>Thanks for tipping! </a:t>
            </a:r>
            <a:r>
              <a:rPr sz="800" spc="-10" dirty="0">
                <a:latin typeface="Arial"/>
                <a:cs typeface="Arial"/>
              </a:rPr>
              <a:t>We’ve </a:t>
            </a:r>
            <a:r>
              <a:rPr sz="800" spc="-5" dirty="0">
                <a:latin typeface="Arial"/>
                <a:cs typeface="Arial"/>
              </a:rPr>
              <a:t>updated </a:t>
            </a:r>
            <a:r>
              <a:rPr sz="800" dirty="0">
                <a:latin typeface="Arial"/>
                <a:cs typeface="Arial"/>
              </a:rPr>
              <a:t>your </a:t>
            </a:r>
            <a:r>
              <a:rPr sz="800" spc="-10" dirty="0">
                <a:latin typeface="Arial"/>
                <a:cs typeface="Arial"/>
              </a:rPr>
              <a:t>Tuesday </a:t>
            </a:r>
            <a:r>
              <a:rPr sz="800" spc="-5" dirty="0">
                <a:latin typeface="Arial"/>
                <a:cs typeface="Arial"/>
              </a:rPr>
              <a:t>evening </a:t>
            </a:r>
            <a:r>
              <a:rPr sz="800" dirty="0">
                <a:latin typeface="Arial"/>
                <a:cs typeface="Arial"/>
              </a:rPr>
              <a:t>trip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receipt</a:t>
            </a:r>
            <a:endParaRPr sz="800">
              <a:latin typeface="Arial"/>
              <a:cs typeface="Arial"/>
            </a:endParaRPr>
          </a:p>
          <a:p>
            <a:pPr marL="159385">
              <a:lnSpc>
                <a:spcPct val="100000"/>
              </a:lnSpc>
            </a:pPr>
            <a:r>
              <a:rPr sz="800" b="1" spc="-5" dirty="0">
                <a:solidFill>
                  <a:srgbClr val="2C2C2C"/>
                </a:solidFill>
                <a:latin typeface="Arial"/>
                <a:cs typeface="Arial"/>
              </a:rPr>
              <a:t>Date: </a:t>
            </a:r>
            <a:r>
              <a:rPr sz="800" dirty="0">
                <a:latin typeface="Arial"/>
                <a:cs typeface="Arial"/>
              </a:rPr>
              <a:t>July </a:t>
            </a:r>
            <a:r>
              <a:rPr sz="800" spc="-5" dirty="0">
                <a:latin typeface="Arial"/>
                <a:cs typeface="Arial"/>
              </a:rPr>
              <a:t>16, 2019 at 7:53</a:t>
            </a:r>
            <a:r>
              <a:rPr sz="800" spc="3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PM</a:t>
            </a:r>
            <a:endParaRPr sz="800">
              <a:latin typeface="Arial"/>
              <a:cs typeface="Arial"/>
            </a:endParaRPr>
          </a:p>
          <a:p>
            <a:pPr marL="262890">
              <a:lnSpc>
                <a:spcPct val="100000"/>
              </a:lnSpc>
            </a:pPr>
            <a:r>
              <a:rPr sz="800" b="1" spc="-20" dirty="0">
                <a:solidFill>
                  <a:srgbClr val="2C2C2C"/>
                </a:solidFill>
                <a:latin typeface="Arial"/>
                <a:cs typeface="Arial"/>
              </a:rPr>
              <a:t>To: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88920" y="708659"/>
            <a:ext cx="111760" cy="1117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31000" y="708672"/>
            <a:ext cx="345427" cy="3454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5800" y="1262316"/>
            <a:ext cx="6400800" cy="0"/>
          </a:xfrm>
          <a:custGeom>
            <a:avLst/>
            <a:gdLst/>
            <a:ahLst/>
            <a:cxnLst/>
            <a:rect l="l" t="t" r="r" b="b"/>
            <a:pathLst>
              <a:path w="6400800">
                <a:moveTo>
                  <a:pt x="0" y="0"/>
                </a:moveTo>
                <a:lnTo>
                  <a:pt x="6400800" y="0"/>
                </a:lnTo>
              </a:path>
            </a:pathLst>
          </a:custGeom>
          <a:ln w="3175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50353" y="1875435"/>
            <a:ext cx="698728" cy="2430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783173" y="1822247"/>
            <a:ext cx="708025" cy="171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50" spc="-35" dirty="0">
                <a:latin typeface="Arial"/>
                <a:cs typeface="Arial"/>
              </a:rPr>
              <a:t>Total:</a:t>
            </a:r>
            <a:r>
              <a:rPr sz="950" spc="-5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$14.47</a:t>
            </a:r>
            <a:endParaRPr sz="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7990" y="9092996"/>
            <a:ext cx="122301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dirty="0">
                <a:latin typeface="Arial"/>
                <a:cs typeface="Arial"/>
              </a:rPr>
              <a:t>Amount</a:t>
            </a:r>
            <a:r>
              <a:rPr sz="1250" spc="-45" dirty="0">
                <a:latin typeface="Arial"/>
                <a:cs typeface="Arial"/>
              </a:rPr>
              <a:t> </a:t>
            </a:r>
            <a:r>
              <a:rPr sz="1250" spc="-10" dirty="0">
                <a:latin typeface="Arial"/>
                <a:cs typeface="Arial"/>
              </a:rPr>
              <a:t>Charged</a:t>
            </a:r>
            <a:endParaRPr sz="1250">
              <a:latin typeface="Arial"/>
              <a:cs typeface="Arial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028285" y="2011123"/>
          <a:ext cx="5440680" cy="637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87370"/>
                <a:gridCol w="2353310"/>
              </a:tblGrid>
              <a:tr h="3670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15"/>
                        </a:lnSpc>
                      </a:pPr>
                      <a:r>
                        <a:rPr sz="950" spc="-50" dirty="0">
                          <a:latin typeface="Arial"/>
                          <a:cs typeface="Arial"/>
                        </a:rPr>
                        <a:t>Tue, </a:t>
                      </a:r>
                      <a:r>
                        <a:rPr sz="950" spc="-20" dirty="0">
                          <a:latin typeface="Arial"/>
                          <a:cs typeface="Arial"/>
                        </a:rPr>
                        <a:t>Jul </a:t>
                      </a:r>
                      <a:r>
                        <a:rPr sz="950" dirty="0">
                          <a:latin typeface="Arial"/>
                          <a:cs typeface="Arial"/>
                        </a:rPr>
                        <a:t>16,</a:t>
                      </a:r>
                      <a:r>
                        <a:rPr sz="95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dirty="0">
                          <a:latin typeface="Arial"/>
                          <a:cs typeface="Arial"/>
                        </a:rPr>
                        <a:t>2019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588645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sz="2700" spc="5" dirty="0">
                          <a:latin typeface="Arial"/>
                          <a:cs typeface="Arial"/>
                        </a:rPr>
                        <a:t>Thanks </a:t>
                      </a:r>
                      <a:r>
                        <a:rPr sz="27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2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700" dirty="0">
                          <a:latin typeface="Arial"/>
                          <a:cs typeface="Arial"/>
                        </a:rPr>
                        <a:t>tipping,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1460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434340">
                <a:tc>
                  <a:txBody>
                    <a:bodyPr/>
                    <a:lstStyle/>
                    <a:p>
                      <a:pPr marL="21590">
                        <a:lnSpc>
                          <a:spcPts val="2785"/>
                        </a:lnSpc>
                      </a:pPr>
                      <a:r>
                        <a:rPr sz="2700" spc="5" dirty="0">
                          <a:latin typeface="Arial"/>
                          <a:cs typeface="Arial"/>
                        </a:rPr>
                        <a:t>Kathleen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1026794">
                <a:tc>
                  <a:txBody>
                    <a:bodyPr/>
                    <a:lstStyle/>
                    <a:p>
                      <a:pPr marL="21590" marR="494665">
                        <a:lnSpc>
                          <a:spcPct val="108000"/>
                        </a:lnSpc>
                        <a:spcBef>
                          <a:spcPts val="340"/>
                        </a:spcBef>
                      </a:pPr>
                      <a:r>
                        <a:rPr sz="1600" spc="-20" dirty="0">
                          <a:latin typeface="Arial"/>
                          <a:cs typeface="Arial"/>
                        </a:rPr>
                        <a:t>Here's </a:t>
                      </a:r>
                      <a:r>
                        <a:rPr sz="1600" spc="-35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updated </a:t>
                      </a:r>
                      <a:r>
                        <a:rPr sz="1600" spc="-70" dirty="0">
                          <a:latin typeface="Arial"/>
                          <a:cs typeface="Arial"/>
                        </a:rPr>
                        <a:t>Tuesday  </a:t>
                      </a:r>
                      <a:r>
                        <a:rPr sz="1600" spc="-50" dirty="0">
                          <a:latin typeface="Arial"/>
                          <a:cs typeface="Arial"/>
                        </a:rPr>
                        <a:t>evening </a:t>
                      </a:r>
                      <a:r>
                        <a:rPr sz="1600" spc="-35" dirty="0">
                          <a:latin typeface="Arial"/>
                          <a:cs typeface="Arial"/>
                        </a:rPr>
                        <a:t>ride</a:t>
                      </a:r>
                      <a:r>
                        <a:rPr sz="16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25" dirty="0">
                          <a:latin typeface="Arial"/>
                          <a:cs typeface="Arial"/>
                        </a:rPr>
                        <a:t>receipt.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31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1050925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  <a:spcBef>
                          <a:spcPts val="2785"/>
                        </a:spcBef>
                      </a:pPr>
                      <a:r>
                        <a:rPr sz="3500" spc="-80" dirty="0">
                          <a:latin typeface="Arial"/>
                          <a:cs typeface="Arial"/>
                        </a:rPr>
                        <a:t>Total</a:t>
                      </a:r>
                      <a:endParaRPr sz="3500">
                        <a:latin typeface="Arial"/>
                        <a:cs typeface="Arial"/>
                      </a:endParaRPr>
                    </a:p>
                  </a:txBody>
                  <a:tcPr marL="0" marR="0" marT="353695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785"/>
                        </a:spcBef>
                      </a:pPr>
                      <a:r>
                        <a:rPr sz="3500" spc="-5" dirty="0">
                          <a:latin typeface="Arial"/>
                          <a:cs typeface="Arial"/>
                        </a:rPr>
                        <a:t>$14.47</a:t>
                      </a:r>
                      <a:endParaRPr sz="3500">
                        <a:latin typeface="Arial"/>
                        <a:cs typeface="Arial"/>
                      </a:endParaRPr>
                    </a:p>
                  </a:txBody>
                  <a:tcPr marL="0" marR="0" marT="353695" marB="0"/>
                </a:tc>
              </a:tr>
              <a:tr h="2520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</a:tr>
              <a:tr h="13214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22225">
                        <a:lnSpc>
                          <a:spcPct val="100000"/>
                        </a:lnSpc>
                      </a:pPr>
                      <a:r>
                        <a:rPr sz="1250" spc="-50" dirty="0">
                          <a:latin typeface="Arial"/>
                          <a:cs typeface="Arial"/>
                        </a:rPr>
                        <a:t>Trip</a:t>
                      </a:r>
                      <a:r>
                        <a:rPr sz="12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50" spc="-50" dirty="0">
                          <a:latin typeface="Arial"/>
                          <a:cs typeface="Arial"/>
                        </a:rPr>
                        <a:t>Fare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1250" dirty="0">
                          <a:latin typeface="Arial"/>
                          <a:cs typeface="Arial"/>
                        </a:rPr>
                        <a:t>$6.37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652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22225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250" spc="-5" dirty="0">
                          <a:latin typeface="Arial"/>
                          <a:cs typeface="Arial"/>
                        </a:rPr>
                        <a:t>Subtotal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250" dirty="0">
                          <a:latin typeface="Arial"/>
                          <a:cs typeface="Arial"/>
                        </a:rPr>
                        <a:t>$6.37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384810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250" spc="-50" dirty="0">
                          <a:latin typeface="Arial"/>
                          <a:cs typeface="Arial"/>
                        </a:rPr>
                        <a:t>Tolls, </a:t>
                      </a:r>
                      <a:r>
                        <a:rPr sz="1250" spc="-15" dirty="0">
                          <a:latin typeface="Arial"/>
                          <a:cs typeface="Arial"/>
                        </a:rPr>
                        <a:t>Surcharges, </a:t>
                      </a:r>
                      <a:r>
                        <a:rPr sz="1250" spc="-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25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50" spc="-40" dirty="0">
                          <a:latin typeface="Arial"/>
                          <a:cs typeface="Arial"/>
                        </a:rPr>
                        <a:t>Fees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94615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250" dirty="0">
                          <a:latin typeface="Arial"/>
                          <a:cs typeface="Arial"/>
                        </a:rPr>
                        <a:t>$3.10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94615" marB="0"/>
                </a:tc>
              </a:tr>
              <a:tr h="287655">
                <a:tc>
                  <a:txBody>
                    <a:bodyPr/>
                    <a:lstStyle/>
                    <a:p>
                      <a:pPr marL="22225">
                        <a:lnSpc>
                          <a:spcPts val="1420"/>
                        </a:lnSpc>
                        <a:spcBef>
                          <a:spcPts val="745"/>
                        </a:spcBef>
                      </a:pPr>
                      <a:r>
                        <a:rPr sz="1250" spc="-10" dirty="0">
                          <a:latin typeface="Arial"/>
                          <a:cs typeface="Arial"/>
                        </a:rPr>
                        <a:t>Tip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94615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420"/>
                        </a:lnSpc>
                        <a:spcBef>
                          <a:spcPts val="745"/>
                        </a:spcBef>
                      </a:pPr>
                      <a:r>
                        <a:rPr sz="1250" dirty="0">
                          <a:latin typeface="Arial"/>
                          <a:cs typeface="Arial"/>
                        </a:rPr>
                        <a:t>$5.00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94615" marB="0"/>
                </a:tc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5019967" y="2938741"/>
            <a:ext cx="1458214" cy="14582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80688" y="5531180"/>
            <a:ext cx="111378" cy="11137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65526" y="7809662"/>
            <a:ext cx="151892" cy="1518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75524" y="1100340"/>
            <a:ext cx="820419" cy="101600"/>
          </a:xfrm>
          <a:custGeom>
            <a:avLst/>
            <a:gdLst/>
            <a:ahLst/>
            <a:cxnLst/>
            <a:rect l="l" t="t" r="r" b="b"/>
            <a:pathLst>
              <a:path w="820419" h="101600">
                <a:moveTo>
                  <a:pt x="0" y="101600"/>
                </a:moveTo>
                <a:lnTo>
                  <a:pt x="820369" y="101600"/>
                </a:lnTo>
                <a:lnTo>
                  <a:pt x="820369" y="0"/>
                </a:lnTo>
                <a:lnTo>
                  <a:pt x="0" y="0"/>
                </a:lnTo>
                <a:lnTo>
                  <a:pt x="0" y="101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146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76065" y="9602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146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25458" y="841793"/>
            <a:ext cx="50292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10" dirty="0">
                <a:solidFill>
                  <a:srgbClr val="276EF1"/>
                </a:solidFill>
                <a:latin typeface="Arial"/>
                <a:cs typeface="Arial"/>
              </a:rPr>
              <a:t>Switch</a:t>
            </a:r>
            <a:endParaRPr sz="12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25458" y="1327835"/>
            <a:ext cx="50292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10" dirty="0">
                <a:solidFill>
                  <a:srgbClr val="276EF1"/>
                </a:solidFill>
                <a:latin typeface="Arial"/>
                <a:cs typeface="Arial"/>
              </a:rPr>
              <a:t>Switch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6371" y="5105069"/>
            <a:ext cx="887730" cy="171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50" spc="-20" dirty="0">
                <a:latin typeface="Arial"/>
                <a:cs typeface="Arial"/>
              </a:rPr>
              <a:t>Issued </a:t>
            </a:r>
            <a:r>
              <a:rPr sz="950" spc="-10" dirty="0">
                <a:latin typeface="Arial"/>
                <a:cs typeface="Arial"/>
              </a:rPr>
              <a:t>by</a:t>
            </a:r>
            <a:r>
              <a:rPr sz="950" spc="-45" dirty="0">
                <a:latin typeface="Arial"/>
                <a:cs typeface="Arial"/>
              </a:rPr>
              <a:t> </a:t>
            </a:r>
            <a:r>
              <a:rPr sz="950" spc="-30" dirty="0">
                <a:latin typeface="Arial"/>
                <a:cs typeface="Arial"/>
              </a:rPr>
              <a:t>Rasier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49083" y="3619372"/>
            <a:ext cx="870826" cy="870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18690" y="3740556"/>
            <a:ext cx="627837" cy="6278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81985" y="3624097"/>
            <a:ext cx="131635" cy="1316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36371" y="3029127"/>
            <a:ext cx="3333750" cy="15830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-60" dirty="0">
                <a:latin typeface="Arial"/>
                <a:cs typeface="Arial"/>
              </a:rPr>
              <a:t>You </a:t>
            </a:r>
            <a:r>
              <a:rPr sz="1250" spc="-10" dirty="0">
                <a:latin typeface="Arial"/>
                <a:cs typeface="Arial"/>
              </a:rPr>
              <a:t>rode </a:t>
            </a:r>
            <a:r>
              <a:rPr sz="1250" spc="5" dirty="0">
                <a:latin typeface="Arial"/>
                <a:cs typeface="Arial"/>
              </a:rPr>
              <a:t>with</a:t>
            </a:r>
            <a:r>
              <a:rPr sz="1250" spc="80" dirty="0">
                <a:latin typeface="Arial"/>
                <a:cs typeface="Arial"/>
              </a:rPr>
              <a:t> </a:t>
            </a:r>
            <a:r>
              <a:rPr sz="1250" spc="-20" dirty="0">
                <a:latin typeface="Arial"/>
                <a:cs typeface="Arial"/>
              </a:rPr>
              <a:t>Narendra</a:t>
            </a: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1936750">
              <a:lnSpc>
                <a:spcPct val="100000"/>
              </a:lnSpc>
              <a:spcBef>
                <a:spcPts val="1150"/>
              </a:spcBef>
              <a:tabLst>
                <a:tab pos="2404745" algn="l"/>
              </a:tabLst>
            </a:pPr>
            <a:r>
              <a:rPr sz="1100" spc="5" dirty="0">
                <a:latin typeface="Arial"/>
                <a:cs typeface="Arial"/>
              </a:rPr>
              <a:t>4.68	</a:t>
            </a:r>
            <a:r>
              <a:rPr sz="1100" spc="-20" dirty="0">
                <a:latin typeface="Arial"/>
                <a:cs typeface="Arial"/>
              </a:rPr>
              <a:t>Rating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00">
              <a:latin typeface="Times New Roman"/>
              <a:cs typeface="Times New Roman"/>
            </a:endParaRPr>
          </a:p>
          <a:p>
            <a:pPr marL="1936114" marR="5080">
              <a:lnSpc>
                <a:spcPct val="169100"/>
              </a:lnSpc>
            </a:pPr>
            <a:r>
              <a:rPr sz="1100" spc="-20" dirty="0">
                <a:latin typeface="Arial"/>
                <a:cs typeface="Arial"/>
              </a:rPr>
              <a:t>Narendra </a:t>
            </a:r>
            <a:r>
              <a:rPr sz="1100" spc="-30" dirty="0">
                <a:latin typeface="Arial"/>
                <a:cs typeface="Arial"/>
              </a:rPr>
              <a:t>is </a:t>
            </a:r>
            <a:r>
              <a:rPr sz="1100" spc="5" dirty="0">
                <a:latin typeface="Arial"/>
                <a:cs typeface="Arial"/>
              </a:rPr>
              <a:t>known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for:  </a:t>
            </a:r>
            <a:r>
              <a:rPr sz="1100" spc="-25" dirty="0">
                <a:latin typeface="Arial"/>
                <a:cs typeface="Arial"/>
              </a:rPr>
              <a:t>Excellent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Service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7653" y="5795689"/>
            <a:ext cx="4919980" cy="471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900"/>
              </a:lnSpc>
              <a:spcBef>
                <a:spcPts val="95"/>
              </a:spcBef>
            </a:pPr>
            <a:r>
              <a:rPr sz="1250" dirty="0">
                <a:latin typeface="Arial"/>
                <a:cs typeface="Arial"/>
              </a:rPr>
              <a:t>When </a:t>
            </a:r>
            <a:r>
              <a:rPr sz="1250" spc="20" dirty="0">
                <a:latin typeface="Arial"/>
                <a:cs typeface="Arial"/>
              </a:rPr>
              <a:t>you </a:t>
            </a:r>
            <a:r>
              <a:rPr sz="1250" spc="15" dirty="0">
                <a:latin typeface="Arial"/>
                <a:cs typeface="Arial"/>
              </a:rPr>
              <a:t>ride </a:t>
            </a:r>
            <a:r>
              <a:rPr sz="1250" spc="30" dirty="0">
                <a:latin typeface="Arial"/>
                <a:cs typeface="Arial"/>
              </a:rPr>
              <a:t>with </a:t>
            </a:r>
            <a:r>
              <a:rPr sz="1250" spc="-10" dirty="0">
                <a:latin typeface="Arial"/>
                <a:cs typeface="Arial"/>
              </a:rPr>
              <a:t>Uber, </a:t>
            </a:r>
            <a:r>
              <a:rPr sz="1250" spc="15" dirty="0">
                <a:latin typeface="Arial"/>
                <a:cs typeface="Arial"/>
              </a:rPr>
              <a:t>your </a:t>
            </a:r>
            <a:r>
              <a:rPr sz="1250" spc="25" dirty="0">
                <a:latin typeface="Arial"/>
                <a:cs typeface="Arial"/>
              </a:rPr>
              <a:t>trips </a:t>
            </a:r>
            <a:r>
              <a:rPr sz="1250" spc="-15" dirty="0">
                <a:latin typeface="Arial"/>
                <a:cs typeface="Arial"/>
              </a:rPr>
              <a:t>are </a:t>
            </a:r>
            <a:r>
              <a:rPr sz="1250" spc="10" dirty="0">
                <a:latin typeface="Arial"/>
                <a:cs typeface="Arial"/>
              </a:rPr>
              <a:t>insured </a:t>
            </a:r>
            <a:r>
              <a:rPr sz="1250" spc="5" dirty="0">
                <a:latin typeface="Arial"/>
                <a:cs typeface="Arial"/>
              </a:rPr>
              <a:t>in </a:t>
            </a:r>
            <a:r>
              <a:rPr sz="1250" spc="10" dirty="0">
                <a:latin typeface="Arial"/>
                <a:cs typeface="Arial"/>
              </a:rPr>
              <a:t>case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-15" dirty="0">
                <a:latin typeface="Arial"/>
                <a:cs typeface="Arial"/>
              </a:rPr>
              <a:t>a </a:t>
            </a:r>
            <a:r>
              <a:rPr sz="1250" spc="15" dirty="0">
                <a:latin typeface="Arial"/>
                <a:cs typeface="Arial"/>
              </a:rPr>
              <a:t>covered  </a:t>
            </a:r>
            <a:r>
              <a:rPr sz="1250" spc="25" dirty="0">
                <a:latin typeface="Arial"/>
                <a:cs typeface="Arial"/>
              </a:rPr>
              <a:t>accident. </a:t>
            </a:r>
            <a:r>
              <a:rPr sz="1250" spc="-20" dirty="0">
                <a:solidFill>
                  <a:srgbClr val="276EF1"/>
                </a:solidFill>
                <a:latin typeface="Arial"/>
                <a:cs typeface="Arial"/>
              </a:rPr>
              <a:t>Learn </a:t>
            </a:r>
            <a:r>
              <a:rPr sz="1250" spc="-10" dirty="0">
                <a:solidFill>
                  <a:srgbClr val="276EF1"/>
                </a:solidFill>
                <a:latin typeface="Arial"/>
                <a:cs typeface="Arial"/>
              </a:rPr>
              <a:t>more.</a:t>
            </a:r>
            <a:endParaRPr sz="12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61694" y="7588143"/>
            <a:ext cx="1931670" cy="1726564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1250" spc="15" dirty="0">
                <a:latin typeface="Arial"/>
                <a:cs typeface="Arial"/>
              </a:rPr>
              <a:t>07:39pm</a:t>
            </a:r>
            <a:endParaRPr sz="1250">
              <a:latin typeface="Arial"/>
              <a:cs typeface="Arial"/>
            </a:endParaRPr>
          </a:p>
          <a:p>
            <a:pPr marL="12700" marR="5080">
              <a:lnSpc>
                <a:spcPct val="148800"/>
              </a:lnSpc>
            </a:pPr>
            <a:r>
              <a:rPr sz="1250" spc="10" dirty="0">
                <a:latin typeface="Arial"/>
                <a:cs typeface="Arial"/>
              </a:rPr>
              <a:t>1401 </a:t>
            </a:r>
            <a:r>
              <a:rPr sz="1250" spc="-30" dirty="0">
                <a:latin typeface="Arial"/>
                <a:cs typeface="Arial"/>
              </a:rPr>
              <a:t>Federal </a:t>
            </a:r>
            <a:r>
              <a:rPr sz="1250" dirty="0">
                <a:latin typeface="Arial"/>
                <a:cs typeface="Arial"/>
              </a:rPr>
              <a:t>St,</a:t>
            </a:r>
            <a:r>
              <a:rPr sz="1250" spc="-30" dirty="0">
                <a:latin typeface="Arial"/>
                <a:cs typeface="Arial"/>
              </a:rPr>
              <a:t> </a:t>
            </a:r>
            <a:r>
              <a:rPr sz="1250" spc="-10" dirty="0">
                <a:latin typeface="Arial"/>
                <a:cs typeface="Arial"/>
              </a:rPr>
              <a:t>Baltimore,  </a:t>
            </a:r>
            <a:r>
              <a:rPr sz="1250" spc="-15" dirty="0">
                <a:latin typeface="Arial"/>
                <a:cs typeface="Arial"/>
              </a:rPr>
              <a:t>MD</a:t>
            </a: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sz="1250" spc="15" dirty="0">
                <a:latin typeface="Arial"/>
                <a:cs typeface="Arial"/>
              </a:rPr>
              <a:t>07:52pm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250" spc="10" dirty="0">
                <a:latin typeface="Arial"/>
                <a:cs typeface="Arial"/>
              </a:rPr>
              <a:t>17 </a:t>
            </a:r>
            <a:r>
              <a:rPr sz="1250" spc="-5" dirty="0">
                <a:latin typeface="Arial"/>
                <a:cs typeface="Arial"/>
              </a:rPr>
              <a:t>Light </a:t>
            </a:r>
            <a:r>
              <a:rPr sz="1250" dirty="0">
                <a:latin typeface="Arial"/>
                <a:cs typeface="Arial"/>
              </a:rPr>
              <a:t>St, </a:t>
            </a:r>
            <a:r>
              <a:rPr sz="1250" spc="-10" dirty="0">
                <a:latin typeface="Arial"/>
                <a:cs typeface="Arial"/>
              </a:rPr>
              <a:t>Baltimore,</a:t>
            </a:r>
            <a:r>
              <a:rPr sz="1250" spc="-35" dirty="0">
                <a:latin typeface="Arial"/>
                <a:cs typeface="Arial"/>
              </a:rPr>
              <a:t> </a:t>
            </a:r>
            <a:r>
              <a:rPr sz="1250" spc="-15" dirty="0">
                <a:latin typeface="Arial"/>
                <a:cs typeface="Arial"/>
              </a:rPr>
              <a:t>MD</a:t>
            </a:r>
            <a:endParaRPr sz="12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49071" y="7730436"/>
            <a:ext cx="81000" cy="911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49071" y="8783586"/>
            <a:ext cx="81000" cy="1721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57897" y="7216470"/>
            <a:ext cx="349885" cy="171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50" spc="-30" dirty="0">
                <a:solidFill>
                  <a:srgbClr val="ABABAB"/>
                </a:solidFill>
                <a:latin typeface="Arial"/>
                <a:cs typeface="Arial"/>
              </a:rPr>
              <a:t>UberX</a:t>
            </a:r>
            <a:endParaRPr sz="9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75752" y="7191146"/>
            <a:ext cx="115443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10" dirty="0">
                <a:solidFill>
                  <a:srgbClr val="595959"/>
                </a:solidFill>
                <a:latin typeface="Arial"/>
                <a:cs typeface="Arial"/>
              </a:rPr>
              <a:t>2.22 </a:t>
            </a:r>
            <a:r>
              <a:rPr sz="1250" spc="-15" dirty="0">
                <a:solidFill>
                  <a:srgbClr val="595959"/>
                </a:solidFill>
                <a:latin typeface="Arial"/>
                <a:cs typeface="Arial"/>
              </a:rPr>
              <a:t>mi </a:t>
            </a:r>
            <a:r>
              <a:rPr sz="1250" spc="-45" dirty="0">
                <a:solidFill>
                  <a:srgbClr val="595959"/>
                </a:solidFill>
                <a:latin typeface="Arial"/>
                <a:cs typeface="Arial"/>
              </a:rPr>
              <a:t>| </a:t>
            </a:r>
            <a:r>
              <a:rPr sz="1250" spc="10" dirty="0">
                <a:solidFill>
                  <a:srgbClr val="595959"/>
                </a:solidFill>
                <a:latin typeface="Arial"/>
                <a:cs typeface="Arial"/>
              </a:rPr>
              <a:t>13</a:t>
            </a:r>
            <a:r>
              <a:rPr sz="1250" spc="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250" spc="-15" dirty="0">
                <a:solidFill>
                  <a:srgbClr val="595959"/>
                </a:solidFill>
                <a:latin typeface="Arial"/>
                <a:cs typeface="Arial"/>
              </a:rPr>
              <a:t>min</a:t>
            </a:r>
            <a:endParaRPr sz="12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58827" y="811390"/>
            <a:ext cx="53276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Arial"/>
                <a:cs typeface="Arial"/>
              </a:rPr>
              <a:t>$9.47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58827" y="1297455"/>
            <a:ext cx="53276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Arial"/>
                <a:cs typeface="Arial"/>
              </a:rPr>
              <a:t>$5.00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37640" y="1803806"/>
            <a:ext cx="669290" cy="171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50" spc="-15" dirty="0">
                <a:latin typeface="Arial"/>
                <a:cs typeface="Arial"/>
              </a:rPr>
              <a:t>Receipt </a:t>
            </a:r>
            <a:r>
              <a:rPr sz="950" spc="-45" dirty="0">
                <a:latin typeface="Arial"/>
                <a:cs typeface="Arial"/>
              </a:rPr>
              <a:t>ID </a:t>
            </a:r>
            <a:r>
              <a:rPr sz="950" dirty="0">
                <a:latin typeface="Arial"/>
                <a:cs typeface="Arial"/>
              </a:rPr>
              <a:t>#</a:t>
            </a:r>
            <a:endParaRPr sz="9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6114" y="2087367"/>
            <a:ext cx="223520" cy="48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 marR="5080">
              <a:lnSpc>
                <a:spcPct val="132900"/>
              </a:lnSpc>
            </a:pPr>
            <a:r>
              <a:rPr sz="100" spc="10" dirty="0">
                <a:solidFill>
                  <a:srgbClr val="ABABAB"/>
                </a:solidFill>
                <a:latin typeface="Arial"/>
                <a:cs typeface="Arial"/>
              </a:rPr>
              <a:t>xide7a5bf61-bf51-47e3-92f0-0d45739c6459  </a:t>
            </a:r>
            <a:r>
              <a:rPr sz="100" spc="15" dirty="0">
                <a:solidFill>
                  <a:srgbClr val="ABABAB"/>
                </a:solidFill>
                <a:latin typeface="Arial"/>
                <a:cs typeface="Arial"/>
              </a:rPr>
              <a:t>pGvlI2ANUbXFfyEOgxta1RMV082993</a:t>
            </a:r>
            <a:endParaRPr sz="1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70864" y="572223"/>
            <a:ext cx="1556385" cy="1163955"/>
          </a:xfrm>
          <a:custGeom>
            <a:avLst/>
            <a:gdLst/>
            <a:ahLst/>
            <a:cxnLst/>
            <a:rect l="l" t="t" r="r" b="b"/>
            <a:pathLst>
              <a:path w="1556385" h="1163955">
                <a:moveTo>
                  <a:pt x="0" y="1163777"/>
                </a:moveTo>
                <a:lnTo>
                  <a:pt x="1556131" y="1163777"/>
                </a:lnTo>
                <a:lnTo>
                  <a:pt x="1556131" y="0"/>
                </a:lnTo>
                <a:lnTo>
                  <a:pt x="0" y="0"/>
                </a:lnTo>
                <a:lnTo>
                  <a:pt x="0" y="11637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15223" y="1809369"/>
            <a:ext cx="2222500" cy="178435"/>
          </a:xfrm>
          <a:custGeom>
            <a:avLst/>
            <a:gdLst/>
            <a:ahLst/>
            <a:cxnLst/>
            <a:rect l="l" t="t" r="r" b="b"/>
            <a:pathLst>
              <a:path w="2222500" h="178435">
                <a:moveTo>
                  <a:pt x="0" y="178384"/>
                </a:moveTo>
                <a:lnTo>
                  <a:pt x="2222220" y="178384"/>
                </a:lnTo>
                <a:lnTo>
                  <a:pt x="2222220" y="0"/>
                </a:lnTo>
                <a:lnTo>
                  <a:pt x="0" y="0"/>
                </a:lnTo>
                <a:lnTo>
                  <a:pt x="0" y="178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147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76065" y="9602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147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9083" y="1079080"/>
            <a:ext cx="3159493" cy="36253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42742" y="5625934"/>
            <a:ext cx="784793" cy="891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43975" y="5623369"/>
            <a:ext cx="3750310" cy="8680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30" dirty="0">
                <a:latin typeface="Arial"/>
                <a:cs typeface="Arial"/>
              </a:rPr>
              <a:t>Invite </a:t>
            </a:r>
            <a:r>
              <a:rPr sz="1400" spc="-10" dirty="0">
                <a:latin typeface="Arial"/>
                <a:cs typeface="Arial"/>
              </a:rPr>
              <a:t>your </a:t>
            </a:r>
            <a:r>
              <a:rPr sz="1400" spc="-15" dirty="0">
                <a:latin typeface="Arial"/>
                <a:cs typeface="Arial"/>
              </a:rPr>
              <a:t>friends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85" dirty="0">
                <a:latin typeface="Arial"/>
                <a:cs typeface="Arial"/>
              </a:rPr>
              <a:t> </a:t>
            </a:r>
            <a:r>
              <a:rPr sz="1400" spc="-40" dirty="0">
                <a:latin typeface="Arial"/>
                <a:cs typeface="Arial"/>
              </a:rPr>
              <a:t>family.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48800"/>
              </a:lnSpc>
              <a:spcBef>
                <a:spcPts val="450"/>
              </a:spcBef>
            </a:pPr>
            <a:r>
              <a:rPr sz="1250" spc="-10" dirty="0">
                <a:latin typeface="Arial"/>
                <a:cs typeface="Arial"/>
              </a:rPr>
              <a:t>Get </a:t>
            </a:r>
            <a:r>
              <a:rPr sz="1250" spc="10" dirty="0">
                <a:latin typeface="Arial"/>
                <a:cs typeface="Arial"/>
              </a:rPr>
              <a:t>$5 </a:t>
            </a:r>
            <a:r>
              <a:rPr sz="1250" spc="-15" dirty="0">
                <a:latin typeface="Arial"/>
                <a:cs typeface="Arial"/>
              </a:rPr>
              <a:t>off your </a:t>
            </a:r>
            <a:r>
              <a:rPr sz="1250" spc="-10" dirty="0">
                <a:latin typeface="Arial"/>
                <a:cs typeface="Arial"/>
              </a:rPr>
              <a:t>next </a:t>
            </a:r>
            <a:r>
              <a:rPr sz="1250" spc="-15" dirty="0">
                <a:latin typeface="Arial"/>
                <a:cs typeface="Arial"/>
              </a:rPr>
              <a:t>ride </a:t>
            </a:r>
            <a:r>
              <a:rPr sz="1250" spc="-5" dirty="0">
                <a:latin typeface="Arial"/>
                <a:cs typeface="Arial"/>
              </a:rPr>
              <a:t>when </a:t>
            </a:r>
            <a:r>
              <a:rPr sz="1250" spc="-15" dirty="0">
                <a:latin typeface="Arial"/>
                <a:cs typeface="Arial"/>
              </a:rPr>
              <a:t>you </a:t>
            </a:r>
            <a:r>
              <a:rPr sz="1250" spc="-30" dirty="0">
                <a:latin typeface="Arial"/>
                <a:cs typeface="Arial"/>
              </a:rPr>
              <a:t>refer </a:t>
            </a:r>
            <a:r>
              <a:rPr sz="1250" spc="-35" dirty="0">
                <a:latin typeface="Arial"/>
                <a:cs typeface="Arial"/>
              </a:rPr>
              <a:t>a </a:t>
            </a:r>
            <a:r>
              <a:rPr sz="1250" spc="-15" dirty="0">
                <a:latin typeface="Arial"/>
                <a:cs typeface="Arial"/>
              </a:rPr>
              <a:t>friend </a:t>
            </a:r>
            <a:r>
              <a:rPr sz="1250" spc="20" dirty="0">
                <a:latin typeface="Arial"/>
                <a:cs typeface="Arial"/>
              </a:rPr>
              <a:t>to </a:t>
            </a:r>
            <a:r>
              <a:rPr sz="1250" spc="-10" dirty="0">
                <a:latin typeface="Arial"/>
                <a:cs typeface="Arial"/>
              </a:rPr>
              <a:t>try  </a:t>
            </a:r>
            <a:r>
              <a:rPr sz="1250" spc="-35" dirty="0">
                <a:latin typeface="Arial"/>
                <a:cs typeface="Arial"/>
              </a:rPr>
              <a:t>Uber.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92110" y="7934820"/>
            <a:ext cx="891120" cy="89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43975" y="7583800"/>
            <a:ext cx="3731895" cy="15005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236854">
              <a:lnSpc>
                <a:spcPct val="132900"/>
              </a:lnSpc>
              <a:spcBef>
                <a:spcPts val="90"/>
              </a:spcBef>
            </a:pPr>
            <a:r>
              <a:rPr sz="1400" spc="-5" dirty="0">
                <a:latin typeface="Arial"/>
                <a:cs typeface="Arial"/>
              </a:rPr>
              <a:t>Save </a:t>
            </a:r>
            <a:r>
              <a:rPr sz="1400" spc="45" dirty="0">
                <a:latin typeface="Arial"/>
                <a:cs typeface="Arial"/>
              </a:rPr>
              <a:t>up </a:t>
            </a:r>
            <a:r>
              <a:rPr sz="1400" spc="50" dirty="0">
                <a:latin typeface="Arial"/>
                <a:cs typeface="Arial"/>
              </a:rPr>
              <a:t>to </a:t>
            </a:r>
            <a:r>
              <a:rPr sz="1400" spc="100" dirty="0">
                <a:latin typeface="Arial"/>
                <a:cs typeface="Arial"/>
              </a:rPr>
              <a:t>5% </a:t>
            </a:r>
            <a:r>
              <a:rPr sz="1400" spc="30" dirty="0">
                <a:latin typeface="Arial"/>
                <a:cs typeface="Arial"/>
              </a:rPr>
              <a:t>on </a:t>
            </a:r>
            <a:r>
              <a:rPr sz="1400" spc="20" dirty="0">
                <a:latin typeface="Arial"/>
                <a:cs typeface="Arial"/>
              </a:rPr>
              <a:t>your </a:t>
            </a:r>
            <a:r>
              <a:rPr sz="1400" spc="25" dirty="0">
                <a:latin typeface="Arial"/>
                <a:cs typeface="Arial"/>
              </a:rPr>
              <a:t>next </a:t>
            </a:r>
            <a:r>
              <a:rPr sz="1400" spc="20" dirty="0">
                <a:latin typeface="Arial"/>
                <a:cs typeface="Arial"/>
              </a:rPr>
              <a:t>ride </a:t>
            </a:r>
            <a:r>
              <a:rPr sz="1400" spc="40" dirty="0">
                <a:latin typeface="Arial"/>
                <a:cs typeface="Arial"/>
              </a:rPr>
              <a:t>with</a:t>
            </a:r>
            <a:r>
              <a:rPr sz="1400" spc="-210" dirty="0">
                <a:latin typeface="Arial"/>
                <a:cs typeface="Arial"/>
              </a:rPr>
              <a:t> </a:t>
            </a:r>
            <a:r>
              <a:rPr sz="1400" spc="25" dirty="0">
                <a:latin typeface="Arial"/>
                <a:cs typeface="Arial"/>
              </a:rPr>
              <a:t>Uber  </a:t>
            </a:r>
            <a:r>
              <a:rPr sz="1400" spc="10" dirty="0">
                <a:latin typeface="Arial"/>
                <a:cs typeface="Arial"/>
              </a:rPr>
              <a:t>Cash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48800"/>
              </a:lnSpc>
              <a:spcBef>
                <a:spcPts val="450"/>
              </a:spcBef>
            </a:pPr>
            <a:r>
              <a:rPr sz="1250" spc="20" dirty="0">
                <a:latin typeface="Arial"/>
                <a:cs typeface="Arial"/>
              </a:rPr>
              <a:t>Spend </a:t>
            </a:r>
            <a:r>
              <a:rPr sz="1250" spc="5" dirty="0">
                <a:latin typeface="Arial"/>
                <a:cs typeface="Arial"/>
              </a:rPr>
              <a:t>less </a:t>
            </a:r>
            <a:r>
              <a:rPr sz="1250" spc="25" dirty="0">
                <a:latin typeface="Arial"/>
                <a:cs typeface="Arial"/>
              </a:rPr>
              <a:t>on </a:t>
            </a:r>
            <a:r>
              <a:rPr sz="1250" spc="15" dirty="0">
                <a:latin typeface="Arial"/>
                <a:cs typeface="Arial"/>
              </a:rPr>
              <a:t>your rides </a:t>
            </a:r>
            <a:r>
              <a:rPr sz="1250" spc="20" dirty="0">
                <a:latin typeface="Arial"/>
                <a:cs typeface="Arial"/>
              </a:rPr>
              <a:t>when you </a:t>
            </a:r>
            <a:r>
              <a:rPr sz="1250" spc="5" dirty="0">
                <a:latin typeface="Arial"/>
                <a:cs typeface="Arial"/>
              </a:rPr>
              <a:t>use </a:t>
            </a:r>
            <a:r>
              <a:rPr sz="1250" spc="15" dirty="0">
                <a:latin typeface="Arial"/>
                <a:cs typeface="Arial"/>
              </a:rPr>
              <a:t>Uber</a:t>
            </a:r>
            <a:r>
              <a:rPr sz="1250" spc="-100" dirty="0">
                <a:latin typeface="Arial"/>
                <a:cs typeface="Arial"/>
              </a:rPr>
              <a:t> </a:t>
            </a:r>
            <a:r>
              <a:rPr sz="1250" spc="5" dirty="0">
                <a:latin typeface="Arial"/>
                <a:cs typeface="Arial"/>
              </a:rPr>
              <a:t>Cash.  </a:t>
            </a:r>
            <a:r>
              <a:rPr sz="1250" spc="-35" dirty="0">
                <a:latin typeface="Arial"/>
                <a:cs typeface="Arial"/>
              </a:rPr>
              <a:t>You </a:t>
            </a:r>
            <a:r>
              <a:rPr sz="1250" spc="20" dirty="0">
                <a:latin typeface="Arial"/>
                <a:cs typeface="Arial"/>
              </a:rPr>
              <a:t>can </a:t>
            </a:r>
            <a:r>
              <a:rPr sz="1250" spc="15" dirty="0">
                <a:latin typeface="Arial"/>
                <a:cs typeface="Arial"/>
              </a:rPr>
              <a:t>purchase </a:t>
            </a:r>
            <a:r>
              <a:rPr sz="1250" spc="20" dirty="0">
                <a:latin typeface="Arial"/>
                <a:cs typeface="Arial"/>
              </a:rPr>
              <a:t>directly </a:t>
            </a:r>
            <a:r>
              <a:rPr sz="1250" spc="5" dirty="0">
                <a:latin typeface="Arial"/>
                <a:cs typeface="Arial"/>
              </a:rPr>
              <a:t>in </a:t>
            </a:r>
            <a:r>
              <a:rPr sz="1250" spc="15" dirty="0">
                <a:latin typeface="Arial"/>
                <a:cs typeface="Arial"/>
              </a:rPr>
              <a:t>the Uber </a:t>
            </a:r>
            <a:r>
              <a:rPr sz="1250" spc="30" dirty="0">
                <a:latin typeface="Arial"/>
                <a:cs typeface="Arial"/>
              </a:rPr>
              <a:t>app. </a:t>
            </a:r>
            <a:r>
              <a:rPr sz="1250" u="sng" spc="5" dirty="0">
                <a:solidFill>
                  <a:srgbClr val="0068DA"/>
                </a:solidFill>
                <a:uFill>
                  <a:solidFill>
                    <a:srgbClr val="0068DA"/>
                  </a:solidFill>
                </a:uFill>
                <a:latin typeface="Arial"/>
                <a:cs typeface="Arial"/>
              </a:rPr>
              <a:t>Learn </a:t>
            </a:r>
            <a:r>
              <a:rPr sz="1250" spc="5" dirty="0">
                <a:solidFill>
                  <a:srgbClr val="0068DA"/>
                </a:solidFill>
                <a:latin typeface="Arial"/>
                <a:cs typeface="Arial"/>
              </a:rPr>
              <a:t> </a:t>
            </a:r>
            <a:r>
              <a:rPr sz="1250" u="sng" spc="10" dirty="0">
                <a:solidFill>
                  <a:srgbClr val="0068DA"/>
                </a:solidFill>
                <a:uFill>
                  <a:solidFill>
                    <a:srgbClr val="0068DA"/>
                  </a:solidFill>
                </a:uFill>
                <a:latin typeface="Arial"/>
                <a:cs typeface="Arial"/>
              </a:rPr>
              <a:t>more</a:t>
            </a:r>
            <a:endParaRPr sz="12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13240" y="6270434"/>
            <a:ext cx="1375410" cy="238125"/>
          </a:xfrm>
          <a:custGeom>
            <a:avLst/>
            <a:gdLst/>
            <a:ahLst/>
            <a:cxnLst/>
            <a:rect l="l" t="t" r="r" b="b"/>
            <a:pathLst>
              <a:path w="1375410" h="238125">
                <a:moveTo>
                  <a:pt x="0" y="237858"/>
                </a:moveTo>
                <a:lnTo>
                  <a:pt x="1375105" y="237858"/>
                </a:lnTo>
                <a:lnTo>
                  <a:pt x="1375105" y="0"/>
                </a:lnTo>
                <a:lnTo>
                  <a:pt x="0" y="0"/>
                </a:lnTo>
                <a:lnTo>
                  <a:pt x="0" y="2378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148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76065" y="9602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148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3112" y="685800"/>
            <a:ext cx="37147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0"/>
              </a:spcBef>
            </a:pPr>
            <a:r>
              <a:rPr sz="800" b="1" spc="-5" dirty="0">
                <a:solidFill>
                  <a:srgbClr val="2C2C2C"/>
                </a:solidFill>
                <a:latin typeface="Arial"/>
                <a:cs typeface="Arial"/>
              </a:rPr>
              <a:t>From: </a:t>
            </a:r>
            <a:r>
              <a:rPr sz="800" b="1" spc="-5" dirty="0">
                <a:latin typeface="Arial"/>
                <a:cs typeface="Arial"/>
              </a:rPr>
              <a:t>Uber Receipts</a:t>
            </a:r>
            <a:r>
              <a:rPr sz="800" b="1" spc="140" dirty="0"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2C2C2C"/>
                </a:solidFill>
                <a:latin typeface="Arial"/>
                <a:cs typeface="Arial"/>
                <a:hlinkClick r:id="rId2"/>
              </a:rPr>
              <a:t>uber.us@uber.com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800" b="1" dirty="0">
                <a:solidFill>
                  <a:srgbClr val="2C2C2C"/>
                </a:solidFill>
                <a:latin typeface="Arial"/>
                <a:cs typeface="Arial"/>
              </a:rPr>
              <a:t>Subject: </a:t>
            </a:r>
            <a:r>
              <a:rPr sz="800" dirty="0">
                <a:latin typeface="Arial"/>
                <a:cs typeface="Arial"/>
              </a:rPr>
              <a:t>Thanks for tipping! </a:t>
            </a:r>
            <a:r>
              <a:rPr sz="800" spc="-10" dirty="0">
                <a:latin typeface="Arial"/>
                <a:cs typeface="Arial"/>
              </a:rPr>
              <a:t>We’ve </a:t>
            </a:r>
            <a:r>
              <a:rPr sz="800" spc="-5" dirty="0">
                <a:latin typeface="Arial"/>
                <a:cs typeface="Arial"/>
              </a:rPr>
              <a:t>updated </a:t>
            </a:r>
            <a:r>
              <a:rPr sz="800" dirty="0">
                <a:latin typeface="Arial"/>
                <a:cs typeface="Arial"/>
              </a:rPr>
              <a:t>your </a:t>
            </a:r>
            <a:r>
              <a:rPr sz="800" spc="-10" dirty="0">
                <a:latin typeface="Arial"/>
                <a:cs typeface="Arial"/>
              </a:rPr>
              <a:t>Wednesday </a:t>
            </a:r>
            <a:r>
              <a:rPr sz="800" dirty="0">
                <a:latin typeface="Arial"/>
                <a:cs typeface="Arial"/>
              </a:rPr>
              <a:t>morning trip</a:t>
            </a:r>
            <a:r>
              <a:rPr sz="800" spc="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receipt</a:t>
            </a:r>
            <a:endParaRPr sz="800">
              <a:latin typeface="Arial"/>
              <a:cs typeface="Arial"/>
            </a:endParaRPr>
          </a:p>
          <a:p>
            <a:pPr marL="159385">
              <a:lnSpc>
                <a:spcPct val="100000"/>
              </a:lnSpc>
            </a:pPr>
            <a:r>
              <a:rPr sz="800" b="1" spc="-5" dirty="0">
                <a:solidFill>
                  <a:srgbClr val="2C2C2C"/>
                </a:solidFill>
                <a:latin typeface="Arial"/>
                <a:cs typeface="Arial"/>
              </a:rPr>
              <a:t>Date: </a:t>
            </a:r>
            <a:r>
              <a:rPr sz="800" dirty="0">
                <a:latin typeface="Arial"/>
                <a:cs typeface="Arial"/>
              </a:rPr>
              <a:t>July </a:t>
            </a:r>
            <a:r>
              <a:rPr sz="800" spc="-5" dirty="0">
                <a:latin typeface="Arial"/>
                <a:cs typeface="Arial"/>
              </a:rPr>
              <a:t>17, 2019 at 7:25</a:t>
            </a:r>
            <a:r>
              <a:rPr sz="800" spc="3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AM</a:t>
            </a:r>
            <a:endParaRPr sz="800">
              <a:latin typeface="Arial"/>
              <a:cs typeface="Arial"/>
            </a:endParaRPr>
          </a:p>
          <a:p>
            <a:pPr marL="262890">
              <a:lnSpc>
                <a:spcPct val="100000"/>
              </a:lnSpc>
            </a:pPr>
            <a:r>
              <a:rPr sz="800" b="1" spc="-20" dirty="0">
                <a:solidFill>
                  <a:srgbClr val="2C2C2C"/>
                </a:solidFill>
                <a:latin typeface="Arial"/>
                <a:cs typeface="Arial"/>
              </a:rPr>
              <a:t>To: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88920" y="708659"/>
            <a:ext cx="111760" cy="1117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31000" y="708672"/>
            <a:ext cx="345427" cy="3454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5800" y="1262316"/>
            <a:ext cx="6400800" cy="0"/>
          </a:xfrm>
          <a:custGeom>
            <a:avLst/>
            <a:gdLst/>
            <a:ahLst/>
            <a:cxnLst/>
            <a:rect l="l" t="t" r="r" b="b"/>
            <a:pathLst>
              <a:path w="6400800">
                <a:moveTo>
                  <a:pt x="0" y="0"/>
                </a:moveTo>
                <a:lnTo>
                  <a:pt x="6400800" y="0"/>
                </a:lnTo>
              </a:path>
            </a:pathLst>
          </a:custGeom>
          <a:ln w="3175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50353" y="1875435"/>
            <a:ext cx="698728" cy="2430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783173" y="1822247"/>
            <a:ext cx="708025" cy="171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50" spc="-35" dirty="0">
                <a:latin typeface="Arial"/>
                <a:cs typeface="Arial"/>
              </a:rPr>
              <a:t>Total:</a:t>
            </a:r>
            <a:r>
              <a:rPr sz="950" spc="-5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$25.74</a:t>
            </a:r>
            <a:endParaRPr sz="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7990" y="9092996"/>
            <a:ext cx="122301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dirty="0">
                <a:latin typeface="Arial"/>
                <a:cs typeface="Arial"/>
              </a:rPr>
              <a:t>Amount</a:t>
            </a:r>
            <a:r>
              <a:rPr sz="1250" spc="-45" dirty="0">
                <a:latin typeface="Arial"/>
                <a:cs typeface="Arial"/>
              </a:rPr>
              <a:t> </a:t>
            </a:r>
            <a:r>
              <a:rPr sz="1250" spc="-10" dirty="0">
                <a:latin typeface="Arial"/>
                <a:cs typeface="Arial"/>
              </a:rPr>
              <a:t>Charged</a:t>
            </a:r>
            <a:endParaRPr sz="1250">
              <a:latin typeface="Arial"/>
              <a:cs typeface="Arial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028285" y="2011123"/>
          <a:ext cx="5440680" cy="637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87370"/>
                <a:gridCol w="2353310"/>
              </a:tblGrid>
              <a:tr h="3670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15"/>
                        </a:lnSpc>
                      </a:pPr>
                      <a:r>
                        <a:rPr sz="950" spc="-15" dirty="0">
                          <a:latin typeface="Arial"/>
                          <a:cs typeface="Arial"/>
                        </a:rPr>
                        <a:t>Wed, </a:t>
                      </a:r>
                      <a:r>
                        <a:rPr sz="950" spc="-20" dirty="0">
                          <a:latin typeface="Arial"/>
                          <a:cs typeface="Arial"/>
                        </a:rPr>
                        <a:t>Jul </a:t>
                      </a:r>
                      <a:r>
                        <a:rPr sz="950" dirty="0">
                          <a:latin typeface="Arial"/>
                          <a:cs typeface="Arial"/>
                        </a:rPr>
                        <a:t>17,</a:t>
                      </a:r>
                      <a:r>
                        <a:rPr sz="9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dirty="0">
                          <a:latin typeface="Arial"/>
                          <a:cs typeface="Arial"/>
                        </a:rPr>
                        <a:t>2019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588645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sz="2700" spc="5" dirty="0">
                          <a:latin typeface="Arial"/>
                          <a:cs typeface="Arial"/>
                        </a:rPr>
                        <a:t>Thanks </a:t>
                      </a:r>
                      <a:r>
                        <a:rPr sz="27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2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700" dirty="0">
                          <a:latin typeface="Arial"/>
                          <a:cs typeface="Arial"/>
                        </a:rPr>
                        <a:t>tipping,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1460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434340">
                <a:tc>
                  <a:txBody>
                    <a:bodyPr/>
                    <a:lstStyle/>
                    <a:p>
                      <a:pPr marL="21590">
                        <a:lnSpc>
                          <a:spcPts val="2785"/>
                        </a:lnSpc>
                      </a:pPr>
                      <a:r>
                        <a:rPr sz="2700" spc="5" dirty="0">
                          <a:latin typeface="Arial"/>
                          <a:cs typeface="Arial"/>
                        </a:rPr>
                        <a:t>Kathleen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1026794">
                <a:tc>
                  <a:txBody>
                    <a:bodyPr/>
                    <a:lstStyle/>
                    <a:p>
                      <a:pPr marL="21590" marR="187325">
                        <a:lnSpc>
                          <a:spcPct val="108000"/>
                        </a:lnSpc>
                        <a:spcBef>
                          <a:spcPts val="340"/>
                        </a:spcBef>
                      </a:pPr>
                      <a:r>
                        <a:rPr sz="1600" spc="-20" dirty="0">
                          <a:latin typeface="Arial"/>
                          <a:cs typeface="Arial"/>
                        </a:rPr>
                        <a:t>Here's </a:t>
                      </a:r>
                      <a:r>
                        <a:rPr sz="1600" spc="-35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updated </a:t>
                      </a:r>
                      <a:r>
                        <a:rPr sz="1600" spc="-40" dirty="0">
                          <a:latin typeface="Arial"/>
                          <a:cs typeface="Arial"/>
                        </a:rPr>
                        <a:t>Wednesday  </a:t>
                      </a:r>
                      <a:r>
                        <a:rPr sz="1600" spc="-25" dirty="0">
                          <a:latin typeface="Arial"/>
                          <a:cs typeface="Arial"/>
                        </a:rPr>
                        <a:t>morning </a:t>
                      </a:r>
                      <a:r>
                        <a:rPr sz="1600" spc="-35" dirty="0">
                          <a:latin typeface="Arial"/>
                          <a:cs typeface="Arial"/>
                        </a:rPr>
                        <a:t>ride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25" dirty="0">
                          <a:latin typeface="Arial"/>
                          <a:cs typeface="Arial"/>
                        </a:rPr>
                        <a:t>receipt.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31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1050925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  <a:spcBef>
                          <a:spcPts val="2785"/>
                        </a:spcBef>
                      </a:pPr>
                      <a:r>
                        <a:rPr sz="3500" spc="-80" dirty="0">
                          <a:latin typeface="Arial"/>
                          <a:cs typeface="Arial"/>
                        </a:rPr>
                        <a:t>Total</a:t>
                      </a:r>
                      <a:endParaRPr sz="3500">
                        <a:latin typeface="Arial"/>
                        <a:cs typeface="Arial"/>
                      </a:endParaRPr>
                    </a:p>
                  </a:txBody>
                  <a:tcPr marL="0" marR="0" marT="353695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785"/>
                        </a:spcBef>
                      </a:pPr>
                      <a:r>
                        <a:rPr sz="3500" spc="-5" dirty="0">
                          <a:latin typeface="Arial"/>
                          <a:cs typeface="Arial"/>
                        </a:rPr>
                        <a:t>$25.74</a:t>
                      </a:r>
                      <a:endParaRPr sz="3500">
                        <a:latin typeface="Arial"/>
                        <a:cs typeface="Arial"/>
                      </a:endParaRPr>
                    </a:p>
                  </a:txBody>
                  <a:tcPr marL="0" marR="0" marT="353695" marB="0"/>
                </a:tc>
              </a:tr>
              <a:tr h="2520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</a:tr>
              <a:tr h="13214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22225">
                        <a:lnSpc>
                          <a:spcPct val="100000"/>
                        </a:lnSpc>
                      </a:pPr>
                      <a:r>
                        <a:rPr sz="1250" spc="-50" dirty="0">
                          <a:latin typeface="Arial"/>
                          <a:cs typeface="Arial"/>
                        </a:rPr>
                        <a:t>Trip</a:t>
                      </a:r>
                      <a:r>
                        <a:rPr sz="12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50" spc="-50" dirty="0">
                          <a:latin typeface="Arial"/>
                          <a:cs typeface="Arial"/>
                        </a:rPr>
                        <a:t>Fare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1250" dirty="0">
                          <a:latin typeface="Arial"/>
                          <a:cs typeface="Arial"/>
                        </a:rPr>
                        <a:t>$18.35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652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22225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250" spc="-5" dirty="0">
                          <a:latin typeface="Arial"/>
                          <a:cs typeface="Arial"/>
                        </a:rPr>
                        <a:t>Subtotal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250" dirty="0">
                          <a:latin typeface="Arial"/>
                          <a:cs typeface="Arial"/>
                        </a:rPr>
                        <a:t>$18.35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384810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250" spc="-50" dirty="0">
                          <a:latin typeface="Arial"/>
                          <a:cs typeface="Arial"/>
                        </a:rPr>
                        <a:t>Tolls, </a:t>
                      </a:r>
                      <a:r>
                        <a:rPr sz="1250" spc="-15" dirty="0">
                          <a:latin typeface="Arial"/>
                          <a:cs typeface="Arial"/>
                        </a:rPr>
                        <a:t>Surcharges, </a:t>
                      </a:r>
                      <a:r>
                        <a:rPr sz="1250" spc="-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25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50" spc="-40" dirty="0">
                          <a:latin typeface="Arial"/>
                          <a:cs typeface="Arial"/>
                        </a:rPr>
                        <a:t>Fees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94615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250" dirty="0">
                          <a:latin typeface="Arial"/>
                          <a:cs typeface="Arial"/>
                        </a:rPr>
                        <a:t>$3.10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94615" marB="0"/>
                </a:tc>
              </a:tr>
              <a:tr h="287655">
                <a:tc>
                  <a:txBody>
                    <a:bodyPr/>
                    <a:lstStyle/>
                    <a:p>
                      <a:pPr marL="22225">
                        <a:lnSpc>
                          <a:spcPts val="1420"/>
                        </a:lnSpc>
                        <a:spcBef>
                          <a:spcPts val="745"/>
                        </a:spcBef>
                      </a:pPr>
                      <a:r>
                        <a:rPr sz="1250" spc="-10" dirty="0">
                          <a:latin typeface="Arial"/>
                          <a:cs typeface="Arial"/>
                        </a:rPr>
                        <a:t>Tip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94615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420"/>
                        </a:lnSpc>
                        <a:spcBef>
                          <a:spcPts val="745"/>
                        </a:spcBef>
                      </a:pPr>
                      <a:r>
                        <a:rPr sz="1250" dirty="0">
                          <a:latin typeface="Arial"/>
                          <a:cs typeface="Arial"/>
                        </a:rPr>
                        <a:t>$4.29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94615" marB="0"/>
                </a:tc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5019967" y="2938741"/>
            <a:ext cx="1458214" cy="14582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80688" y="5531180"/>
            <a:ext cx="111378" cy="11137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65526" y="7809662"/>
            <a:ext cx="151892" cy="1518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75524" y="1100340"/>
            <a:ext cx="820419" cy="101600"/>
          </a:xfrm>
          <a:custGeom>
            <a:avLst/>
            <a:gdLst/>
            <a:ahLst/>
            <a:cxnLst/>
            <a:rect l="l" t="t" r="r" b="b"/>
            <a:pathLst>
              <a:path w="820419" h="101600">
                <a:moveTo>
                  <a:pt x="0" y="101600"/>
                </a:moveTo>
                <a:lnTo>
                  <a:pt x="820369" y="101600"/>
                </a:lnTo>
                <a:lnTo>
                  <a:pt x="820369" y="0"/>
                </a:lnTo>
                <a:lnTo>
                  <a:pt x="0" y="0"/>
                </a:lnTo>
                <a:lnTo>
                  <a:pt x="0" y="101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149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76065" y="9602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149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25458" y="841793"/>
            <a:ext cx="50292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10" dirty="0">
                <a:solidFill>
                  <a:srgbClr val="276EF1"/>
                </a:solidFill>
                <a:latin typeface="Arial"/>
                <a:cs typeface="Arial"/>
              </a:rPr>
              <a:t>Switch</a:t>
            </a:r>
            <a:endParaRPr sz="12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25458" y="1327835"/>
            <a:ext cx="50292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10" dirty="0">
                <a:solidFill>
                  <a:srgbClr val="276EF1"/>
                </a:solidFill>
                <a:latin typeface="Arial"/>
                <a:cs typeface="Arial"/>
              </a:rPr>
              <a:t>Switch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6371" y="5105069"/>
            <a:ext cx="887730" cy="171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50" spc="-20" dirty="0">
                <a:latin typeface="Arial"/>
                <a:cs typeface="Arial"/>
              </a:rPr>
              <a:t>Issued </a:t>
            </a:r>
            <a:r>
              <a:rPr sz="950" spc="-10" dirty="0">
                <a:latin typeface="Arial"/>
                <a:cs typeface="Arial"/>
              </a:rPr>
              <a:t>by</a:t>
            </a:r>
            <a:r>
              <a:rPr sz="950" spc="-45" dirty="0">
                <a:latin typeface="Arial"/>
                <a:cs typeface="Arial"/>
              </a:rPr>
              <a:t> </a:t>
            </a:r>
            <a:r>
              <a:rPr sz="950" spc="-30" dirty="0">
                <a:latin typeface="Arial"/>
                <a:cs typeface="Arial"/>
              </a:rPr>
              <a:t>Rasier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49083" y="3619372"/>
            <a:ext cx="870826" cy="870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18690" y="3740556"/>
            <a:ext cx="627837" cy="6278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81985" y="3624097"/>
            <a:ext cx="131635" cy="1316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36371" y="3029127"/>
            <a:ext cx="3118485" cy="15830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-60" dirty="0">
                <a:latin typeface="Arial"/>
                <a:cs typeface="Arial"/>
              </a:rPr>
              <a:t>You </a:t>
            </a:r>
            <a:r>
              <a:rPr sz="1250" spc="-10" dirty="0">
                <a:latin typeface="Arial"/>
                <a:cs typeface="Arial"/>
              </a:rPr>
              <a:t>rode </a:t>
            </a:r>
            <a:r>
              <a:rPr sz="1250" spc="5" dirty="0">
                <a:latin typeface="Arial"/>
                <a:cs typeface="Arial"/>
              </a:rPr>
              <a:t>with</a:t>
            </a:r>
            <a:r>
              <a:rPr sz="1250" spc="80" dirty="0">
                <a:latin typeface="Arial"/>
                <a:cs typeface="Arial"/>
              </a:rPr>
              <a:t> </a:t>
            </a:r>
            <a:r>
              <a:rPr sz="1250" spc="-25" dirty="0">
                <a:latin typeface="Arial"/>
                <a:cs typeface="Arial"/>
              </a:rPr>
              <a:t>Alfred</a:t>
            </a: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1936750">
              <a:lnSpc>
                <a:spcPct val="100000"/>
              </a:lnSpc>
              <a:spcBef>
                <a:spcPts val="1150"/>
              </a:spcBef>
              <a:tabLst>
                <a:tab pos="2404745" algn="l"/>
              </a:tabLst>
            </a:pPr>
            <a:r>
              <a:rPr sz="1100" spc="5" dirty="0">
                <a:latin typeface="Arial"/>
                <a:cs typeface="Arial"/>
              </a:rPr>
              <a:t>4.88	</a:t>
            </a:r>
            <a:r>
              <a:rPr sz="1100" spc="-20" dirty="0">
                <a:latin typeface="Arial"/>
                <a:cs typeface="Arial"/>
              </a:rPr>
              <a:t>Rating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00">
              <a:latin typeface="Times New Roman"/>
              <a:cs typeface="Times New Roman"/>
            </a:endParaRPr>
          </a:p>
          <a:p>
            <a:pPr marL="1936114" marR="5080">
              <a:lnSpc>
                <a:spcPct val="169100"/>
              </a:lnSpc>
            </a:pPr>
            <a:r>
              <a:rPr sz="1100" spc="-25" dirty="0">
                <a:latin typeface="Arial"/>
                <a:cs typeface="Arial"/>
              </a:rPr>
              <a:t>Alfred </a:t>
            </a:r>
            <a:r>
              <a:rPr sz="1100" spc="-30" dirty="0">
                <a:latin typeface="Arial"/>
                <a:cs typeface="Arial"/>
              </a:rPr>
              <a:t>is </a:t>
            </a:r>
            <a:r>
              <a:rPr sz="1100" spc="5" dirty="0">
                <a:latin typeface="Arial"/>
                <a:cs typeface="Arial"/>
              </a:rPr>
              <a:t>known </a:t>
            </a:r>
            <a:r>
              <a:rPr sz="1100" spc="-5" dirty="0">
                <a:latin typeface="Arial"/>
                <a:cs typeface="Arial"/>
              </a:rPr>
              <a:t>for:  </a:t>
            </a:r>
            <a:r>
              <a:rPr sz="1100" spc="-25" dirty="0">
                <a:latin typeface="Arial"/>
                <a:cs typeface="Arial"/>
              </a:rPr>
              <a:t>Excellent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Service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7653" y="5795689"/>
            <a:ext cx="4919980" cy="471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900"/>
              </a:lnSpc>
              <a:spcBef>
                <a:spcPts val="95"/>
              </a:spcBef>
            </a:pPr>
            <a:r>
              <a:rPr sz="1250" dirty="0">
                <a:latin typeface="Arial"/>
                <a:cs typeface="Arial"/>
              </a:rPr>
              <a:t>When </a:t>
            </a:r>
            <a:r>
              <a:rPr sz="1250" spc="20" dirty="0">
                <a:latin typeface="Arial"/>
                <a:cs typeface="Arial"/>
              </a:rPr>
              <a:t>you </a:t>
            </a:r>
            <a:r>
              <a:rPr sz="1250" spc="15" dirty="0">
                <a:latin typeface="Arial"/>
                <a:cs typeface="Arial"/>
              </a:rPr>
              <a:t>ride </a:t>
            </a:r>
            <a:r>
              <a:rPr sz="1250" spc="30" dirty="0">
                <a:latin typeface="Arial"/>
                <a:cs typeface="Arial"/>
              </a:rPr>
              <a:t>with </a:t>
            </a:r>
            <a:r>
              <a:rPr sz="1250" spc="-10" dirty="0">
                <a:latin typeface="Arial"/>
                <a:cs typeface="Arial"/>
              </a:rPr>
              <a:t>Uber, </a:t>
            </a:r>
            <a:r>
              <a:rPr sz="1250" spc="15" dirty="0">
                <a:latin typeface="Arial"/>
                <a:cs typeface="Arial"/>
              </a:rPr>
              <a:t>your </a:t>
            </a:r>
            <a:r>
              <a:rPr sz="1250" spc="25" dirty="0">
                <a:latin typeface="Arial"/>
                <a:cs typeface="Arial"/>
              </a:rPr>
              <a:t>trips </a:t>
            </a:r>
            <a:r>
              <a:rPr sz="1250" spc="-15" dirty="0">
                <a:latin typeface="Arial"/>
                <a:cs typeface="Arial"/>
              </a:rPr>
              <a:t>are </a:t>
            </a:r>
            <a:r>
              <a:rPr sz="1250" spc="10" dirty="0">
                <a:latin typeface="Arial"/>
                <a:cs typeface="Arial"/>
              </a:rPr>
              <a:t>insured </a:t>
            </a:r>
            <a:r>
              <a:rPr sz="1250" spc="5" dirty="0">
                <a:latin typeface="Arial"/>
                <a:cs typeface="Arial"/>
              </a:rPr>
              <a:t>in </a:t>
            </a:r>
            <a:r>
              <a:rPr sz="1250" spc="10" dirty="0">
                <a:latin typeface="Arial"/>
                <a:cs typeface="Arial"/>
              </a:rPr>
              <a:t>case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-15" dirty="0">
                <a:latin typeface="Arial"/>
                <a:cs typeface="Arial"/>
              </a:rPr>
              <a:t>a </a:t>
            </a:r>
            <a:r>
              <a:rPr sz="1250" spc="15" dirty="0">
                <a:latin typeface="Arial"/>
                <a:cs typeface="Arial"/>
              </a:rPr>
              <a:t>covered  </a:t>
            </a:r>
            <a:r>
              <a:rPr sz="1250" spc="25" dirty="0">
                <a:latin typeface="Arial"/>
                <a:cs typeface="Arial"/>
              </a:rPr>
              <a:t>accident. </a:t>
            </a:r>
            <a:r>
              <a:rPr sz="1250" spc="-20" dirty="0">
                <a:solidFill>
                  <a:srgbClr val="276EF1"/>
                </a:solidFill>
                <a:latin typeface="Arial"/>
                <a:cs typeface="Arial"/>
              </a:rPr>
              <a:t>Learn </a:t>
            </a:r>
            <a:r>
              <a:rPr sz="1250" spc="-10" dirty="0">
                <a:solidFill>
                  <a:srgbClr val="276EF1"/>
                </a:solidFill>
                <a:latin typeface="Arial"/>
                <a:cs typeface="Arial"/>
              </a:rPr>
              <a:t>more.</a:t>
            </a:r>
            <a:endParaRPr sz="12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61694" y="7588143"/>
            <a:ext cx="1869439" cy="1443355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1250" spc="5" dirty="0">
                <a:latin typeface="Arial"/>
                <a:cs typeface="Arial"/>
              </a:rPr>
              <a:t>06:59am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250" spc="10" dirty="0">
                <a:latin typeface="Arial"/>
                <a:cs typeface="Arial"/>
              </a:rPr>
              <a:t>17 </a:t>
            </a:r>
            <a:r>
              <a:rPr sz="1250" spc="-5" dirty="0">
                <a:latin typeface="Arial"/>
                <a:cs typeface="Arial"/>
              </a:rPr>
              <a:t>Light </a:t>
            </a:r>
            <a:r>
              <a:rPr sz="1250" dirty="0">
                <a:latin typeface="Arial"/>
                <a:cs typeface="Arial"/>
              </a:rPr>
              <a:t>St, </a:t>
            </a:r>
            <a:r>
              <a:rPr sz="1250" spc="-10" dirty="0">
                <a:latin typeface="Arial"/>
                <a:cs typeface="Arial"/>
              </a:rPr>
              <a:t>Baltimore,</a:t>
            </a:r>
            <a:r>
              <a:rPr sz="1250" spc="-50" dirty="0">
                <a:latin typeface="Arial"/>
                <a:cs typeface="Arial"/>
              </a:rPr>
              <a:t> </a:t>
            </a:r>
            <a:r>
              <a:rPr sz="1250" spc="-15" dirty="0">
                <a:latin typeface="Arial"/>
                <a:cs typeface="Arial"/>
              </a:rPr>
              <a:t>MD</a:t>
            </a: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sz="1250" spc="5" dirty="0">
                <a:latin typeface="Arial"/>
                <a:cs typeface="Arial"/>
              </a:rPr>
              <a:t>07:15am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250" spc="-10" dirty="0">
                <a:latin typeface="Arial"/>
                <a:cs typeface="Arial"/>
              </a:rPr>
              <a:t>Baltimore,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-15" dirty="0">
                <a:latin typeface="Arial"/>
                <a:cs typeface="Arial"/>
              </a:rPr>
              <a:t>MD</a:t>
            </a:r>
            <a:endParaRPr sz="12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49071" y="7730436"/>
            <a:ext cx="81000" cy="911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49071" y="8500033"/>
            <a:ext cx="81000" cy="1721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57897" y="7216470"/>
            <a:ext cx="349885" cy="171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50" spc="-30" dirty="0">
                <a:solidFill>
                  <a:srgbClr val="ABABAB"/>
                </a:solidFill>
                <a:latin typeface="Arial"/>
                <a:cs typeface="Arial"/>
              </a:rPr>
              <a:t>UberX</a:t>
            </a:r>
            <a:endParaRPr sz="9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75752" y="7191146"/>
            <a:ext cx="115443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10" dirty="0">
                <a:solidFill>
                  <a:srgbClr val="595959"/>
                </a:solidFill>
                <a:latin typeface="Arial"/>
                <a:cs typeface="Arial"/>
              </a:rPr>
              <a:t>8.81 </a:t>
            </a:r>
            <a:r>
              <a:rPr sz="1250" spc="-15" dirty="0">
                <a:solidFill>
                  <a:srgbClr val="595959"/>
                </a:solidFill>
                <a:latin typeface="Arial"/>
                <a:cs typeface="Arial"/>
              </a:rPr>
              <a:t>mi </a:t>
            </a:r>
            <a:r>
              <a:rPr sz="1250" spc="-45" dirty="0">
                <a:solidFill>
                  <a:srgbClr val="595959"/>
                </a:solidFill>
                <a:latin typeface="Arial"/>
                <a:cs typeface="Arial"/>
              </a:rPr>
              <a:t>| </a:t>
            </a:r>
            <a:r>
              <a:rPr sz="1250" spc="10" dirty="0">
                <a:solidFill>
                  <a:srgbClr val="595959"/>
                </a:solidFill>
                <a:latin typeface="Arial"/>
                <a:cs typeface="Arial"/>
              </a:rPr>
              <a:t>16</a:t>
            </a:r>
            <a:r>
              <a:rPr sz="1250" spc="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250" spc="-15" dirty="0">
                <a:solidFill>
                  <a:srgbClr val="595959"/>
                </a:solidFill>
                <a:latin typeface="Arial"/>
                <a:cs typeface="Arial"/>
              </a:rPr>
              <a:t>min</a:t>
            </a:r>
            <a:endParaRPr sz="12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46178" y="811390"/>
            <a:ext cx="64516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Arial"/>
                <a:cs typeface="Arial"/>
              </a:rPr>
              <a:t>$21.45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58783" y="1297455"/>
            <a:ext cx="53276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Arial"/>
                <a:cs typeface="Arial"/>
              </a:rPr>
              <a:t>$4.29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37640" y="1803806"/>
            <a:ext cx="2979420" cy="171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50" spc="-15" dirty="0">
                <a:latin typeface="Arial"/>
                <a:cs typeface="Arial"/>
              </a:rPr>
              <a:t>Receipt </a:t>
            </a:r>
            <a:r>
              <a:rPr sz="950" spc="-45" dirty="0">
                <a:latin typeface="Arial"/>
                <a:cs typeface="Arial"/>
              </a:rPr>
              <a:t>ID </a:t>
            </a:r>
            <a:r>
              <a:rPr sz="950" dirty="0">
                <a:latin typeface="Arial"/>
                <a:cs typeface="Arial"/>
              </a:rPr>
              <a:t>#</a:t>
            </a:r>
            <a:r>
              <a:rPr sz="950" spc="1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e85e891e-01d8-4f32-a7a6-0133a447e584</a:t>
            </a:r>
            <a:endParaRPr sz="9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6114" y="2087367"/>
            <a:ext cx="229235" cy="48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 marR="5080">
              <a:lnSpc>
                <a:spcPct val="132900"/>
              </a:lnSpc>
            </a:pPr>
            <a:r>
              <a:rPr sz="100" spc="15" dirty="0">
                <a:solidFill>
                  <a:srgbClr val="ABABAB"/>
                </a:solidFill>
                <a:latin typeface="Arial"/>
                <a:cs typeface="Arial"/>
              </a:rPr>
              <a:t>xide85e891e-01d8-4f32-a7a6-0133a447e584  pGvlI2ANUbXFfyEOgxta1RMV082993</a:t>
            </a:r>
            <a:endParaRPr sz="1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84402" y="472478"/>
            <a:ext cx="1649730" cy="1257300"/>
          </a:xfrm>
          <a:custGeom>
            <a:avLst/>
            <a:gdLst/>
            <a:ahLst/>
            <a:cxnLst/>
            <a:rect l="l" t="t" r="r" b="b"/>
            <a:pathLst>
              <a:path w="1649730" h="1257300">
                <a:moveTo>
                  <a:pt x="0" y="1256880"/>
                </a:moveTo>
                <a:lnTo>
                  <a:pt x="1649234" y="1256880"/>
                </a:lnTo>
                <a:lnTo>
                  <a:pt x="1649234" y="0"/>
                </a:lnTo>
                <a:lnTo>
                  <a:pt x="0" y="0"/>
                </a:lnTo>
                <a:lnTo>
                  <a:pt x="0" y="12568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150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88765" y="9602188"/>
            <a:ext cx="1949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150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9083" y="795540"/>
            <a:ext cx="3159493" cy="36253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42742" y="5342394"/>
            <a:ext cx="784793" cy="891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43975" y="5339816"/>
            <a:ext cx="3750310" cy="8680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30" dirty="0">
                <a:latin typeface="Arial"/>
                <a:cs typeface="Arial"/>
              </a:rPr>
              <a:t>Invite </a:t>
            </a:r>
            <a:r>
              <a:rPr sz="1400" spc="-10" dirty="0">
                <a:latin typeface="Arial"/>
                <a:cs typeface="Arial"/>
              </a:rPr>
              <a:t>your </a:t>
            </a:r>
            <a:r>
              <a:rPr sz="1400" spc="-15" dirty="0">
                <a:latin typeface="Arial"/>
                <a:cs typeface="Arial"/>
              </a:rPr>
              <a:t>friends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85" dirty="0">
                <a:latin typeface="Arial"/>
                <a:cs typeface="Arial"/>
              </a:rPr>
              <a:t> </a:t>
            </a:r>
            <a:r>
              <a:rPr sz="1400" spc="-40" dirty="0">
                <a:latin typeface="Arial"/>
                <a:cs typeface="Arial"/>
              </a:rPr>
              <a:t>family.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48800"/>
              </a:lnSpc>
              <a:spcBef>
                <a:spcPts val="450"/>
              </a:spcBef>
            </a:pPr>
            <a:r>
              <a:rPr sz="1250" spc="-10" dirty="0">
                <a:latin typeface="Arial"/>
                <a:cs typeface="Arial"/>
              </a:rPr>
              <a:t>Get </a:t>
            </a:r>
            <a:r>
              <a:rPr sz="1250" spc="10" dirty="0">
                <a:latin typeface="Arial"/>
                <a:cs typeface="Arial"/>
              </a:rPr>
              <a:t>$5 </a:t>
            </a:r>
            <a:r>
              <a:rPr sz="1250" spc="-15" dirty="0">
                <a:latin typeface="Arial"/>
                <a:cs typeface="Arial"/>
              </a:rPr>
              <a:t>off your </a:t>
            </a:r>
            <a:r>
              <a:rPr sz="1250" spc="-10" dirty="0">
                <a:latin typeface="Arial"/>
                <a:cs typeface="Arial"/>
              </a:rPr>
              <a:t>next </a:t>
            </a:r>
            <a:r>
              <a:rPr sz="1250" spc="-15" dirty="0">
                <a:latin typeface="Arial"/>
                <a:cs typeface="Arial"/>
              </a:rPr>
              <a:t>ride </a:t>
            </a:r>
            <a:r>
              <a:rPr sz="1250" spc="-5" dirty="0">
                <a:latin typeface="Arial"/>
                <a:cs typeface="Arial"/>
              </a:rPr>
              <a:t>when </a:t>
            </a:r>
            <a:r>
              <a:rPr sz="1250" spc="-15" dirty="0">
                <a:latin typeface="Arial"/>
                <a:cs typeface="Arial"/>
              </a:rPr>
              <a:t>you </a:t>
            </a:r>
            <a:r>
              <a:rPr sz="1250" spc="-30" dirty="0">
                <a:latin typeface="Arial"/>
                <a:cs typeface="Arial"/>
              </a:rPr>
              <a:t>refer </a:t>
            </a:r>
            <a:r>
              <a:rPr sz="1250" spc="-35" dirty="0">
                <a:latin typeface="Arial"/>
                <a:cs typeface="Arial"/>
              </a:rPr>
              <a:t>a </a:t>
            </a:r>
            <a:r>
              <a:rPr sz="1250" spc="-15" dirty="0">
                <a:latin typeface="Arial"/>
                <a:cs typeface="Arial"/>
              </a:rPr>
              <a:t>friend </a:t>
            </a:r>
            <a:r>
              <a:rPr sz="1250" spc="20" dirty="0">
                <a:latin typeface="Arial"/>
                <a:cs typeface="Arial"/>
              </a:rPr>
              <a:t>to </a:t>
            </a:r>
            <a:r>
              <a:rPr sz="1250" spc="-10" dirty="0">
                <a:latin typeface="Arial"/>
                <a:cs typeface="Arial"/>
              </a:rPr>
              <a:t>try  </a:t>
            </a:r>
            <a:r>
              <a:rPr sz="1250" spc="-35" dirty="0">
                <a:latin typeface="Arial"/>
                <a:cs typeface="Arial"/>
              </a:rPr>
              <a:t>Uber.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92110" y="7651267"/>
            <a:ext cx="891120" cy="89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43975" y="7300248"/>
            <a:ext cx="3731895" cy="15005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236854">
              <a:lnSpc>
                <a:spcPct val="132900"/>
              </a:lnSpc>
              <a:spcBef>
                <a:spcPts val="90"/>
              </a:spcBef>
            </a:pPr>
            <a:r>
              <a:rPr sz="1400" spc="-5" dirty="0">
                <a:latin typeface="Arial"/>
                <a:cs typeface="Arial"/>
              </a:rPr>
              <a:t>Save </a:t>
            </a:r>
            <a:r>
              <a:rPr sz="1400" spc="45" dirty="0">
                <a:latin typeface="Arial"/>
                <a:cs typeface="Arial"/>
              </a:rPr>
              <a:t>up </a:t>
            </a:r>
            <a:r>
              <a:rPr sz="1400" spc="50" dirty="0">
                <a:latin typeface="Arial"/>
                <a:cs typeface="Arial"/>
              </a:rPr>
              <a:t>to </a:t>
            </a:r>
            <a:r>
              <a:rPr sz="1400" spc="100" dirty="0">
                <a:latin typeface="Arial"/>
                <a:cs typeface="Arial"/>
              </a:rPr>
              <a:t>5% </a:t>
            </a:r>
            <a:r>
              <a:rPr sz="1400" spc="30" dirty="0">
                <a:latin typeface="Arial"/>
                <a:cs typeface="Arial"/>
              </a:rPr>
              <a:t>on </a:t>
            </a:r>
            <a:r>
              <a:rPr sz="1400" spc="20" dirty="0">
                <a:latin typeface="Arial"/>
                <a:cs typeface="Arial"/>
              </a:rPr>
              <a:t>your </a:t>
            </a:r>
            <a:r>
              <a:rPr sz="1400" spc="25" dirty="0">
                <a:latin typeface="Arial"/>
                <a:cs typeface="Arial"/>
              </a:rPr>
              <a:t>next </a:t>
            </a:r>
            <a:r>
              <a:rPr sz="1400" spc="20" dirty="0">
                <a:latin typeface="Arial"/>
                <a:cs typeface="Arial"/>
              </a:rPr>
              <a:t>ride </a:t>
            </a:r>
            <a:r>
              <a:rPr sz="1400" spc="40" dirty="0">
                <a:latin typeface="Arial"/>
                <a:cs typeface="Arial"/>
              </a:rPr>
              <a:t>with</a:t>
            </a:r>
            <a:r>
              <a:rPr sz="1400" spc="-210" dirty="0">
                <a:latin typeface="Arial"/>
                <a:cs typeface="Arial"/>
              </a:rPr>
              <a:t> </a:t>
            </a:r>
            <a:r>
              <a:rPr sz="1400" spc="25" dirty="0">
                <a:latin typeface="Arial"/>
                <a:cs typeface="Arial"/>
              </a:rPr>
              <a:t>Uber  </a:t>
            </a:r>
            <a:r>
              <a:rPr sz="1400" spc="10" dirty="0">
                <a:latin typeface="Arial"/>
                <a:cs typeface="Arial"/>
              </a:rPr>
              <a:t>Cash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48800"/>
              </a:lnSpc>
              <a:spcBef>
                <a:spcPts val="450"/>
              </a:spcBef>
            </a:pPr>
            <a:r>
              <a:rPr sz="1250" spc="20" dirty="0">
                <a:latin typeface="Arial"/>
                <a:cs typeface="Arial"/>
              </a:rPr>
              <a:t>Spend </a:t>
            </a:r>
            <a:r>
              <a:rPr sz="1250" spc="5" dirty="0">
                <a:latin typeface="Arial"/>
                <a:cs typeface="Arial"/>
              </a:rPr>
              <a:t>less </a:t>
            </a:r>
            <a:r>
              <a:rPr sz="1250" spc="25" dirty="0">
                <a:latin typeface="Arial"/>
                <a:cs typeface="Arial"/>
              </a:rPr>
              <a:t>on </a:t>
            </a:r>
            <a:r>
              <a:rPr sz="1250" spc="15" dirty="0">
                <a:latin typeface="Arial"/>
                <a:cs typeface="Arial"/>
              </a:rPr>
              <a:t>your rides </a:t>
            </a:r>
            <a:r>
              <a:rPr sz="1250" spc="20" dirty="0">
                <a:latin typeface="Arial"/>
                <a:cs typeface="Arial"/>
              </a:rPr>
              <a:t>when you </a:t>
            </a:r>
            <a:r>
              <a:rPr sz="1250" spc="5" dirty="0">
                <a:latin typeface="Arial"/>
                <a:cs typeface="Arial"/>
              </a:rPr>
              <a:t>use </a:t>
            </a:r>
            <a:r>
              <a:rPr sz="1250" spc="15" dirty="0">
                <a:latin typeface="Arial"/>
                <a:cs typeface="Arial"/>
              </a:rPr>
              <a:t>Uber</a:t>
            </a:r>
            <a:r>
              <a:rPr sz="1250" spc="-100" dirty="0">
                <a:latin typeface="Arial"/>
                <a:cs typeface="Arial"/>
              </a:rPr>
              <a:t> </a:t>
            </a:r>
            <a:r>
              <a:rPr sz="1250" spc="5" dirty="0">
                <a:latin typeface="Arial"/>
                <a:cs typeface="Arial"/>
              </a:rPr>
              <a:t>Cash.  </a:t>
            </a:r>
            <a:r>
              <a:rPr sz="1250" spc="-35" dirty="0">
                <a:latin typeface="Arial"/>
                <a:cs typeface="Arial"/>
              </a:rPr>
              <a:t>You </a:t>
            </a:r>
            <a:r>
              <a:rPr sz="1250" spc="20" dirty="0">
                <a:latin typeface="Arial"/>
                <a:cs typeface="Arial"/>
              </a:rPr>
              <a:t>can </a:t>
            </a:r>
            <a:r>
              <a:rPr sz="1250" spc="15" dirty="0">
                <a:latin typeface="Arial"/>
                <a:cs typeface="Arial"/>
              </a:rPr>
              <a:t>purchase </a:t>
            </a:r>
            <a:r>
              <a:rPr sz="1250" spc="20" dirty="0">
                <a:latin typeface="Arial"/>
                <a:cs typeface="Arial"/>
              </a:rPr>
              <a:t>directly </a:t>
            </a:r>
            <a:r>
              <a:rPr sz="1250" spc="5" dirty="0">
                <a:latin typeface="Arial"/>
                <a:cs typeface="Arial"/>
              </a:rPr>
              <a:t>in </a:t>
            </a:r>
            <a:r>
              <a:rPr sz="1250" spc="15" dirty="0">
                <a:latin typeface="Arial"/>
                <a:cs typeface="Arial"/>
              </a:rPr>
              <a:t>the Uber </a:t>
            </a:r>
            <a:r>
              <a:rPr sz="1250" spc="30" dirty="0">
                <a:latin typeface="Arial"/>
                <a:cs typeface="Arial"/>
              </a:rPr>
              <a:t>app. </a:t>
            </a:r>
            <a:r>
              <a:rPr sz="1250" u="sng" spc="5" dirty="0">
                <a:solidFill>
                  <a:srgbClr val="0068DA"/>
                </a:solidFill>
                <a:uFill>
                  <a:solidFill>
                    <a:srgbClr val="0068DA"/>
                  </a:solidFill>
                </a:uFill>
                <a:latin typeface="Arial"/>
                <a:cs typeface="Arial"/>
              </a:rPr>
              <a:t>Learn </a:t>
            </a:r>
            <a:r>
              <a:rPr sz="1250" spc="5" dirty="0">
                <a:solidFill>
                  <a:srgbClr val="0068DA"/>
                </a:solidFill>
                <a:latin typeface="Arial"/>
                <a:cs typeface="Arial"/>
              </a:rPr>
              <a:t> </a:t>
            </a:r>
            <a:r>
              <a:rPr sz="1250" u="sng" spc="10" dirty="0">
                <a:solidFill>
                  <a:srgbClr val="0068DA"/>
                </a:solidFill>
                <a:uFill>
                  <a:solidFill>
                    <a:srgbClr val="0068DA"/>
                  </a:solidFill>
                </a:uFill>
                <a:latin typeface="Arial"/>
                <a:cs typeface="Arial"/>
              </a:rPr>
              <a:t>more</a:t>
            </a:r>
            <a:endParaRPr sz="12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58262" y="5986894"/>
            <a:ext cx="1330325" cy="238125"/>
          </a:xfrm>
          <a:custGeom>
            <a:avLst/>
            <a:gdLst/>
            <a:ahLst/>
            <a:cxnLst/>
            <a:rect l="l" t="t" r="r" b="b"/>
            <a:pathLst>
              <a:path w="1330325" h="238125">
                <a:moveTo>
                  <a:pt x="0" y="237845"/>
                </a:moveTo>
                <a:lnTo>
                  <a:pt x="1330071" y="237845"/>
                </a:lnTo>
                <a:lnTo>
                  <a:pt x="1330071" y="0"/>
                </a:lnTo>
                <a:lnTo>
                  <a:pt x="0" y="0"/>
                </a:lnTo>
                <a:lnTo>
                  <a:pt x="0" y="2378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151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76065" y="9602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151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3112" y="685800"/>
            <a:ext cx="37763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0"/>
              </a:spcBef>
            </a:pPr>
            <a:r>
              <a:rPr sz="800" b="1" spc="-5" dirty="0">
                <a:solidFill>
                  <a:srgbClr val="2C2C2C"/>
                </a:solidFill>
                <a:latin typeface="Arial"/>
                <a:cs typeface="Arial"/>
              </a:rPr>
              <a:t>From: </a:t>
            </a:r>
            <a:r>
              <a:rPr sz="800" b="1" spc="-5" dirty="0">
                <a:latin typeface="Arial"/>
                <a:cs typeface="Arial"/>
              </a:rPr>
              <a:t>Uber Receipts</a:t>
            </a:r>
            <a:r>
              <a:rPr sz="800" b="1" spc="140" dirty="0"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2C2C2C"/>
                </a:solidFill>
                <a:latin typeface="Arial"/>
                <a:cs typeface="Arial"/>
                <a:hlinkClick r:id="rId2"/>
              </a:rPr>
              <a:t>uber.us@uber.com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800" b="1" dirty="0">
                <a:solidFill>
                  <a:srgbClr val="2C2C2C"/>
                </a:solidFill>
                <a:latin typeface="Arial"/>
                <a:cs typeface="Arial"/>
              </a:rPr>
              <a:t>Subject: </a:t>
            </a:r>
            <a:r>
              <a:rPr sz="800" dirty="0">
                <a:latin typeface="Arial"/>
                <a:cs typeface="Arial"/>
              </a:rPr>
              <a:t>Thanks for tipping! </a:t>
            </a:r>
            <a:r>
              <a:rPr sz="800" spc="-10" dirty="0">
                <a:latin typeface="Arial"/>
                <a:cs typeface="Arial"/>
              </a:rPr>
              <a:t>We’ve </a:t>
            </a:r>
            <a:r>
              <a:rPr sz="800" spc="-5" dirty="0">
                <a:latin typeface="Arial"/>
                <a:cs typeface="Arial"/>
              </a:rPr>
              <a:t>updated </a:t>
            </a:r>
            <a:r>
              <a:rPr sz="800" dirty="0">
                <a:latin typeface="Arial"/>
                <a:cs typeface="Arial"/>
              </a:rPr>
              <a:t>your </a:t>
            </a:r>
            <a:r>
              <a:rPr sz="800" spc="-10" dirty="0">
                <a:latin typeface="Arial"/>
                <a:cs typeface="Arial"/>
              </a:rPr>
              <a:t>Wednesday </a:t>
            </a:r>
            <a:r>
              <a:rPr sz="800" spc="-5" dirty="0">
                <a:latin typeface="Arial"/>
                <a:cs typeface="Arial"/>
              </a:rPr>
              <a:t>afternoon </a:t>
            </a:r>
            <a:r>
              <a:rPr sz="800" dirty="0">
                <a:latin typeface="Arial"/>
                <a:cs typeface="Arial"/>
              </a:rPr>
              <a:t>trip</a:t>
            </a:r>
            <a:r>
              <a:rPr sz="800" spc="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receipt</a:t>
            </a:r>
            <a:endParaRPr sz="800">
              <a:latin typeface="Arial"/>
              <a:cs typeface="Arial"/>
            </a:endParaRPr>
          </a:p>
          <a:p>
            <a:pPr marL="159385">
              <a:lnSpc>
                <a:spcPct val="100000"/>
              </a:lnSpc>
            </a:pPr>
            <a:r>
              <a:rPr sz="800" b="1" spc="-5" dirty="0">
                <a:solidFill>
                  <a:srgbClr val="2C2C2C"/>
                </a:solidFill>
                <a:latin typeface="Arial"/>
                <a:cs typeface="Arial"/>
              </a:rPr>
              <a:t>Date: </a:t>
            </a:r>
            <a:r>
              <a:rPr sz="800" dirty="0">
                <a:latin typeface="Arial"/>
                <a:cs typeface="Arial"/>
              </a:rPr>
              <a:t>July </a:t>
            </a:r>
            <a:r>
              <a:rPr sz="800" spc="-5" dirty="0">
                <a:latin typeface="Arial"/>
                <a:cs typeface="Arial"/>
              </a:rPr>
              <a:t>17, 2019 at 1:56</a:t>
            </a:r>
            <a:r>
              <a:rPr sz="800" spc="3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PM</a:t>
            </a:r>
            <a:endParaRPr sz="800">
              <a:latin typeface="Arial"/>
              <a:cs typeface="Arial"/>
            </a:endParaRPr>
          </a:p>
          <a:p>
            <a:pPr marL="262890">
              <a:lnSpc>
                <a:spcPct val="100000"/>
              </a:lnSpc>
            </a:pPr>
            <a:r>
              <a:rPr sz="800" b="1" spc="-20" dirty="0">
                <a:solidFill>
                  <a:srgbClr val="2C2C2C"/>
                </a:solidFill>
                <a:latin typeface="Arial"/>
                <a:cs typeface="Arial"/>
              </a:rPr>
              <a:t>To: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88920" y="708659"/>
            <a:ext cx="111760" cy="1117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31000" y="708672"/>
            <a:ext cx="345427" cy="3454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5800" y="1262316"/>
            <a:ext cx="6400800" cy="0"/>
          </a:xfrm>
          <a:custGeom>
            <a:avLst/>
            <a:gdLst/>
            <a:ahLst/>
            <a:cxnLst/>
            <a:rect l="l" t="t" r="r" b="b"/>
            <a:pathLst>
              <a:path w="6400800">
                <a:moveTo>
                  <a:pt x="0" y="0"/>
                </a:moveTo>
                <a:lnTo>
                  <a:pt x="6400800" y="0"/>
                </a:lnTo>
              </a:path>
            </a:pathLst>
          </a:custGeom>
          <a:ln w="3175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50353" y="1875435"/>
            <a:ext cx="698728" cy="2430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783173" y="1822247"/>
            <a:ext cx="708025" cy="171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50" spc="-35" dirty="0">
                <a:latin typeface="Arial"/>
                <a:cs typeface="Arial"/>
              </a:rPr>
              <a:t>Total:</a:t>
            </a:r>
            <a:r>
              <a:rPr sz="950" spc="-5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$16.71</a:t>
            </a:r>
            <a:endParaRPr sz="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7990" y="9092996"/>
            <a:ext cx="122301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dirty="0">
                <a:latin typeface="Arial"/>
                <a:cs typeface="Arial"/>
              </a:rPr>
              <a:t>Amount</a:t>
            </a:r>
            <a:r>
              <a:rPr sz="1250" spc="-45" dirty="0">
                <a:latin typeface="Arial"/>
                <a:cs typeface="Arial"/>
              </a:rPr>
              <a:t> </a:t>
            </a:r>
            <a:r>
              <a:rPr sz="1250" spc="-10" dirty="0">
                <a:latin typeface="Arial"/>
                <a:cs typeface="Arial"/>
              </a:rPr>
              <a:t>Charged</a:t>
            </a:r>
            <a:endParaRPr sz="1250">
              <a:latin typeface="Arial"/>
              <a:cs typeface="Arial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028285" y="2011123"/>
          <a:ext cx="5440680" cy="637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87370"/>
                <a:gridCol w="2353310"/>
              </a:tblGrid>
              <a:tr h="3670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15"/>
                        </a:lnSpc>
                      </a:pPr>
                      <a:r>
                        <a:rPr sz="950" spc="-15" dirty="0">
                          <a:latin typeface="Arial"/>
                          <a:cs typeface="Arial"/>
                        </a:rPr>
                        <a:t>Wed, </a:t>
                      </a:r>
                      <a:r>
                        <a:rPr sz="950" spc="-20" dirty="0">
                          <a:latin typeface="Arial"/>
                          <a:cs typeface="Arial"/>
                        </a:rPr>
                        <a:t>Jul </a:t>
                      </a:r>
                      <a:r>
                        <a:rPr sz="950" dirty="0">
                          <a:latin typeface="Arial"/>
                          <a:cs typeface="Arial"/>
                        </a:rPr>
                        <a:t>17,</a:t>
                      </a:r>
                      <a:r>
                        <a:rPr sz="9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dirty="0">
                          <a:latin typeface="Arial"/>
                          <a:cs typeface="Arial"/>
                        </a:rPr>
                        <a:t>2019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588645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sz="2700" spc="5" dirty="0">
                          <a:latin typeface="Arial"/>
                          <a:cs typeface="Arial"/>
                        </a:rPr>
                        <a:t>Thanks </a:t>
                      </a:r>
                      <a:r>
                        <a:rPr sz="27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2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700" dirty="0">
                          <a:latin typeface="Arial"/>
                          <a:cs typeface="Arial"/>
                        </a:rPr>
                        <a:t>tipping,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1460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434340">
                <a:tc>
                  <a:txBody>
                    <a:bodyPr/>
                    <a:lstStyle/>
                    <a:p>
                      <a:pPr marL="21590">
                        <a:lnSpc>
                          <a:spcPts val="2785"/>
                        </a:lnSpc>
                      </a:pPr>
                      <a:r>
                        <a:rPr sz="2700" spc="5" dirty="0">
                          <a:latin typeface="Arial"/>
                          <a:cs typeface="Arial"/>
                        </a:rPr>
                        <a:t>Kathleen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1026794">
                <a:tc>
                  <a:txBody>
                    <a:bodyPr/>
                    <a:lstStyle/>
                    <a:p>
                      <a:pPr marL="21590" marR="187325">
                        <a:lnSpc>
                          <a:spcPct val="108000"/>
                        </a:lnSpc>
                        <a:spcBef>
                          <a:spcPts val="340"/>
                        </a:spcBef>
                      </a:pPr>
                      <a:r>
                        <a:rPr sz="1600" spc="-20" dirty="0">
                          <a:latin typeface="Arial"/>
                          <a:cs typeface="Arial"/>
                        </a:rPr>
                        <a:t>Here's </a:t>
                      </a:r>
                      <a:r>
                        <a:rPr sz="1600" spc="-35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updated </a:t>
                      </a:r>
                      <a:r>
                        <a:rPr sz="1600" spc="-40" dirty="0">
                          <a:latin typeface="Arial"/>
                          <a:cs typeface="Arial"/>
                        </a:rPr>
                        <a:t>Wednesday  </a:t>
                      </a:r>
                      <a:r>
                        <a:rPr sz="1600" spc="-25" dirty="0">
                          <a:latin typeface="Arial"/>
                          <a:cs typeface="Arial"/>
                        </a:rPr>
                        <a:t>afternoon </a:t>
                      </a:r>
                      <a:r>
                        <a:rPr sz="1600" spc="-35" dirty="0">
                          <a:latin typeface="Arial"/>
                          <a:cs typeface="Arial"/>
                        </a:rPr>
                        <a:t>ride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25" dirty="0">
                          <a:latin typeface="Arial"/>
                          <a:cs typeface="Arial"/>
                        </a:rPr>
                        <a:t>receipt.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31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1050925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  <a:spcBef>
                          <a:spcPts val="2785"/>
                        </a:spcBef>
                      </a:pPr>
                      <a:r>
                        <a:rPr sz="3500" spc="-80" dirty="0">
                          <a:latin typeface="Arial"/>
                          <a:cs typeface="Arial"/>
                        </a:rPr>
                        <a:t>Total</a:t>
                      </a:r>
                      <a:endParaRPr sz="3500">
                        <a:latin typeface="Arial"/>
                        <a:cs typeface="Arial"/>
                      </a:endParaRPr>
                    </a:p>
                  </a:txBody>
                  <a:tcPr marL="0" marR="0" marT="353695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785"/>
                        </a:spcBef>
                      </a:pPr>
                      <a:r>
                        <a:rPr sz="3500" spc="-5" dirty="0">
                          <a:latin typeface="Arial"/>
                          <a:cs typeface="Arial"/>
                        </a:rPr>
                        <a:t>$16.71</a:t>
                      </a:r>
                      <a:endParaRPr sz="3500">
                        <a:latin typeface="Arial"/>
                        <a:cs typeface="Arial"/>
                      </a:endParaRPr>
                    </a:p>
                  </a:txBody>
                  <a:tcPr marL="0" marR="0" marT="353695" marB="0"/>
                </a:tc>
              </a:tr>
              <a:tr h="2520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</a:tr>
              <a:tr h="13214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22225">
                        <a:lnSpc>
                          <a:spcPct val="100000"/>
                        </a:lnSpc>
                      </a:pPr>
                      <a:r>
                        <a:rPr sz="1250" spc="-50" dirty="0">
                          <a:latin typeface="Arial"/>
                          <a:cs typeface="Arial"/>
                        </a:rPr>
                        <a:t>Trip</a:t>
                      </a:r>
                      <a:r>
                        <a:rPr sz="12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50" spc="-50" dirty="0">
                          <a:latin typeface="Arial"/>
                          <a:cs typeface="Arial"/>
                        </a:rPr>
                        <a:t>Fare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1250" dirty="0">
                          <a:latin typeface="Arial"/>
                          <a:cs typeface="Arial"/>
                        </a:rPr>
                        <a:t>$10.61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652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22225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250" spc="-5" dirty="0">
                          <a:latin typeface="Arial"/>
                          <a:cs typeface="Arial"/>
                        </a:rPr>
                        <a:t>Subtotal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250" dirty="0">
                          <a:latin typeface="Arial"/>
                          <a:cs typeface="Arial"/>
                        </a:rPr>
                        <a:t>$10.61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384810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250" spc="-50" dirty="0">
                          <a:latin typeface="Arial"/>
                          <a:cs typeface="Arial"/>
                        </a:rPr>
                        <a:t>Tolls, </a:t>
                      </a:r>
                      <a:r>
                        <a:rPr sz="1250" spc="-15" dirty="0">
                          <a:latin typeface="Arial"/>
                          <a:cs typeface="Arial"/>
                        </a:rPr>
                        <a:t>Surcharges, </a:t>
                      </a:r>
                      <a:r>
                        <a:rPr sz="1250" spc="-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25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50" spc="-40" dirty="0">
                          <a:latin typeface="Arial"/>
                          <a:cs typeface="Arial"/>
                        </a:rPr>
                        <a:t>Fees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94615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250" dirty="0">
                          <a:latin typeface="Arial"/>
                          <a:cs typeface="Arial"/>
                        </a:rPr>
                        <a:t>$3.10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94615" marB="0"/>
                </a:tc>
              </a:tr>
              <a:tr h="287655">
                <a:tc>
                  <a:txBody>
                    <a:bodyPr/>
                    <a:lstStyle/>
                    <a:p>
                      <a:pPr marL="22225">
                        <a:lnSpc>
                          <a:spcPts val="1420"/>
                        </a:lnSpc>
                        <a:spcBef>
                          <a:spcPts val="745"/>
                        </a:spcBef>
                      </a:pPr>
                      <a:r>
                        <a:rPr sz="1250" spc="-10" dirty="0">
                          <a:latin typeface="Arial"/>
                          <a:cs typeface="Arial"/>
                        </a:rPr>
                        <a:t>Tip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94615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420"/>
                        </a:lnSpc>
                        <a:spcBef>
                          <a:spcPts val="745"/>
                        </a:spcBef>
                      </a:pPr>
                      <a:r>
                        <a:rPr sz="1250" dirty="0">
                          <a:latin typeface="Arial"/>
                          <a:cs typeface="Arial"/>
                        </a:rPr>
                        <a:t>$3.00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94615" marB="0"/>
                </a:tc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5019967" y="2938741"/>
            <a:ext cx="1458214" cy="14582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80688" y="5531180"/>
            <a:ext cx="111378" cy="11137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65526" y="7809662"/>
            <a:ext cx="151892" cy="1518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75524" y="1100340"/>
            <a:ext cx="820419" cy="101600"/>
          </a:xfrm>
          <a:custGeom>
            <a:avLst/>
            <a:gdLst/>
            <a:ahLst/>
            <a:cxnLst/>
            <a:rect l="l" t="t" r="r" b="b"/>
            <a:pathLst>
              <a:path w="820419" h="101600">
                <a:moveTo>
                  <a:pt x="0" y="101600"/>
                </a:moveTo>
                <a:lnTo>
                  <a:pt x="820369" y="101600"/>
                </a:lnTo>
                <a:lnTo>
                  <a:pt x="820369" y="0"/>
                </a:lnTo>
                <a:lnTo>
                  <a:pt x="0" y="0"/>
                </a:lnTo>
                <a:lnTo>
                  <a:pt x="0" y="101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152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76065" y="9602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152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25458" y="841793"/>
            <a:ext cx="50292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10" dirty="0">
                <a:solidFill>
                  <a:srgbClr val="276EF1"/>
                </a:solidFill>
                <a:latin typeface="Arial"/>
                <a:cs typeface="Arial"/>
              </a:rPr>
              <a:t>Switch</a:t>
            </a:r>
            <a:endParaRPr sz="12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25458" y="1327835"/>
            <a:ext cx="50292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10" dirty="0">
                <a:solidFill>
                  <a:srgbClr val="276EF1"/>
                </a:solidFill>
                <a:latin typeface="Arial"/>
                <a:cs typeface="Arial"/>
              </a:rPr>
              <a:t>Switch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6371" y="5105069"/>
            <a:ext cx="887730" cy="171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50" spc="-20" dirty="0">
                <a:latin typeface="Arial"/>
                <a:cs typeface="Arial"/>
              </a:rPr>
              <a:t>Issued </a:t>
            </a:r>
            <a:r>
              <a:rPr sz="950" spc="-10" dirty="0">
                <a:latin typeface="Arial"/>
                <a:cs typeface="Arial"/>
              </a:rPr>
              <a:t>by</a:t>
            </a:r>
            <a:r>
              <a:rPr sz="950" spc="-45" dirty="0">
                <a:latin typeface="Arial"/>
                <a:cs typeface="Arial"/>
              </a:rPr>
              <a:t> </a:t>
            </a:r>
            <a:r>
              <a:rPr sz="950" spc="-30" dirty="0">
                <a:latin typeface="Arial"/>
                <a:cs typeface="Arial"/>
              </a:rPr>
              <a:t>Rasier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49083" y="3619372"/>
            <a:ext cx="870826" cy="870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18690" y="3740556"/>
            <a:ext cx="627837" cy="6278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81985" y="3624097"/>
            <a:ext cx="131635" cy="1316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36371" y="3029127"/>
            <a:ext cx="2979420" cy="15830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-60" dirty="0">
                <a:latin typeface="Arial"/>
                <a:cs typeface="Arial"/>
              </a:rPr>
              <a:t>You </a:t>
            </a:r>
            <a:r>
              <a:rPr sz="1250" spc="-10" dirty="0">
                <a:latin typeface="Arial"/>
                <a:cs typeface="Arial"/>
              </a:rPr>
              <a:t>rode </a:t>
            </a:r>
            <a:r>
              <a:rPr sz="1250" spc="5" dirty="0">
                <a:latin typeface="Arial"/>
                <a:cs typeface="Arial"/>
              </a:rPr>
              <a:t>with</a:t>
            </a:r>
            <a:r>
              <a:rPr sz="1250" spc="80" dirty="0">
                <a:latin typeface="Arial"/>
                <a:cs typeface="Arial"/>
              </a:rPr>
              <a:t> </a:t>
            </a:r>
            <a:r>
              <a:rPr sz="1250" spc="10" dirty="0">
                <a:latin typeface="Arial"/>
                <a:cs typeface="Arial"/>
              </a:rPr>
              <a:t>Mo</a:t>
            </a: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1936750">
              <a:lnSpc>
                <a:spcPct val="100000"/>
              </a:lnSpc>
              <a:spcBef>
                <a:spcPts val="1150"/>
              </a:spcBef>
              <a:tabLst>
                <a:tab pos="2404745" algn="l"/>
              </a:tabLst>
            </a:pPr>
            <a:r>
              <a:rPr sz="1100" spc="5" dirty="0">
                <a:latin typeface="Arial"/>
                <a:cs typeface="Arial"/>
              </a:rPr>
              <a:t>4.93	</a:t>
            </a:r>
            <a:r>
              <a:rPr sz="1100" spc="-20" dirty="0">
                <a:latin typeface="Arial"/>
                <a:cs typeface="Arial"/>
              </a:rPr>
              <a:t>Rating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00">
              <a:latin typeface="Times New Roman"/>
              <a:cs typeface="Times New Roman"/>
            </a:endParaRPr>
          </a:p>
          <a:p>
            <a:pPr marL="1936114" marR="5080">
              <a:lnSpc>
                <a:spcPct val="169100"/>
              </a:lnSpc>
            </a:pPr>
            <a:r>
              <a:rPr sz="1100" dirty="0">
                <a:latin typeface="Arial"/>
                <a:cs typeface="Arial"/>
              </a:rPr>
              <a:t>Mo </a:t>
            </a:r>
            <a:r>
              <a:rPr sz="1100" spc="-30" dirty="0">
                <a:latin typeface="Arial"/>
                <a:cs typeface="Arial"/>
              </a:rPr>
              <a:t>is </a:t>
            </a:r>
            <a:r>
              <a:rPr sz="1100" spc="5" dirty="0">
                <a:latin typeface="Arial"/>
                <a:cs typeface="Arial"/>
              </a:rPr>
              <a:t>known </a:t>
            </a:r>
            <a:r>
              <a:rPr sz="1100" spc="-5" dirty="0">
                <a:latin typeface="Arial"/>
                <a:cs typeface="Arial"/>
              </a:rPr>
              <a:t>for:  </a:t>
            </a:r>
            <a:r>
              <a:rPr sz="1100" spc="-25" dirty="0">
                <a:latin typeface="Arial"/>
                <a:cs typeface="Arial"/>
              </a:rPr>
              <a:t>Excellent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Service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7653" y="5795689"/>
            <a:ext cx="4919980" cy="471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900"/>
              </a:lnSpc>
              <a:spcBef>
                <a:spcPts val="95"/>
              </a:spcBef>
            </a:pPr>
            <a:r>
              <a:rPr sz="1250" dirty="0">
                <a:latin typeface="Arial"/>
                <a:cs typeface="Arial"/>
              </a:rPr>
              <a:t>When </a:t>
            </a:r>
            <a:r>
              <a:rPr sz="1250" spc="20" dirty="0">
                <a:latin typeface="Arial"/>
                <a:cs typeface="Arial"/>
              </a:rPr>
              <a:t>you </a:t>
            </a:r>
            <a:r>
              <a:rPr sz="1250" spc="15" dirty="0">
                <a:latin typeface="Arial"/>
                <a:cs typeface="Arial"/>
              </a:rPr>
              <a:t>ride </a:t>
            </a:r>
            <a:r>
              <a:rPr sz="1250" spc="30" dirty="0">
                <a:latin typeface="Arial"/>
                <a:cs typeface="Arial"/>
              </a:rPr>
              <a:t>with </a:t>
            </a:r>
            <a:r>
              <a:rPr sz="1250" spc="-10" dirty="0">
                <a:latin typeface="Arial"/>
                <a:cs typeface="Arial"/>
              </a:rPr>
              <a:t>Uber, </a:t>
            </a:r>
            <a:r>
              <a:rPr sz="1250" spc="15" dirty="0">
                <a:latin typeface="Arial"/>
                <a:cs typeface="Arial"/>
              </a:rPr>
              <a:t>your </a:t>
            </a:r>
            <a:r>
              <a:rPr sz="1250" spc="25" dirty="0">
                <a:latin typeface="Arial"/>
                <a:cs typeface="Arial"/>
              </a:rPr>
              <a:t>trips </a:t>
            </a:r>
            <a:r>
              <a:rPr sz="1250" spc="-15" dirty="0">
                <a:latin typeface="Arial"/>
                <a:cs typeface="Arial"/>
              </a:rPr>
              <a:t>are </a:t>
            </a:r>
            <a:r>
              <a:rPr sz="1250" spc="10" dirty="0">
                <a:latin typeface="Arial"/>
                <a:cs typeface="Arial"/>
              </a:rPr>
              <a:t>insured </a:t>
            </a:r>
            <a:r>
              <a:rPr sz="1250" spc="5" dirty="0">
                <a:latin typeface="Arial"/>
                <a:cs typeface="Arial"/>
              </a:rPr>
              <a:t>in </a:t>
            </a:r>
            <a:r>
              <a:rPr sz="1250" spc="10" dirty="0">
                <a:latin typeface="Arial"/>
                <a:cs typeface="Arial"/>
              </a:rPr>
              <a:t>case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-15" dirty="0">
                <a:latin typeface="Arial"/>
                <a:cs typeface="Arial"/>
              </a:rPr>
              <a:t>a </a:t>
            </a:r>
            <a:r>
              <a:rPr sz="1250" spc="15" dirty="0">
                <a:latin typeface="Arial"/>
                <a:cs typeface="Arial"/>
              </a:rPr>
              <a:t>covered  </a:t>
            </a:r>
            <a:r>
              <a:rPr sz="1250" spc="25" dirty="0">
                <a:latin typeface="Arial"/>
                <a:cs typeface="Arial"/>
              </a:rPr>
              <a:t>accident. </a:t>
            </a:r>
            <a:r>
              <a:rPr sz="1250" spc="-20" dirty="0">
                <a:solidFill>
                  <a:srgbClr val="276EF1"/>
                </a:solidFill>
                <a:latin typeface="Arial"/>
                <a:cs typeface="Arial"/>
              </a:rPr>
              <a:t>Learn </a:t>
            </a:r>
            <a:r>
              <a:rPr sz="1250" spc="-10" dirty="0">
                <a:solidFill>
                  <a:srgbClr val="276EF1"/>
                </a:solidFill>
                <a:latin typeface="Arial"/>
                <a:cs typeface="Arial"/>
              </a:rPr>
              <a:t>more.</a:t>
            </a:r>
            <a:endParaRPr sz="12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61694" y="7588143"/>
            <a:ext cx="2129790" cy="1726564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1250" spc="15" dirty="0">
                <a:latin typeface="Arial"/>
                <a:cs typeface="Arial"/>
              </a:rPr>
              <a:t>01:34pm</a:t>
            </a:r>
            <a:endParaRPr sz="1250">
              <a:latin typeface="Arial"/>
              <a:cs typeface="Arial"/>
            </a:endParaRPr>
          </a:p>
          <a:p>
            <a:pPr marL="12700" marR="22860">
              <a:lnSpc>
                <a:spcPct val="148800"/>
              </a:lnSpc>
            </a:pPr>
            <a:r>
              <a:rPr sz="1250" spc="15" dirty="0">
                <a:latin typeface="Arial"/>
                <a:cs typeface="Arial"/>
              </a:rPr>
              <a:t>3500-3532 </a:t>
            </a:r>
            <a:r>
              <a:rPr sz="1250" spc="-25" dirty="0">
                <a:latin typeface="Arial"/>
                <a:cs typeface="Arial"/>
              </a:rPr>
              <a:t>W </a:t>
            </a:r>
            <a:r>
              <a:rPr sz="1250" spc="-5" dirty="0">
                <a:latin typeface="Arial"/>
                <a:cs typeface="Arial"/>
              </a:rPr>
              <a:t>Northern </a:t>
            </a:r>
            <a:r>
              <a:rPr sz="1250" spc="-25" dirty="0">
                <a:latin typeface="Arial"/>
                <a:cs typeface="Arial"/>
              </a:rPr>
              <a:t>Pkwy,  </a:t>
            </a:r>
            <a:r>
              <a:rPr sz="1250" spc="-10" dirty="0">
                <a:latin typeface="Arial"/>
                <a:cs typeface="Arial"/>
              </a:rPr>
              <a:t>Baltimore,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-15" dirty="0">
                <a:latin typeface="Arial"/>
                <a:cs typeface="Arial"/>
              </a:rPr>
              <a:t>MD</a:t>
            </a: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sz="1250" spc="15" dirty="0">
                <a:latin typeface="Arial"/>
                <a:cs typeface="Arial"/>
              </a:rPr>
              <a:t>01:49pm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250" spc="10" dirty="0">
                <a:latin typeface="Arial"/>
                <a:cs typeface="Arial"/>
              </a:rPr>
              <a:t>101 </a:t>
            </a:r>
            <a:r>
              <a:rPr sz="1250" spc="-5" dirty="0">
                <a:latin typeface="Arial"/>
                <a:cs typeface="Arial"/>
              </a:rPr>
              <a:t>N </a:t>
            </a:r>
            <a:r>
              <a:rPr sz="1250" spc="-20" dirty="0">
                <a:latin typeface="Arial"/>
                <a:cs typeface="Arial"/>
              </a:rPr>
              <a:t>Frederick </a:t>
            </a:r>
            <a:r>
              <a:rPr sz="1250" dirty="0">
                <a:latin typeface="Arial"/>
                <a:cs typeface="Arial"/>
              </a:rPr>
              <a:t>St,</a:t>
            </a:r>
            <a:r>
              <a:rPr sz="1250" spc="-15" dirty="0">
                <a:latin typeface="Arial"/>
                <a:cs typeface="Arial"/>
              </a:rPr>
              <a:t> </a:t>
            </a:r>
            <a:r>
              <a:rPr sz="1250" spc="-10" dirty="0">
                <a:latin typeface="Arial"/>
                <a:cs typeface="Arial"/>
              </a:rPr>
              <a:t>Baltimore,</a:t>
            </a:r>
            <a:endParaRPr sz="12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49071" y="7730436"/>
            <a:ext cx="81000" cy="911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49071" y="8783586"/>
            <a:ext cx="81000" cy="1721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57897" y="7216470"/>
            <a:ext cx="349885" cy="171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50" spc="-30" dirty="0">
                <a:solidFill>
                  <a:srgbClr val="ABABAB"/>
                </a:solidFill>
                <a:latin typeface="Arial"/>
                <a:cs typeface="Arial"/>
              </a:rPr>
              <a:t>UberX</a:t>
            </a:r>
            <a:endParaRPr sz="9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75752" y="7191146"/>
            <a:ext cx="115443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10" dirty="0">
                <a:solidFill>
                  <a:srgbClr val="595959"/>
                </a:solidFill>
                <a:latin typeface="Arial"/>
                <a:cs typeface="Arial"/>
              </a:rPr>
              <a:t>7.91 </a:t>
            </a:r>
            <a:r>
              <a:rPr sz="1250" spc="-15" dirty="0">
                <a:solidFill>
                  <a:srgbClr val="595959"/>
                </a:solidFill>
                <a:latin typeface="Arial"/>
                <a:cs typeface="Arial"/>
              </a:rPr>
              <a:t>mi </a:t>
            </a:r>
            <a:r>
              <a:rPr sz="1250" spc="-45" dirty="0">
                <a:solidFill>
                  <a:srgbClr val="595959"/>
                </a:solidFill>
                <a:latin typeface="Arial"/>
                <a:cs typeface="Arial"/>
              </a:rPr>
              <a:t>| </a:t>
            </a:r>
            <a:r>
              <a:rPr sz="1250" spc="10" dirty="0">
                <a:solidFill>
                  <a:srgbClr val="595959"/>
                </a:solidFill>
                <a:latin typeface="Arial"/>
                <a:cs typeface="Arial"/>
              </a:rPr>
              <a:t>15</a:t>
            </a:r>
            <a:r>
              <a:rPr sz="1250" spc="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250" spc="-15" dirty="0">
                <a:solidFill>
                  <a:srgbClr val="595959"/>
                </a:solidFill>
                <a:latin typeface="Arial"/>
                <a:cs typeface="Arial"/>
              </a:rPr>
              <a:t>min</a:t>
            </a:r>
            <a:endParaRPr sz="12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46178" y="811390"/>
            <a:ext cx="64516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Arial"/>
                <a:cs typeface="Arial"/>
              </a:rPr>
              <a:t>$13.71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58783" y="1297455"/>
            <a:ext cx="53276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Arial"/>
                <a:cs typeface="Arial"/>
              </a:rPr>
              <a:t>$3.00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37640" y="1803806"/>
            <a:ext cx="669290" cy="171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50" spc="-15" dirty="0">
                <a:latin typeface="Arial"/>
                <a:cs typeface="Arial"/>
              </a:rPr>
              <a:t>Receipt </a:t>
            </a:r>
            <a:r>
              <a:rPr sz="950" spc="-45" dirty="0">
                <a:latin typeface="Arial"/>
                <a:cs typeface="Arial"/>
              </a:rPr>
              <a:t>ID </a:t>
            </a:r>
            <a:r>
              <a:rPr sz="950" dirty="0">
                <a:latin typeface="Arial"/>
                <a:cs typeface="Arial"/>
              </a:rPr>
              <a:t>#</a:t>
            </a:r>
            <a:endParaRPr sz="9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6114" y="2087367"/>
            <a:ext cx="224154" cy="48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 marR="5080">
              <a:lnSpc>
                <a:spcPct val="132900"/>
              </a:lnSpc>
            </a:pPr>
            <a:r>
              <a:rPr sz="100" spc="10" dirty="0">
                <a:solidFill>
                  <a:srgbClr val="ABABAB"/>
                </a:solidFill>
                <a:latin typeface="Arial"/>
                <a:cs typeface="Arial"/>
              </a:rPr>
              <a:t>xide711cdf7-047c-468e-8c14-a608e13efbe9  </a:t>
            </a:r>
            <a:r>
              <a:rPr sz="100" spc="15" dirty="0">
                <a:solidFill>
                  <a:srgbClr val="ABABAB"/>
                </a:solidFill>
                <a:latin typeface="Arial"/>
                <a:cs typeface="Arial"/>
              </a:rPr>
              <a:t>pGvlI2ANUbXFfyEOgxta1RMV082993</a:t>
            </a:r>
            <a:endParaRPr sz="1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10767" y="618781"/>
            <a:ext cx="1550035" cy="1090930"/>
          </a:xfrm>
          <a:custGeom>
            <a:avLst/>
            <a:gdLst/>
            <a:ahLst/>
            <a:cxnLst/>
            <a:rect l="l" t="t" r="r" b="b"/>
            <a:pathLst>
              <a:path w="1550035" h="1090930">
                <a:moveTo>
                  <a:pt x="0" y="1090625"/>
                </a:moveTo>
                <a:lnTo>
                  <a:pt x="1549488" y="1090625"/>
                </a:lnTo>
                <a:lnTo>
                  <a:pt x="1549488" y="0"/>
                </a:lnTo>
                <a:lnTo>
                  <a:pt x="0" y="0"/>
                </a:lnTo>
                <a:lnTo>
                  <a:pt x="0" y="10906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15223" y="1809369"/>
            <a:ext cx="2233930" cy="178435"/>
          </a:xfrm>
          <a:custGeom>
            <a:avLst/>
            <a:gdLst/>
            <a:ahLst/>
            <a:cxnLst/>
            <a:rect l="l" t="t" r="r" b="b"/>
            <a:pathLst>
              <a:path w="2233929" h="178435">
                <a:moveTo>
                  <a:pt x="0" y="178384"/>
                </a:moveTo>
                <a:lnTo>
                  <a:pt x="2233637" y="178384"/>
                </a:lnTo>
                <a:lnTo>
                  <a:pt x="2233637" y="0"/>
                </a:lnTo>
                <a:lnTo>
                  <a:pt x="0" y="0"/>
                </a:lnTo>
                <a:lnTo>
                  <a:pt x="0" y="178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153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76065" y="9602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153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61706" y="701852"/>
            <a:ext cx="26987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-15" dirty="0">
                <a:latin typeface="Arial"/>
                <a:cs typeface="Arial"/>
              </a:rPr>
              <a:t>MD</a:t>
            </a:r>
            <a:endParaRPr sz="12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9083" y="1362646"/>
            <a:ext cx="3159493" cy="36253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42742" y="5909487"/>
            <a:ext cx="784793" cy="891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43975" y="5906922"/>
            <a:ext cx="3750310" cy="8680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30" dirty="0">
                <a:latin typeface="Arial"/>
                <a:cs typeface="Arial"/>
              </a:rPr>
              <a:t>Invite </a:t>
            </a:r>
            <a:r>
              <a:rPr sz="1400" spc="-10" dirty="0">
                <a:latin typeface="Arial"/>
                <a:cs typeface="Arial"/>
              </a:rPr>
              <a:t>your </a:t>
            </a:r>
            <a:r>
              <a:rPr sz="1400" spc="-15" dirty="0">
                <a:latin typeface="Arial"/>
                <a:cs typeface="Arial"/>
              </a:rPr>
              <a:t>friends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85" dirty="0">
                <a:latin typeface="Arial"/>
                <a:cs typeface="Arial"/>
              </a:rPr>
              <a:t> </a:t>
            </a:r>
            <a:r>
              <a:rPr sz="1400" spc="-40" dirty="0">
                <a:latin typeface="Arial"/>
                <a:cs typeface="Arial"/>
              </a:rPr>
              <a:t>family.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48800"/>
              </a:lnSpc>
              <a:spcBef>
                <a:spcPts val="450"/>
              </a:spcBef>
            </a:pPr>
            <a:r>
              <a:rPr sz="1250" spc="-10" dirty="0">
                <a:latin typeface="Arial"/>
                <a:cs typeface="Arial"/>
              </a:rPr>
              <a:t>Get </a:t>
            </a:r>
            <a:r>
              <a:rPr sz="1250" spc="10" dirty="0">
                <a:latin typeface="Arial"/>
                <a:cs typeface="Arial"/>
              </a:rPr>
              <a:t>$5 </a:t>
            </a:r>
            <a:r>
              <a:rPr sz="1250" spc="-15" dirty="0">
                <a:latin typeface="Arial"/>
                <a:cs typeface="Arial"/>
              </a:rPr>
              <a:t>off your </a:t>
            </a:r>
            <a:r>
              <a:rPr sz="1250" spc="-10" dirty="0">
                <a:latin typeface="Arial"/>
                <a:cs typeface="Arial"/>
              </a:rPr>
              <a:t>next </a:t>
            </a:r>
            <a:r>
              <a:rPr sz="1250" spc="-15" dirty="0">
                <a:latin typeface="Arial"/>
                <a:cs typeface="Arial"/>
              </a:rPr>
              <a:t>ride </a:t>
            </a:r>
            <a:r>
              <a:rPr sz="1250" spc="-5" dirty="0">
                <a:latin typeface="Arial"/>
                <a:cs typeface="Arial"/>
              </a:rPr>
              <a:t>when </a:t>
            </a:r>
            <a:r>
              <a:rPr sz="1250" spc="-15" dirty="0">
                <a:latin typeface="Arial"/>
                <a:cs typeface="Arial"/>
              </a:rPr>
              <a:t>you </a:t>
            </a:r>
            <a:r>
              <a:rPr sz="1250" spc="-30" dirty="0">
                <a:latin typeface="Arial"/>
                <a:cs typeface="Arial"/>
              </a:rPr>
              <a:t>refer </a:t>
            </a:r>
            <a:r>
              <a:rPr sz="1250" spc="-35" dirty="0">
                <a:latin typeface="Arial"/>
                <a:cs typeface="Arial"/>
              </a:rPr>
              <a:t>a </a:t>
            </a:r>
            <a:r>
              <a:rPr sz="1250" spc="-15" dirty="0">
                <a:latin typeface="Arial"/>
                <a:cs typeface="Arial"/>
              </a:rPr>
              <a:t>friend </a:t>
            </a:r>
            <a:r>
              <a:rPr sz="1250" spc="20" dirty="0">
                <a:latin typeface="Arial"/>
                <a:cs typeface="Arial"/>
              </a:rPr>
              <a:t>to </a:t>
            </a:r>
            <a:r>
              <a:rPr sz="1250" spc="-10" dirty="0">
                <a:latin typeface="Arial"/>
                <a:cs typeface="Arial"/>
              </a:rPr>
              <a:t>try  </a:t>
            </a:r>
            <a:r>
              <a:rPr sz="1250" spc="-35" dirty="0">
                <a:latin typeface="Arial"/>
                <a:cs typeface="Arial"/>
              </a:rPr>
              <a:t>Uber.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92110" y="8218347"/>
            <a:ext cx="891120" cy="89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43975" y="7867341"/>
            <a:ext cx="3731895" cy="15005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236854">
              <a:lnSpc>
                <a:spcPct val="132900"/>
              </a:lnSpc>
              <a:spcBef>
                <a:spcPts val="90"/>
              </a:spcBef>
            </a:pPr>
            <a:r>
              <a:rPr sz="1400" spc="-5" dirty="0">
                <a:latin typeface="Arial"/>
                <a:cs typeface="Arial"/>
              </a:rPr>
              <a:t>Save </a:t>
            </a:r>
            <a:r>
              <a:rPr sz="1400" spc="45" dirty="0">
                <a:latin typeface="Arial"/>
                <a:cs typeface="Arial"/>
              </a:rPr>
              <a:t>up </a:t>
            </a:r>
            <a:r>
              <a:rPr sz="1400" spc="50" dirty="0">
                <a:latin typeface="Arial"/>
                <a:cs typeface="Arial"/>
              </a:rPr>
              <a:t>to </a:t>
            </a:r>
            <a:r>
              <a:rPr sz="1400" spc="100" dirty="0">
                <a:latin typeface="Arial"/>
                <a:cs typeface="Arial"/>
              </a:rPr>
              <a:t>5% </a:t>
            </a:r>
            <a:r>
              <a:rPr sz="1400" spc="30" dirty="0">
                <a:latin typeface="Arial"/>
                <a:cs typeface="Arial"/>
              </a:rPr>
              <a:t>on </a:t>
            </a:r>
            <a:r>
              <a:rPr sz="1400" spc="20" dirty="0">
                <a:latin typeface="Arial"/>
                <a:cs typeface="Arial"/>
              </a:rPr>
              <a:t>your </a:t>
            </a:r>
            <a:r>
              <a:rPr sz="1400" spc="25" dirty="0">
                <a:latin typeface="Arial"/>
                <a:cs typeface="Arial"/>
              </a:rPr>
              <a:t>next </a:t>
            </a:r>
            <a:r>
              <a:rPr sz="1400" spc="20" dirty="0">
                <a:latin typeface="Arial"/>
                <a:cs typeface="Arial"/>
              </a:rPr>
              <a:t>ride </a:t>
            </a:r>
            <a:r>
              <a:rPr sz="1400" spc="40" dirty="0">
                <a:latin typeface="Arial"/>
                <a:cs typeface="Arial"/>
              </a:rPr>
              <a:t>with</a:t>
            </a:r>
            <a:r>
              <a:rPr sz="1400" spc="-210" dirty="0">
                <a:latin typeface="Arial"/>
                <a:cs typeface="Arial"/>
              </a:rPr>
              <a:t> </a:t>
            </a:r>
            <a:r>
              <a:rPr sz="1400" spc="25" dirty="0">
                <a:latin typeface="Arial"/>
                <a:cs typeface="Arial"/>
              </a:rPr>
              <a:t>Uber  </a:t>
            </a:r>
            <a:r>
              <a:rPr sz="1400" spc="10" dirty="0">
                <a:latin typeface="Arial"/>
                <a:cs typeface="Arial"/>
              </a:rPr>
              <a:t>Cash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48800"/>
              </a:lnSpc>
              <a:spcBef>
                <a:spcPts val="450"/>
              </a:spcBef>
            </a:pPr>
            <a:r>
              <a:rPr sz="1250" spc="20" dirty="0">
                <a:latin typeface="Arial"/>
                <a:cs typeface="Arial"/>
              </a:rPr>
              <a:t>Spend </a:t>
            </a:r>
            <a:r>
              <a:rPr sz="1250" spc="5" dirty="0">
                <a:latin typeface="Arial"/>
                <a:cs typeface="Arial"/>
              </a:rPr>
              <a:t>less </a:t>
            </a:r>
            <a:r>
              <a:rPr sz="1250" spc="25" dirty="0">
                <a:latin typeface="Arial"/>
                <a:cs typeface="Arial"/>
              </a:rPr>
              <a:t>on </a:t>
            </a:r>
            <a:r>
              <a:rPr sz="1250" spc="15" dirty="0">
                <a:latin typeface="Arial"/>
                <a:cs typeface="Arial"/>
              </a:rPr>
              <a:t>your rides </a:t>
            </a:r>
            <a:r>
              <a:rPr sz="1250" spc="20" dirty="0">
                <a:latin typeface="Arial"/>
                <a:cs typeface="Arial"/>
              </a:rPr>
              <a:t>when you </a:t>
            </a:r>
            <a:r>
              <a:rPr sz="1250" spc="5" dirty="0">
                <a:latin typeface="Arial"/>
                <a:cs typeface="Arial"/>
              </a:rPr>
              <a:t>use </a:t>
            </a:r>
            <a:r>
              <a:rPr sz="1250" spc="15" dirty="0">
                <a:latin typeface="Arial"/>
                <a:cs typeface="Arial"/>
              </a:rPr>
              <a:t>Uber</a:t>
            </a:r>
            <a:r>
              <a:rPr sz="1250" spc="-100" dirty="0">
                <a:latin typeface="Arial"/>
                <a:cs typeface="Arial"/>
              </a:rPr>
              <a:t> </a:t>
            </a:r>
            <a:r>
              <a:rPr sz="1250" spc="5" dirty="0">
                <a:latin typeface="Arial"/>
                <a:cs typeface="Arial"/>
              </a:rPr>
              <a:t>Cash.  </a:t>
            </a:r>
            <a:r>
              <a:rPr sz="1250" spc="-35" dirty="0">
                <a:latin typeface="Arial"/>
                <a:cs typeface="Arial"/>
              </a:rPr>
              <a:t>You </a:t>
            </a:r>
            <a:r>
              <a:rPr sz="1250" spc="20" dirty="0">
                <a:latin typeface="Arial"/>
                <a:cs typeface="Arial"/>
              </a:rPr>
              <a:t>can </a:t>
            </a:r>
            <a:r>
              <a:rPr sz="1250" spc="15" dirty="0">
                <a:latin typeface="Arial"/>
                <a:cs typeface="Arial"/>
              </a:rPr>
              <a:t>purchase </a:t>
            </a:r>
            <a:r>
              <a:rPr sz="1250" spc="20" dirty="0">
                <a:latin typeface="Arial"/>
                <a:cs typeface="Arial"/>
              </a:rPr>
              <a:t>directly </a:t>
            </a:r>
            <a:r>
              <a:rPr sz="1250" spc="5" dirty="0">
                <a:latin typeface="Arial"/>
                <a:cs typeface="Arial"/>
              </a:rPr>
              <a:t>in </a:t>
            </a:r>
            <a:r>
              <a:rPr sz="1250" spc="15" dirty="0">
                <a:latin typeface="Arial"/>
                <a:cs typeface="Arial"/>
              </a:rPr>
              <a:t>the Uber </a:t>
            </a:r>
            <a:r>
              <a:rPr sz="1250" spc="30" dirty="0">
                <a:latin typeface="Arial"/>
                <a:cs typeface="Arial"/>
              </a:rPr>
              <a:t>app. </a:t>
            </a:r>
            <a:r>
              <a:rPr sz="1250" u="sng" spc="5" dirty="0">
                <a:solidFill>
                  <a:srgbClr val="0068DA"/>
                </a:solidFill>
                <a:uFill>
                  <a:solidFill>
                    <a:srgbClr val="0068DA"/>
                  </a:solidFill>
                </a:uFill>
                <a:latin typeface="Arial"/>
                <a:cs typeface="Arial"/>
              </a:rPr>
              <a:t>Learn </a:t>
            </a:r>
            <a:r>
              <a:rPr sz="1250" spc="5" dirty="0">
                <a:solidFill>
                  <a:srgbClr val="0068DA"/>
                </a:solidFill>
                <a:latin typeface="Arial"/>
                <a:cs typeface="Arial"/>
              </a:rPr>
              <a:t> </a:t>
            </a:r>
            <a:r>
              <a:rPr sz="1250" u="sng" spc="10" dirty="0">
                <a:solidFill>
                  <a:srgbClr val="0068DA"/>
                </a:solidFill>
                <a:uFill>
                  <a:solidFill>
                    <a:srgbClr val="0068DA"/>
                  </a:solidFill>
                </a:uFill>
                <a:latin typeface="Arial"/>
                <a:cs typeface="Arial"/>
              </a:rPr>
              <a:t>more</a:t>
            </a:r>
            <a:endParaRPr sz="12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58262" y="6553999"/>
            <a:ext cx="1330325" cy="238125"/>
          </a:xfrm>
          <a:custGeom>
            <a:avLst/>
            <a:gdLst/>
            <a:ahLst/>
            <a:cxnLst/>
            <a:rect l="l" t="t" r="r" b="b"/>
            <a:pathLst>
              <a:path w="1330325" h="238125">
                <a:moveTo>
                  <a:pt x="0" y="237845"/>
                </a:moveTo>
                <a:lnTo>
                  <a:pt x="1330071" y="237845"/>
                </a:lnTo>
                <a:lnTo>
                  <a:pt x="1330071" y="0"/>
                </a:lnTo>
                <a:lnTo>
                  <a:pt x="0" y="0"/>
                </a:lnTo>
                <a:lnTo>
                  <a:pt x="0" y="2378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154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76065" y="9602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154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4916" y="264693"/>
            <a:ext cx="10033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5" dirty="0">
                <a:latin typeface="Arial"/>
                <a:cs typeface="Arial"/>
              </a:rPr>
              <a:t>8/22/2019 </a:t>
            </a:r>
            <a:r>
              <a:rPr sz="900" spc="95" dirty="0">
                <a:latin typeface="Arial"/>
                <a:cs typeface="Arial"/>
              </a:rPr>
              <a:t>/</a:t>
            </a:r>
            <a:r>
              <a:rPr sz="900" spc="-160" dirty="0">
                <a:latin typeface="Arial"/>
                <a:cs typeface="Arial"/>
              </a:rPr>
              <a:t> </a:t>
            </a:r>
            <a:r>
              <a:rPr sz="900" spc="-40" dirty="0">
                <a:latin typeface="Arial"/>
                <a:cs typeface="Arial"/>
              </a:rPr>
              <a:t>3:17 </a:t>
            </a:r>
            <a:r>
              <a:rPr sz="900" spc="-60" dirty="0">
                <a:latin typeface="Arial"/>
                <a:cs typeface="Arial"/>
              </a:rPr>
              <a:t>PM</a:t>
            </a:r>
            <a:endParaRPr sz="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75655" y="244995"/>
            <a:ext cx="1649095" cy="321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9920" marR="5080" indent="-617855">
              <a:lnSpc>
                <a:spcPct val="1078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Baltimore </a:t>
            </a:r>
            <a:r>
              <a:rPr sz="900" spc="-55" dirty="0">
                <a:latin typeface="Arial"/>
                <a:cs typeface="Arial"/>
              </a:rPr>
              <a:t>Consent </a:t>
            </a:r>
            <a:r>
              <a:rPr sz="900" spc="-60" dirty="0">
                <a:latin typeface="Arial"/>
                <a:cs typeface="Arial"/>
              </a:rPr>
              <a:t>Decree </a:t>
            </a:r>
            <a:r>
              <a:rPr sz="900" spc="-5" dirty="0">
                <a:latin typeface="Arial"/>
                <a:cs typeface="Arial"/>
              </a:rPr>
              <a:t>Monitor  </a:t>
            </a:r>
            <a:r>
              <a:rPr sz="900" spc="-95" dirty="0">
                <a:latin typeface="Arial"/>
                <a:cs typeface="Arial"/>
              </a:rPr>
              <a:t>INVOICE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43181" y="264693"/>
            <a:ext cx="3333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85" dirty="0">
                <a:latin typeface="Arial"/>
                <a:cs typeface="Arial"/>
              </a:rPr>
              <a:t>Page</a:t>
            </a:r>
            <a:r>
              <a:rPr sz="900" spc="-120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65741" y="763028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41841" y="763028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65741" y="99923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41841" y="99923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65741" y="123559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41841" y="123559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65741" y="1471701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41841" y="1471701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865741" y="1708022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141841" y="1708022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865741" y="194411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141841" y="194411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865741" y="218033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41841" y="218033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865741" y="241669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141841" y="241669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65741" y="2652801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141841" y="2652801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865741" y="2889122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141841" y="2889122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865741" y="312521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141841" y="312521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865741" y="336143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141841" y="336143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865741" y="359779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141841" y="359779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865741" y="3833901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141841" y="3833901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865741" y="4070222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141841" y="4070222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865741" y="430631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141841" y="430631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865741" y="454253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141841" y="454253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865741" y="4778882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141841" y="4778882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865741" y="5014988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141841" y="5014988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865741" y="525133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141841" y="525133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865741" y="5487428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141841" y="5487428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865741" y="572363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9141841" y="572363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865741" y="5959982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141841" y="5959982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9865741" y="6196076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141841" y="6196076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9865741" y="6432422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9141841" y="6432422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9865741" y="6668528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9141841" y="6668528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9865741" y="690473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9141841" y="690473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232854" y="690372"/>
            <a:ext cx="0" cy="6379845"/>
          </a:xfrm>
          <a:custGeom>
            <a:avLst/>
            <a:gdLst/>
            <a:ahLst/>
            <a:cxnLst/>
            <a:rect l="l" t="t" r="r" b="b"/>
            <a:pathLst>
              <a:path h="6379845">
                <a:moveTo>
                  <a:pt x="0" y="0"/>
                </a:moveTo>
                <a:lnTo>
                  <a:pt x="0" y="6379464"/>
                </a:lnTo>
              </a:path>
            </a:pathLst>
          </a:custGeom>
          <a:ln w="17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0084307" y="690372"/>
            <a:ext cx="0" cy="6379845"/>
          </a:xfrm>
          <a:custGeom>
            <a:avLst/>
            <a:gdLst/>
            <a:ahLst/>
            <a:cxnLst/>
            <a:rect l="l" t="t" r="r" b="b"/>
            <a:pathLst>
              <a:path h="6379845">
                <a:moveTo>
                  <a:pt x="0" y="0"/>
                </a:moveTo>
                <a:lnTo>
                  <a:pt x="0" y="6379464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1" name="object 61"/>
          <p:cNvGraphicFramePr>
            <a:graphicFrameLocks noGrp="1"/>
          </p:cNvGraphicFramePr>
          <p:nvPr/>
        </p:nvGraphicFramePr>
        <p:xfrm>
          <a:off x="5550027" y="685800"/>
          <a:ext cx="3540760" cy="6367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3945"/>
                <a:gridCol w="827405"/>
                <a:gridCol w="760730"/>
                <a:gridCol w="868680"/>
              </a:tblGrid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</a:tbl>
          </a:graphicData>
        </a:graphic>
      </p:graphicFrame>
      <p:sp>
        <p:nvSpPr>
          <p:cNvPr id="63" name="object 6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11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11185321" y="309892"/>
            <a:ext cx="7150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11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3112" y="685800"/>
            <a:ext cx="36036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0"/>
              </a:spcBef>
            </a:pPr>
            <a:r>
              <a:rPr sz="800" b="1" spc="-5" dirty="0">
                <a:solidFill>
                  <a:srgbClr val="2C2C2C"/>
                </a:solidFill>
                <a:latin typeface="Arial"/>
                <a:cs typeface="Arial"/>
              </a:rPr>
              <a:t>From: </a:t>
            </a:r>
            <a:r>
              <a:rPr sz="800" b="1" spc="-5" dirty="0">
                <a:latin typeface="Arial"/>
                <a:cs typeface="Arial"/>
              </a:rPr>
              <a:t>Uber Receipts</a:t>
            </a:r>
            <a:r>
              <a:rPr sz="800" b="1" spc="140" dirty="0"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2C2C2C"/>
                </a:solidFill>
                <a:latin typeface="Arial"/>
                <a:cs typeface="Arial"/>
                <a:hlinkClick r:id="rId2"/>
              </a:rPr>
              <a:t>uber.us@uber.com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800" b="1" dirty="0">
                <a:solidFill>
                  <a:srgbClr val="2C2C2C"/>
                </a:solidFill>
                <a:latin typeface="Arial"/>
                <a:cs typeface="Arial"/>
              </a:rPr>
              <a:t>Subject: </a:t>
            </a:r>
            <a:r>
              <a:rPr sz="800" dirty="0">
                <a:latin typeface="Arial"/>
                <a:cs typeface="Arial"/>
              </a:rPr>
              <a:t>Thanks for tipping! </a:t>
            </a:r>
            <a:r>
              <a:rPr sz="800" spc="-10" dirty="0">
                <a:latin typeface="Arial"/>
                <a:cs typeface="Arial"/>
              </a:rPr>
              <a:t>We’ve </a:t>
            </a:r>
            <a:r>
              <a:rPr sz="800" spc="-5" dirty="0">
                <a:latin typeface="Arial"/>
                <a:cs typeface="Arial"/>
              </a:rPr>
              <a:t>updated </a:t>
            </a:r>
            <a:r>
              <a:rPr sz="800" dirty="0">
                <a:latin typeface="Arial"/>
                <a:cs typeface="Arial"/>
              </a:rPr>
              <a:t>your Thursday morning trip</a:t>
            </a:r>
            <a:r>
              <a:rPr sz="800" spc="-3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receipt</a:t>
            </a:r>
            <a:endParaRPr sz="800">
              <a:latin typeface="Arial"/>
              <a:cs typeface="Arial"/>
            </a:endParaRPr>
          </a:p>
          <a:p>
            <a:pPr marL="159385">
              <a:lnSpc>
                <a:spcPct val="100000"/>
              </a:lnSpc>
            </a:pPr>
            <a:r>
              <a:rPr sz="800" b="1" spc="-5" dirty="0">
                <a:solidFill>
                  <a:srgbClr val="2C2C2C"/>
                </a:solidFill>
                <a:latin typeface="Arial"/>
                <a:cs typeface="Arial"/>
              </a:rPr>
              <a:t>Date: </a:t>
            </a:r>
            <a:r>
              <a:rPr sz="800" dirty="0">
                <a:latin typeface="Arial"/>
                <a:cs typeface="Arial"/>
              </a:rPr>
              <a:t>July </a:t>
            </a:r>
            <a:r>
              <a:rPr sz="800" spc="-5" dirty="0">
                <a:latin typeface="Arial"/>
                <a:cs typeface="Arial"/>
              </a:rPr>
              <a:t>18, 2019 at 6:47</a:t>
            </a:r>
            <a:r>
              <a:rPr sz="800" spc="3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AM</a:t>
            </a:r>
            <a:endParaRPr sz="800">
              <a:latin typeface="Arial"/>
              <a:cs typeface="Arial"/>
            </a:endParaRPr>
          </a:p>
          <a:p>
            <a:pPr marL="262890">
              <a:lnSpc>
                <a:spcPct val="100000"/>
              </a:lnSpc>
            </a:pPr>
            <a:r>
              <a:rPr sz="800" b="1" spc="-20" dirty="0">
                <a:solidFill>
                  <a:srgbClr val="2C2C2C"/>
                </a:solidFill>
                <a:latin typeface="Arial"/>
                <a:cs typeface="Arial"/>
              </a:rPr>
              <a:t>To: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88920" y="708659"/>
            <a:ext cx="111760" cy="1117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31000" y="708672"/>
            <a:ext cx="345427" cy="3454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5800" y="1262316"/>
            <a:ext cx="6400800" cy="0"/>
          </a:xfrm>
          <a:custGeom>
            <a:avLst/>
            <a:gdLst/>
            <a:ahLst/>
            <a:cxnLst/>
            <a:rect l="l" t="t" r="r" b="b"/>
            <a:pathLst>
              <a:path w="6400800">
                <a:moveTo>
                  <a:pt x="0" y="0"/>
                </a:moveTo>
                <a:lnTo>
                  <a:pt x="6400800" y="0"/>
                </a:lnTo>
              </a:path>
            </a:pathLst>
          </a:custGeom>
          <a:ln w="3175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50353" y="1875435"/>
            <a:ext cx="698728" cy="2430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783173" y="1822247"/>
            <a:ext cx="708025" cy="171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50" spc="-35" dirty="0">
                <a:latin typeface="Arial"/>
                <a:cs typeface="Arial"/>
              </a:rPr>
              <a:t>Total:</a:t>
            </a:r>
            <a:r>
              <a:rPr sz="950" spc="-5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$20.59</a:t>
            </a:r>
            <a:endParaRPr sz="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7990" y="9092996"/>
            <a:ext cx="122301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dirty="0">
                <a:latin typeface="Arial"/>
                <a:cs typeface="Arial"/>
              </a:rPr>
              <a:t>Amount</a:t>
            </a:r>
            <a:r>
              <a:rPr sz="1250" spc="-45" dirty="0">
                <a:latin typeface="Arial"/>
                <a:cs typeface="Arial"/>
              </a:rPr>
              <a:t> </a:t>
            </a:r>
            <a:r>
              <a:rPr sz="1250" spc="-10" dirty="0">
                <a:latin typeface="Arial"/>
                <a:cs typeface="Arial"/>
              </a:rPr>
              <a:t>Charged</a:t>
            </a:r>
            <a:endParaRPr sz="1250">
              <a:latin typeface="Arial"/>
              <a:cs typeface="Arial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028285" y="2011123"/>
          <a:ext cx="5440680" cy="637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87370"/>
                <a:gridCol w="2353310"/>
              </a:tblGrid>
              <a:tr h="3670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15"/>
                        </a:lnSpc>
                      </a:pPr>
                      <a:r>
                        <a:rPr sz="950" spc="-20" dirty="0">
                          <a:latin typeface="Arial"/>
                          <a:cs typeface="Arial"/>
                        </a:rPr>
                        <a:t>Thu, Jul </a:t>
                      </a:r>
                      <a:r>
                        <a:rPr sz="950" dirty="0">
                          <a:latin typeface="Arial"/>
                          <a:cs typeface="Arial"/>
                        </a:rPr>
                        <a:t>18,</a:t>
                      </a:r>
                      <a:r>
                        <a:rPr sz="9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dirty="0">
                          <a:latin typeface="Arial"/>
                          <a:cs typeface="Arial"/>
                        </a:rPr>
                        <a:t>2019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588645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sz="2700" spc="5" dirty="0">
                          <a:latin typeface="Arial"/>
                          <a:cs typeface="Arial"/>
                        </a:rPr>
                        <a:t>Thanks </a:t>
                      </a:r>
                      <a:r>
                        <a:rPr sz="27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2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700" dirty="0">
                          <a:latin typeface="Arial"/>
                          <a:cs typeface="Arial"/>
                        </a:rPr>
                        <a:t>tipping,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1460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434340">
                <a:tc>
                  <a:txBody>
                    <a:bodyPr/>
                    <a:lstStyle/>
                    <a:p>
                      <a:pPr marL="21590">
                        <a:lnSpc>
                          <a:spcPts val="2785"/>
                        </a:lnSpc>
                      </a:pPr>
                      <a:r>
                        <a:rPr sz="2700" spc="5" dirty="0">
                          <a:latin typeface="Arial"/>
                          <a:cs typeface="Arial"/>
                        </a:rPr>
                        <a:t>Kathleen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1026794">
                <a:tc>
                  <a:txBody>
                    <a:bodyPr/>
                    <a:lstStyle/>
                    <a:p>
                      <a:pPr marL="21590" marR="408940">
                        <a:lnSpc>
                          <a:spcPct val="108000"/>
                        </a:lnSpc>
                        <a:spcBef>
                          <a:spcPts val="340"/>
                        </a:spcBef>
                      </a:pPr>
                      <a:r>
                        <a:rPr sz="1600" spc="-20" dirty="0">
                          <a:latin typeface="Arial"/>
                          <a:cs typeface="Arial"/>
                        </a:rPr>
                        <a:t>Here's </a:t>
                      </a:r>
                      <a:r>
                        <a:rPr sz="1600" spc="-35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updated </a:t>
                      </a:r>
                      <a:r>
                        <a:rPr sz="1600" spc="-40" dirty="0">
                          <a:latin typeface="Arial"/>
                          <a:cs typeface="Arial"/>
                        </a:rPr>
                        <a:t>Thursday  </a:t>
                      </a:r>
                      <a:r>
                        <a:rPr sz="1600" spc="-25" dirty="0">
                          <a:latin typeface="Arial"/>
                          <a:cs typeface="Arial"/>
                        </a:rPr>
                        <a:t>morning </a:t>
                      </a:r>
                      <a:r>
                        <a:rPr sz="1600" spc="-35" dirty="0">
                          <a:latin typeface="Arial"/>
                          <a:cs typeface="Arial"/>
                        </a:rPr>
                        <a:t>ride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25" dirty="0">
                          <a:latin typeface="Arial"/>
                          <a:cs typeface="Arial"/>
                        </a:rPr>
                        <a:t>receipt.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31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1050925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  <a:spcBef>
                          <a:spcPts val="2785"/>
                        </a:spcBef>
                      </a:pPr>
                      <a:r>
                        <a:rPr sz="3500" spc="-80" dirty="0">
                          <a:latin typeface="Arial"/>
                          <a:cs typeface="Arial"/>
                        </a:rPr>
                        <a:t>Total</a:t>
                      </a:r>
                      <a:endParaRPr sz="3500">
                        <a:latin typeface="Arial"/>
                        <a:cs typeface="Arial"/>
                      </a:endParaRPr>
                    </a:p>
                  </a:txBody>
                  <a:tcPr marL="0" marR="0" marT="353695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785"/>
                        </a:spcBef>
                      </a:pPr>
                      <a:r>
                        <a:rPr sz="3500" spc="-5" dirty="0">
                          <a:latin typeface="Arial"/>
                          <a:cs typeface="Arial"/>
                        </a:rPr>
                        <a:t>$20.59</a:t>
                      </a:r>
                      <a:endParaRPr sz="3500">
                        <a:latin typeface="Arial"/>
                        <a:cs typeface="Arial"/>
                      </a:endParaRPr>
                    </a:p>
                  </a:txBody>
                  <a:tcPr marL="0" marR="0" marT="353695" marB="0"/>
                </a:tc>
              </a:tr>
              <a:tr h="2520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</a:tr>
              <a:tr h="13214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22225">
                        <a:lnSpc>
                          <a:spcPct val="100000"/>
                        </a:lnSpc>
                      </a:pPr>
                      <a:r>
                        <a:rPr sz="1250" spc="-50" dirty="0">
                          <a:latin typeface="Arial"/>
                          <a:cs typeface="Arial"/>
                        </a:rPr>
                        <a:t>Trip</a:t>
                      </a:r>
                      <a:r>
                        <a:rPr sz="12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50" spc="-50" dirty="0">
                          <a:latin typeface="Arial"/>
                          <a:cs typeface="Arial"/>
                        </a:rPr>
                        <a:t>Fare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1250" dirty="0">
                          <a:latin typeface="Arial"/>
                          <a:cs typeface="Arial"/>
                        </a:rPr>
                        <a:t>$14.49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652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22225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250" spc="-5" dirty="0">
                          <a:latin typeface="Arial"/>
                          <a:cs typeface="Arial"/>
                        </a:rPr>
                        <a:t>Subtotal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250" dirty="0">
                          <a:latin typeface="Arial"/>
                          <a:cs typeface="Arial"/>
                        </a:rPr>
                        <a:t>$14.49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384810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250" spc="-50" dirty="0">
                          <a:latin typeface="Arial"/>
                          <a:cs typeface="Arial"/>
                        </a:rPr>
                        <a:t>Tolls, </a:t>
                      </a:r>
                      <a:r>
                        <a:rPr sz="1250" spc="-15" dirty="0">
                          <a:latin typeface="Arial"/>
                          <a:cs typeface="Arial"/>
                        </a:rPr>
                        <a:t>Surcharges, </a:t>
                      </a:r>
                      <a:r>
                        <a:rPr sz="1250" spc="-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25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50" spc="-40" dirty="0">
                          <a:latin typeface="Arial"/>
                          <a:cs typeface="Arial"/>
                        </a:rPr>
                        <a:t>Fees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94615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250" dirty="0">
                          <a:latin typeface="Arial"/>
                          <a:cs typeface="Arial"/>
                        </a:rPr>
                        <a:t>$3.10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94615" marB="0"/>
                </a:tc>
              </a:tr>
              <a:tr h="287655">
                <a:tc>
                  <a:txBody>
                    <a:bodyPr/>
                    <a:lstStyle/>
                    <a:p>
                      <a:pPr marL="22225">
                        <a:lnSpc>
                          <a:spcPts val="1420"/>
                        </a:lnSpc>
                        <a:spcBef>
                          <a:spcPts val="745"/>
                        </a:spcBef>
                      </a:pPr>
                      <a:r>
                        <a:rPr sz="1250" spc="-10" dirty="0">
                          <a:latin typeface="Arial"/>
                          <a:cs typeface="Arial"/>
                        </a:rPr>
                        <a:t>Tip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94615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420"/>
                        </a:lnSpc>
                        <a:spcBef>
                          <a:spcPts val="745"/>
                        </a:spcBef>
                      </a:pPr>
                      <a:r>
                        <a:rPr sz="1250" dirty="0">
                          <a:latin typeface="Arial"/>
                          <a:cs typeface="Arial"/>
                        </a:rPr>
                        <a:t>$3.00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94615" marB="0"/>
                </a:tc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5019967" y="2938741"/>
            <a:ext cx="1458214" cy="14582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80688" y="5531180"/>
            <a:ext cx="111378" cy="11137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65526" y="7809662"/>
            <a:ext cx="151892" cy="1518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75524" y="1100340"/>
            <a:ext cx="820419" cy="101600"/>
          </a:xfrm>
          <a:custGeom>
            <a:avLst/>
            <a:gdLst/>
            <a:ahLst/>
            <a:cxnLst/>
            <a:rect l="l" t="t" r="r" b="b"/>
            <a:pathLst>
              <a:path w="820419" h="101600">
                <a:moveTo>
                  <a:pt x="0" y="101600"/>
                </a:moveTo>
                <a:lnTo>
                  <a:pt x="820369" y="101600"/>
                </a:lnTo>
                <a:lnTo>
                  <a:pt x="820369" y="0"/>
                </a:lnTo>
                <a:lnTo>
                  <a:pt x="0" y="0"/>
                </a:lnTo>
                <a:lnTo>
                  <a:pt x="0" y="101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155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76065" y="9602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155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25458" y="841793"/>
            <a:ext cx="50292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10" dirty="0">
                <a:solidFill>
                  <a:srgbClr val="276EF1"/>
                </a:solidFill>
                <a:latin typeface="Arial"/>
                <a:cs typeface="Arial"/>
              </a:rPr>
              <a:t>Switch</a:t>
            </a:r>
            <a:endParaRPr sz="12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25458" y="1327835"/>
            <a:ext cx="50292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10" dirty="0">
                <a:solidFill>
                  <a:srgbClr val="276EF1"/>
                </a:solidFill>
                <a:latin typeface="Arial"/>
                <a:cs typeface="Arial"/>
              </a:rPr>
              <a:t>Switch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6383" y="5105069"/>
            <a:ext cx="887730" cy="171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50" spc="-20" dirty="0">
                <a:latin typeface="Arial"/>
                <a:cs typeface="Arial"/>
              </a:rPr>
              <a:t>Issued </a:t>
            </a:r>
            <a:r>
              <a:rPr sz="950" spc="-10" dirty="0">
                <a:latin typeface="Arial"/>
                <a:cs typeface="Arial"/>
              </a:rPr>
              <a:t>by</a:t>
            </a:r>
            <a:r>
              <a:rPr sz="950" spc="-45" dirty="0">
                <a:latin typeface="Arial"/>
                <a:cs typeface="Arial"/>
              </a:rPr>
              <a:t> </a:t>
            </a:r>
            <a:r>
              <a:rPr sz="950" spc="-30" dirty="0">
                <a:latin typeface="Arial"/>
                <a:cs typeface="Arial"/>
              </a:rPr>
              <a:t>Rasier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49083" y="3619372"/>
            <a:ext cx="870826" cy="870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18690" y="3740556"/>
            <a:ext cx="627837" cy="6278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81985" y="3624097"/>
            <a:ext cx="131635" cy="1316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36383" y="3029127"/>
            <a:ext cx="3213100" cy="15830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-60" dirty="0">
                <a:latin typeface="Arial"/>
                <a:cs typeface="Arial"/>
              </a:rPr>
              <a:t>You </a:t>
            </a:r>
            <a:r>
              <a:rPr sz="1250" spc="-10" dirty="0">
                <a:latin typeface="Arial"/>
                <a:cs typeface="Arial"/>
              </a:rPr>
              <a:t>rode </a:t>
            </a:r>
            <a:r>
              <a:rPr sz="1250" spc="5" dirty="0">
                <a:latin typeface="Arial"/>
                <a:cs typeface="Arial"/>
              </a:rPr>
              <a:t>with</a:t>
            </a:r>
            <a:r>
              <a:rPr sz="1250" spc="75" dirty="0">
                <a:latin typeface="Arial"/>
                <a:cs typeface="Arial"/>
              </a:rPr>
              <a:t> </a:t>
            </a:r>
            <a:r>
              <a:rPr sz="1250" spc="-25" dirty="0">
                <a:latin typeface="Arial"/>
                <a:cs typeface="Arial"/>
              </a:rPr>
              <a:t>Zakaria</a:t>
            </a: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1936750">
              <a:lnSpc>
                <a:spcPct val="100000"/>
              </a:lnSpc>
              <a:spcBef>
                <a:spcPts val="1150"/>
              </a:spcBef>
              <a:tabLst>
                <a:tab pos="2404745" algn="l"/>
              </a:tabLst>
            </a:pPr>
            <a:r>
              <a:rPr sz="1100" spc="5" dirty="0">
                <a:latin typeface="Arial"/>
                <a:cs typeface="Arial"/>
              </a:rPr>
              <a:t>4.83	</a:t>
            </a:r>
            <a:r>
              <a:rPr sz="1100" spc="-20" dirty="0">
                <a:latin typeface="Arial"/>
                <a:cs typeface="Arial"/>
              </a:rPr>
              <a:t>Rating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00">
              <a:latin typeface="Times New Roman"/>
              <a:cs typeface="Times New Roman"/>
            </a:endParaRPr>
          </a:p>
          <a:p>
            <a:pPr marL="1936114" marR="5080">
              <a:lnSpc>
                <a:spcPct val="169100"/>
              </a:lnSpc>
            </a:pPr>
            <a:r>
              <a:rPr sz="1100" spc="-25" dirty="0">
                <a:latin typeface="Arial"/>
                <a:cs typeface="Arial"/>
              </a:rPr>
              <a:t>Zakaria </a:t>
            </a:r>
            <a:r>
              <a:rPr sz="1100" spc="-30" dirty="0">
                <a:latin typeface="Arial"/>
                <a:cs typeface="Arial"/>
              </a:rPr>
              <a:t>is </a:t>
            </a:r>
            <a:r>
              <a:rPr sz="1100" spc="5" dirty="0">
                <a:latin typeface="Arial"/>
                <a:cs typeface="Arial"/>
              </a:rPr>
              <a:t>known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for:  </a:t>
            </a:r>
            <a:r>
              <a:rPr sz="1100" spc="-25" dirty="0">
                <a:latin typeface="Arial"/>
                <a:cs typeface="Arial"/>
              </a:rPr>
              <a:t>Excellent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Service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7653" y="5795689"/>
            <a:ext cx="4919980" cy="471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900"/>
              </a:lnSpc>
              <a:spcBef>
                <a:spcPts val="95"/>
              </a:spcBef>
            </a:pPr>
            <a:r>
              <a:rPr sz="1250" dirty="0">
                <a:latin typeface="Arial"/>
                <a:cs typeface="Arial"/>
              </a:rPr>
              <a:t>When </a:t>
            </a:r>
            <a:r>
              <a:rPr sz="1250" spc="20" dirty="0">
                <a:latin typeface="Arial"/>
                <a:cs typeface="Arial"/>
              </a:rPr>
              <a:t>you </a:t>
            </a:r>
            <a:r>
              <a:rPr sz="1250" spc="15" dirty="0">
                <a:latin typeface="Arial"/>
                <a:cs typeface="Arial"/>
              </a:rPr>
              <a:t>ride </a:t>
            </a:r>
            <a:r>
              <a:rPr sz="1250" spc="30" dirty="0">
                <a:latin typeface="Arial"/>
                <a:cs typeface="Arial"/>
              </a:rPr>
              <a:t>with </a:t>
            </a:r>
            <a:r>
              <a:rPr sz="1250" spc="-10" dirty="0">
                <a:latin typeface="Arial"/>
                <a:cs typeface="Arial"/>
              </a:rPr>
              <a:t>Uber, </a:t>
            </a:r>
            <a:r>
              <a:rPr sz="1250" spc="15" dirty="0">
                <a:latin typeface="Arial"/>
                <a:cs typeface="Arial"/>
              </a:rPr>
              <a:t>your </a:t>
            </a:r>
            <a:r>
              <a:rPr sz="1250" spc="25" dirty="0">
                <a:latin typeface="Arial"/>
                <a:cs typeface="Arial"/>
              </a:rPr>
              <a:t>trips </a:t>
            </a:r>
            <a:r>
              <a:rPr sz="1250" spc="-15" dirty="0">
                <a:latin typeface="Arial"/>
                <a:cs typeface="Arial"/>
              </a:rPr>
              <a:t>are </a:t>
            </a:r>
            <a:r>
              <a:rPr sz="1250" spc="10" dirty="0">
                <a:latin typeface="Arial"/>
                <a:cs typeface="Arial"/>
              </a:rPr>
              <a:t>insured </a:t>
            </a:r>
            <a:r>
              <a:rPr sz="1250" spc="5" dirty="0">
                <a:latin typeface="Arial"/>
                <a:cs typeface="Arial"/>
              </a:rPr>
              <a:t>in </a:t>
            </a:r>
            <a:r>
              <a:rPr sz="1250" spc="10" dirty="0">
                <a:latin typeface="Arial"/>
                <a:cs typeface="Arial"/>
              </a:rPr>
              <a:t>case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-15" dirty="0">
                <a:latin typeface="Arial"/>
                <a:cs typeface="Arial"/>
              </a:rPr>
              <a:t>a </a:t>
            </a:r>
            <a:r>
              <a:rPr sz="1250" spc="15" dirty="0">
                <a:latin typeface="Arial"/>
                <a:cs typeface="Arial"/>
              </a:rPr>
              <a:t>covered  </a:t>
            </a:r>
            <a:r>
              <a:rPr sz="1250" spc="25" dirty="0">
                <a:latin typeface="Arial"/>
                <a:cs typeface="Arial"/>
              </a:rPr>
              <a:t>accident. </a:t>
            </a:r>
            <a:r>
              <a:rPr sz="1250" spc="-20" dirty="0">
                <a:solidFill>
                  <a:srgbClr val="276EF1"/>
                </a:solidFill>
                <a:latin typeface="Arial"/>
                <a:cs typeface="Arial"/>
              </a:rPr>
              <a:t>Learn </a:t>
            </a:r>
            <a:r>
              <a:rPr sz="1250" spc="-10" dirty="0">
                <a:solidFill>
                  <a:srgbClr val="276EF1"/>
                </a:solidFill>
                <a:latin typeface="Arial"/>
                <a:cs typeface="Arial"/>
              </a:rPr>
              <a:t>more.</a:t>
            </a:r>
            <a:endParaRPr sz="12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61694" y="7588143"/>
            <a:ext cx="1869439" cy="1443355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1250" spc="5" dirty="0">
                <a:latin typeface="Arial"/>
                <a:cs typeface="Arial"/>
              </a:rPr>
              <a:t>06:30am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250" spc="10" dirty="0">
                <a:latin typeface="Arial"/>
                <a:cs typeface="Arial"/>
              </a:rPr>
              <a:t>22 </a:t>
            </a:r>
            <a:r>
              <a:rPr sz="1250" spc="-5" dirty="0">
                <a:latin typeface="Arial"/>
                <a:cs typeface="Arial"/>
              </a:rPr>
              <a:t>Light </a:t>
            </a:r>
            <a:r>
              <a:rPr sz="1250" dirty="0">
                <a:latin typeface="Arial"/>
                <a:cs typeface="Arial"/>
              </a:rPr>
              <a:t>St, </a:t>
            </a:r>
            <a:r>
              <a:rPr sz="1250" spc="-10" dirty="0">
                <a:latin typeface="Arial"/>
                <a:cs typeface="Arial"/>
              </a:rPr>
              <a:t>Baltimore,</a:t>
            </a:r>
            <a:r>
              <a:rPr sz="1250" spc="-50" dirty="0">
                <a:latin typeface="Arial"/>
                <a:cs typeface="Arial"/>
              </a:rPr>
              <a:t> </a:t>
            </a:r>
            <a:r>
              <a:rPr sz="1250" spc="-15" dirty="0">
                <a:latin typeface="Arial"/>
                <a:cs typeface="Arial"/>
              </a:rPr>
              <a:t>MD</a:t>
            </a: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sz="1250" spc="5" dirty="0">
                <a:latin typeface="Arial"/>
                <a:cs typeface="Arial"/>
              </a:rPr>
              <a:t>06:47am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250" spc="-10" dirty="0">
                <a:latin typeface="Arial"/>
                <a:cs typeface="Arial"/>
              </a:rPr>
              <a:t>Baltimore,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-15" dirty="0">
                <a:latin typeface="Arial"/>
                <a:cs typeface="Arial"/>
              </a:rPr>
              <a:t>MD</a:t>
            </a:r>
            <a:endParaRPr sz="12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49071" y="7730436"/>
            <a:ext cx="81000" cy="911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49071" y="8500033"/>
            <a:ext cx="81000" cy="1721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57897" y="7216470"/>
            <a:ext cx="349885" cy="171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50" spc="-30" dirty="0">
                <a:solidFill>
                  <a:srgbClr val="ABABAB"/>
                </a:solidFill>
                <a:latin typeface="Arial"/>
                <a:cs typeface="Arial"/>
              </a:rPr>
              <a:t>UberX</a:t>
            </a:r>
            <a:endParaRPr sz="9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75752" y="7191146"/>
            <a:ext cx="115443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10" dirty="0">
                <a:solidFill>
                  <a:srgbClr val="595959"/>
                </a:solidFill>
                <a:latin typeface="Arial"/>
                <a:cs typeface="Arial"/>
              </a:rPr>
              <a:t>8.80 </a:t>
            </a:r>
            <a:r>
              <a:rPr sz="1250" spc="-15" dirty="0">
                <a:solidFill>
                  <a:srgbClr val="595959"/>
                </a:solidFill>
                <a:latin typeface="Arial"/>
                <a:cs typeface="Arial"/>
              </a:rPr>
              <a:t>mi </a:t>
            </a:r>
            <a:r>
              <a:rPr sz="1250" spc="-45" dirty="0">
                <a:solidFill>
                  <a:srgbClr val="595959"/>
                </a:solidFill>
                <a:latin typeface="Arial"/>
                <a:cs typeface="Arial"/>
              </a:rPr>
              <a:t>| </a:t>
            </a:r>
            <a:r>
              <a:rPr sz="1250" spc="10" dirty="0">
                <a:solidFill>
                  <a:srgbClr val="595959"/>
                </a:solidFill>
                <a:latin typeface="Arial"/>
                <a:cs typeface="Arial"/>
              </a:rPr>
              <a:t>16</a:t>
            </a:r>
            <a:r>
              <a:rPr sz="1250" spc="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250" spc="-15" dirty="0">
                <a:solidFill>
                  <a:srgbClr val="595959"/>
                </a:solidFill>
                <a:latin typeface="Arial"/>
                <a:cs typeface="Arial"/>
              </a:rPr>
              <a:t>min</a:t>
            </a:r>
            <a:endParaRPr sz="12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46178" y="811390"/>
            <a:ext cx="64516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Arial"/>
                <a:cs typeface="Arial"/>
              </a:rPr>
              <a:t>$17.59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58783" y="1297455"/>
            <a:ext cx="53276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Arial"/>
                <a:cs typeface="Arial"/>
              </a:rPr>
              <a:t>$3.00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37640" y="1803806"/>
            <a:ext cx="669290" cy="171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50" spc="-15" dirty="0">
                <a:latin typeface="Arial"/>
                <a:cs typeface="Arial"/>
              </a:rPr>
              <a:t>Receipt </a:t>
            </a:r>
            <a:r>
              <a:rPr sz="950" spc="-45" dirty="0">
                <a:latin typeface="Arial"/>
                <a:cs typeface="Arial"/>
              </a:rPr>
              <a:t>ID </a:t>
            </a:r>
            <a:r>
              <a:rPr sz="950" dirty="0">
                <a:latin typeface="Arial"/>
                <a:cs typeface="Arial"/>
              </a:rPr>
              <a:t>#</a:t>
            </a:r>
            <a:endParaRPr sz="9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6114" y="2087367"/>
            <a:ext cx="227965" cy="48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 marR="5080">
              <a:lnSpc>
                <a:spcPct val="132900"/>
              </a:lnSpc>
            </a:pPr>
            <a:r>
              <a:rPr sz="100" spc="10" dirty="0">
                <a:solidFill>
                  <a:srgbClr val="ABABAB"/>
                </a:solidFill>
                <a:latin typeface="Arial"/>
                <a:cs typeface="Arial"/>
              </a:rPr>
              <a:t>xidda49b8a2-29da-4c47-ae3c-59726e7e4c8f  </a:t>
            </a:r>
            <a:r>
              <a:rPr sz="100" spc="15" dirty="0">
                <a:solidFill>
                  <a:srgbClr val="ABABAB"/>
                </a:solidFill>
                <a:latin typeface="Arial"/>
                <a:cs typeface="Arial"/>
              </a:rPr>
              <a:t>pGvlI2ANUbXFfyEOgxta1RMV082993</a:t>
            </a:r>
            <a:endParaRPr sz="1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37350" y="698575"/>
            <a:ext cx="1496695" cy="1010919"/>
          </a:xfrm>
          <a:custGeom>
            <a:avLst/>
            <a:gdLst/>
            <a:ahLst/>
            <a:cxnLst/>
            <a:rect l="l" t="t" r="r" b="b"/>
            <a:pathLst>
              <a:path w="1496695" h="1010919">
                <a:moveTo>
                  <a:pt x="0" y="1010831"/>
                </a:moveTo>
                <a:lnTo>
                  <a:pt x="1496288" y="1010831"/>
                </a:lnTo>
                <a:lnTo>
                  <a:pt x="1496288" y="0"/>
                </a:lnTo>
                <a:lnTo>
                  <a:pt x="0" y="0"/>
                </a:lnTo>
                <a:lnTo>
                  <a:pt x="0" y="1010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15223" y="1809369"/>
            <a:ext cx="2267585" cy="178435"/>
          </a:xfrm>
          <a:custGeom>
            <a:avLst/>
            <a:gdLst/>
            <a:ahLst/>
            <a:cxnLst/>
            <a:rect l="l" t="t" r="r" b="b"/>
            <a:pathLst>
              <a:path w="2267585" h="178435">
                <a:moveTo>
                  <a:pt x="0" y="178384"/>
                </a:moveTo>
                <a:lnTo>
                  <a:pt x="2267419" y="178384"/>
                </a:lnTo>
                <a:lnTo>
                  <a:pt x="2267419" y="0"/>
                </a:lnTo>
                <a:lnTo>
                  <a:pt x="0" y="0"/>
                </a:lnTo>
                <a:lnTo>
                  <a:pt x="0" y="178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156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76065" y="9602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156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9083" y="795540"/>
            <a:ext cx="3159493" cy="36253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42742" y="5342394"/>
            <a:ext cx="784793" cy="891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43975" y="5339816"/>
            <a:ext cx="3750310" cy="8680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30" dirty="0">
                <a:latin typeface="Arial"/>
                <a:cs typeface="Arial"/>
              </a:rPr>
              <a:t>Invite </a:t>
            </a:r>
            <a:r>
              <a:rPr sz="1400" spc="-10" dirty="0">
                <a:latin typeface="Arial"/>
                <a:cs typeface="Arial"/>
              </a:rPr>
              <a:t>your </a:t>
            </a:r>
            <a:r>
              <a:rPr sz="1400" spc="-15" dirty="0">
                <a:latin typeface="Arial"/>
                <a:cs typeface="Arial"/>
              </a:rPr>
              <a:t>friends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85" dirty="0">
                <a:latin typeface="Arial"/>
                <a:cs typeface="Arial"/>
              </a:rPr>
              <a:t> </a:t>
            </a:r>
            <a:r>
              <a:rPr sz="1400" spc="-40" dirty="0">
                <a:latin typeface="Arial"/>
                <a:cs typeface="Arial"/>
              </a:rPr>
              <a:t>family.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48800"/>
              </a:lnSpc>
              <a:spcBef>
                <a:spcPts val="450"/>
              </a:spcBef>
            </a:pPr>
            <a:r>
              <a:rPr sz="1250" spc="-10" dirty="0">
                <a:latin typeface="Arial"/>
                <a:cs typeface="Arial"/>
              </a:rPr>
              <a:t>Get </a:t>
            </a:r>
            <a:r>
              <a:rPr sz="1250" spc="10" dirty="0">
                <a:latin typeface="Arial"/>
                <a:cs typeface="Arial"/>
              </a:rPr>
              <a:t>$5 </a:t>
            </a:r>
            <a:r>
              <a:rPr sz="1250" spc="-15" dirty="0">
                <a:latin typeface="Arial"/>
                <a:cs typeface="Arial"/>
              </a:rPr>
              <a:t>off your </a:t>
            </a:r>
            <a:r>
              <a:rPr sz="1250" spc="-10" dirty="0">
                <a:latin typeface="Arial"/>
                <a:cs typeface="Arial"/>
              </a:rPr>
              <a:t>next </a:t>
            </a:r>
            <a:r>
              <a:rPr sz="1250" spc="-15" dirty="0">
                <a:latin typeface="Arial"/>
                <a:cs typeface="Arial"/>
              </a:rPr>
              <a:t>ride </a:t>
            </a:r>
            <a:r>
              <a:rPr sz="1250" spc="-5" dirty="0">
                <a:latin typeface="Arial"/>
                <a:cs typeface="Arial"/>
              </a:rPr>
              <a:t>when </a:t>
            </a:r>
            <a:r>
              <a:rPr sz="1250" spc="-15" dirty="0">
                <a:latin typeface="Arial"/>
                <a:cs typeface="Arial"/>
              </a:rPr>
              <a:t>you </a:t>
            </a:r>
            <a:r>
              <a:rPr sz="1250" spc="-30" dirty="0">
                <a:latin typeface="Arial"/>
                <a:cs typeface="Arial"/>
              </a:rPr>
              <a:t>refer </a:t>
            </a:r>
            <a:r>
              <a:rPr sz="1250" spc="-35" dirty="0">
                <a:latin typeface="Arial"/>
                <a:cs typeface="Arial"/>
              </a:rPr>
              <a:t>a </a:t>
            </a:r>
            <a:r>
              <a:rPr sz="1250" spc="-15" dirty="0">
                <a:latin typeface="Arial"/>
                <a:cs typeface="Arial"/>
              </a:rPr>
              <a:t>friend </a:t>
            </a:r>
            <a:r>
              <a:rPr sz="1250" spc="20" dirty="0">
                <a:latin typeface="Arial"/>
                <a:cs typeface="Arial"/>
              </a:rPr>
              <a:t>to </a:t>
            </a:r>
            <a:r>
              <a:rPr sz="1250" spc="-10" dirty="0">
                <a:latin typeface="Arial"/>
                <a:cs typeface="Arial"/>
              </a:rPr>
              <a:t>try  </a:t>
            </a:r>
            <a:r>
              <a:rPr sz="1250" spc="-35" dirty="0">
                <a:latin typeface="Arial"/>
                <a:cs typeface="Arial"/>
              </a:rPr>
              <a:t>Uber.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92110" y="7651267"/>
            <a:ext cx="891120" cy="89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43975" y="7300248"/>
            <a:ext cx="3731895" cy="15005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236854">
              <a:lnSpc>
                <a:spcPct val="132900"/>
              </a:lnSpc>
              <a:spcBef>
                <a:spcPts val="90"/>
              </a:spcBef>
            </a:pPr>
            <a:r>
              <a:rPr sz="1400" spc="-5" dirty="0">
                <a:latin typeface="Arial"/>
                <a:cs typeface="Arial"/>
              </a:rPr>
              <a:t>Save </a:t>
            </a:r>
            <a:r>
              <a:rPr sz="1400" spc="45" dirty="0">
                <a:latin typeface="Arial"/>
                <a:cs typeface="Arial"/>
              </a:rPr>
              <a:t>up </a:t>
            </a:r>
            <a:r>
              <a:rPr sz="1400" spc="50" dirty="0">
                <a:latin typeface="Arial"/>
                <a:cs typeface="Arial"/>
              </a:rPr>
              <a:t>to </a:t>
            </a:r>
            <a:r>
              <a:rPr sz="1400" spc="100" dirty="0">
                <a:latin typeface="Arial"/>
                <a:cs typeface="Arial"/>
              </a:rPr>
              <a:t>5% </a:t>
            </a:r>
            <a:r>
              <a:rPr sz="1400" spc="30" dirty="0">
                <a:latin typeface="Arial"/>
                <a:cs typeface="Arial"/>
              </a:rPr>
              <a:t>on </a:t>
            </a:r>
            <a:r>
              <a:rPr sz="1400" spc="20" dirty="0">
                <a:latin typeface="Arial"/>
                <a:cs typeface="Arial"/>
              </a:rPr>
              <a:t>your </a:t>
            </a:r>
            <a:r>
              <a:rPr sz="1400" spc="25" dirty="0">
                <a:latin typeface="Arial"/>
                <a:cs typeface="Arial"/>
              </a:rPr>
              <a:t>next </a:t>
            </a:r>
            <a:r>
              <a:rPr sz="1400" spc="20" dirty="0">
                <a:latin typeface="Arial"/>
                <a:cs typeface="Arial"/>
              </a:rPr>
              <a:t>ride </a:t>
            </a:r>
            <a:r>
              <a:rPr sz="1400" spc="40" dirty="0">
                <a:latin typeface="Arial"/>
                <a:cs typeface="Arial"/>
              </a:rPr>
              <a:t>with</a:t>
            </a:r>
            <a:r>
              <a:rPr sz="1400" spc="-210" dirty="0">
                <a:latin typeface="Arial"/>
                <a:cs typeface="Arial"/>
              </a:rPr>
              <a:t> </a:t>
            </a:r>
            <a:r>
              <a:rPr sz="1400" spc="25" dirty="0">
                <a:latin typeface="Arial"/>
                <a:cs typeface="Arial"/>
              </a:rPr>
              <a:t>Uber  </a:t>
            </a:r>
            <a:r>
              <a:rPr sz="1400" spc="10" dirty="0">
                <a:latin typeface="Arial"/>
                <a:cs typeface="Arial"/>
              </a:rPr>
              <a:t>Cash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48800"/>
              </a:lnSpc>
              <a:spcBef>
                <a:spcPts val="450"/>
              </a:spcBef>
            </a:pPr>
            <a:r>
              <a:rPr sz="1250" spc="20" dirty="0">
                <a:latin typeface="Arial"/>
                <a:cs typeface="Arial"/>
              </a:rPr>
              <a:t>Spend </a:t>
            </a:r>
            <a:r>
              <a:rPr sz="1250" spc="5" dirty="0">
                <a:latin typeface="Arial"/>
                <a:cs typeface="Arial"/>
              </a:rPr>
              <a:t>less </a:t>
            </a:r>
            <a:r>
              <a:rPr sz="1250" spc="25" dirty="0">
                <a:latin typeface="Arial"/>
                <a:cs typeface="Arial"/>
              </a:rPr>
              <a:t>on </a:t>
            </a:r>
            <a:r>
              <a:rPr sz="1250" spc="15" dirty="0">
                <a:latin typeface="Arial"/>
                <a:cs typeface="Arial"/>
              </a:rPr>
              <a:t>your rides </a:t>
            </a:r>
            <a:r>
              <a:rPr sz="1250" spc="20" dirty="0">
                <a:latin typeface="Arial"/>
                <a:cs typeface="Arial"/>
              </a:rPr>
              <a:t>when you </a:t>
            </a:r>
            <a:r>
              <a:rPr sz="1250" spc="5" dirty="0">
                <a:latin typeface="Arial"/>
                <a:cs typeface="Arial"/>
              </a:rPr>
              <a:t>use </a:t>
            </a:r>
            <a:r>
              <a:rPr sz="1250" spc="15" dirty="0">
                <a:latin typeface="Arial"/>
                <a:cs typeface="Arial"/>
              </a:rPr>
              <a:t>Uber</a:t>
            </a:r>
            <a:r>
              <a:rPr sz="1250" spc="-100" dirty="0">
                <a:latin typeface="Arial"/>
                <a:cs typeface="Arial"/>
              </a:rPr>
              <a:t> </a:t>
            </a:r>
            <a:r>
              <a:rPr sz="1250" spc="5" dirty="0">
                <a:latin typeface="Arial"/>
                <a:cs typeface="Arial"/>
              </a:rPr>
              <a:t>Cash.  </a:t>
            </a:r>
            <a:r>
              <a:rPr sz="1250" spc="-35" dirty="0">
                <a:latin typeface="Arial"/>
                <a:cs typeface="Arial"/>
              </a:rPr>
              <a:t>You </a:t>
            </a:r>
            <a:r>
              <a:rPr sz="1250" spc="20" dirty="0">
                <a:latin typeface="Arial"/>
                <a:cs typeface="Arial"/>
              </a:rPr>
              <a:t>can </a:t>
            </a:r>
            <a:r>
              <a:rPr sz="1250" spc="15" dirty="0">
                <a:latin typeface="Arial"/>
                <a:cs typeface="Arial"/>
              </a:rPr>
              <a:t>purchase </a:t>
            </a:r>
            <a:r>
              <a:rPr sz="1250" spc="20" dirty="0">
                <a:latin typeface="Arial"/>
                <a:cs typeface="Arial"/>
              </a:rPr>
              <a:t>directly </a:t>
            </a:r>
            <a:r>
              <a:rPr sz="1250" spc="5" dirty="0">
                <a:latin typeface="Arial"/>
                <a:cs typeface="Arial"/>
              </a:rPr>
              <a:t>in </a:t>
            </a:r>
            <a:r>
              <a:rPr sz="1250" spc="15" dirty="0">
                <a:latin typeface="Arial"/>
                <a:cs typeface="Arial"/>
              </a:rPr>
              <a:t>the Uber </a:t>
            </a:r>
            <a:r>
              <a:rPr sz="1250" spc="30" dirty="0">
                <a:latin typeface="Arial"/>
                <a:cs typeface="Arial"/>
              </a:rPr>
              <a:t>app. </a:t>
            </a:r>
            <a:r>
              <a:rPr sz="1250" u="sng" spc="5" dirty="0">
                <a:solidFill>
                  <a:srgbClr val="0068DA"/>
                </a:solidFill>
                <a:uFill>
                  <a:solidFill>
                    <a:srgbClr val="0068DA"/>
                  </a:solidFill>
                </a:uFill>
                <a:latin typeface="Arial"/>
                <a:cs typeface="Arial"/>
              </a:rPr>
              <a:t>Learn </a:t>
            </a:r>
            <a:r>
              <a:rPr sz="1250" spc="5" dirty="0">
                <a:solidFill>
                  <a:srgbClr val="0068DA"/>
                </a:solidFill>
                <a:latin typeface="Arial"/>
                <a:cs typeface="Arial"/>
              </a:rPr>
              <a:t> </a:t>
            </a:r>
            <a:r>
              <a:rPr sz="1250" u="sng" spc="10" dirty="0">
                <a:solidFill>
                  <a:srgbClr val="0068DA"/>
                </a:solidFill>
                <a:uFill>
                  <a:solidFill>
                    <a:srgbClr val="0068DA"/>
                  </a:solidFill>
                </a:uFill>
                <a:latin typeface="Arial"/>
                <a:cs typeface="Arial"/>
              </a:rPr>
              <a:t>more</a:t>
            </a:r>
            <a:endParaRPr sz="12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58262" y="5986894"/>
            <a:ext cx="1330325" cy="238125"/>
          </a:xfrm>
          <a:custGeom>
            <a:avLst/>
            <a:gdLst/>
            <a:ahLst/>
            <a:cxnLst/>
            <a:rect l="l" t="t" r="r" b="b"/>
            <a:pathLst>
              <a:path w="1330325" h="238125">
                <a:moveTo>
                  <a:pt x="0" y="237845"/>
                </a:moveTo>
                <a:lnTo>
                  <a:pt x="1330071" y="237845"/>
                </a:lnTo>
                <a:lnTo>
                  <a:pt x="1330071" y="0"/>
                </a:lnTo>
                <a:lnTo>
                  <a:pt x="0" y="0"/>
                </a:lnTo>
                <a:lnTo>
                  <a:pt x="0" y="2378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157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76065" y="9602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157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3112" y="685800"/>
            <a:ext cx="3665854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0"/>
              </a:spcBef>
            </a:pPr>
            <a:r>
              <a:rPr sz="800" b="1" spc="-5" dirty="0">
                <a:solidFill>
                  <a:srgbClr val="2C2C2C"/>
                </a:solidFill>
                <a:latin typeface="Arial"/>
                <a:cs typeface="Arial"/>
              </a:rPr>
              <a:t>From: </a:t>
            </a:r>
            <a:r>
              <a:rPr sz="800" b="1" spc="-5" dirty="0">
                <a:latin typeface="Arial"/>
                <a:cs typeface="Arial"/>
              </a:rPr>
              <a:t>Uber Receipts</a:t>
            </a:r>
            <a:r>
              <a:rPr sz="800" b="1" spc="140" dirty="0"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2C2C2C"/>
                </a:solidFill>
                <a:latin typeface="Arial"/>
                <a:cs typeface="Arial"/>
                <a:hlinkClick r:id="rId2"/>
              </a:rPr>
              <a:t>uber.us@uber.com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800" b="1" dirty="0">
                <a:solidFill>
                  <a:srgbClr val="2C2C2C"/>
                </a:solidFill>
                <a:latin typeface="Arial"/>
                <a:cs typeface="Arial"/>
              </a:rPr>
              <a:t>Subject: </a:t>
            </a:r>
            <a:r>
              <a:rPr sz="800" dirty="0">
                <a:latin typeface="Arial"/>
                <a:cs typeface="Arial"/>
              </a:rPr>
              <a:t>Thanks for tipping! </a:t>
            </a:r>
            <a:r>
              <a:rPr sz="800" spc="-10" dirty="0">
                <a:latin typeface="Arial"/>
                <a:cs typeface="Arial"/>
              </a:rPr>
              <a:t>We’ve </a:t>
            </a:r>
            <a:r>
              <a:rPr sz="800" spc="-5" dirty="0">
                <a:latin typeface="Arial"/>
                <a:cs typeface="Arial"/>
              </a:rPr>
              <a:t>updated </a:t>
            </a:r>
            <a:r>
              <a:rPr sz="800" dirty="0">
                <a:latin typeface="Arial"/>
                <a:cs typeface="Arial"/>
              </a:rPr>
              <a:t>your Thursday </a:t>
            </a:r>
            <a:r>
              <a:rPr sz="800" spc="-5" dirty="0">
                <a:latin typeface="Arial"/>
                <a:cs typeface="Arial"/>
              </a:rPr>
              <a:t>afternoon </a:t>
            </a:r>
            <a:r>
              <a:rPr sz="800" dirty="0">
                <a:latin typeface="Arial"/>
                <a:cs typeface="Arial"/>
              </a:rPr>
              <a:t>trip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receipt</a:t>
            </a:r>
            <a:endParaRPr sz="800">
              <a:latin typeface="Arial"/>
              <a:cs typeface="Arial"/>
            </a:endParaRPr>
          </a:p>
          <a:p>
            <a:pPr marL="159385">
              <a:lnSpc>
                <a:spcPct val="100000"/>
              </a:lnSpc>
            </a:pPr>
            <a:r>
              <a:rPr sz="800" b="1" spc="-5" dirty="0">
                <a:solidFill>
                  <a:srgbClr val="2C2C2C"/>
                </a:solidFill>
                <a:latin typeface="Arial"/>
                <a:cs typeface="Arial"/>
              </a:rPr>
              <a:t>Date: </a:t>
            </a:r>
            <a:r>
              <a:rPr sz="800" dirty="0">
                <a:latin typeface="Arial"/>
                <a:cs typeface="Arial"/>
              </a:rPr>
              <a:t>July </a:t>
            </a:r>
            <a:r>
              <a:rPr sz="800" spc="-5" dirty="0">
                <a:latin typeface="Arial"/>
                <a:cs typeface="Arial"/>
              </a:rPr>
              <a:t>18, 2019 at 2:37</a:t>
            </a:r>
            <a:r>
              <a:rPr sz="800" spc="3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PM</a:t>
            </a:r>
            <a:endParaRPr sz="800">
              <a:latin typeface="Arial"/>
              <a:cs typeface="Arial"/>
            </a:endParaRPr>
          </a:p>
          <a:p>
            <a:pPr marL="262890">
              <a:lnSpc>
                <a:spcPct val="100000"/>
              </a:lnSpc>
            </a:pPr>
            <a:r>
              <a:rPr sz="800" b="1" spc="-20" dirty="0">
                <a:solidFill>
                  <a:srgbClr val="2C2C2C"/>
                </a:solidFill>
                <a:latin typeface="Arial"/>
                <a:cs typeface="Arial"/>
              </a:rPr>
              <a:t>To: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88920" y="708659"/>
            <a:ext cx="111760" cy="1117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31000" y="708672"/>
            <a:ext cx="345427" cy="3454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5800" y="1262316"/>
            <a:ext cx="6400800" cy="0"/>
          </a:xfrm>
          <a:custGeom>
            <a:avLst/>
            <a:gdLst/>
            <a:ahLst/>
            <a:cxnLst/>
            <a:rect l="l" t="t" r="r" b="b"/>
            <a:pathLst>
              <a:path w="6400800">
                <a:moveTo>
                  <a:pt x="0" y="0"/>
                </a:moveTo>
                <a:lnTo>
                  <a:pt x="6400800" y="0"/>
                </a:lnTo>
              </a:path>
            </a:pathLst>
          </a:custGeom>
          <a:ln w="3175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50353" y="1875400"/>
            <a:ext cx="698728" cy="2430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783173" y="1822208"/>
            <a:ext cx="708025" cy="171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50" spc="-35" dirty="0">
                <a:latin typeface="Arial"/>
                <a:cs typeface="Arial"/>
              </a:rPr>
              <a:t>Total:</a:t>
            </a:r>
            <a:r>
              <a:rPr sz="950" spc="-5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$44.78</a:t>
            </a:r>
            <a:endParaRPr sz="950">
              <a:latin typeface="Arial"/>
              <a:cs typeface="Arial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028285" y="2011084"/>
          <a:ext cx="5472430" cy="6755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78150"/>
                <a:gridCol w="2494279"/>
              </a:tblGrid>
              <a:tr h="3670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ts val="1115"/>
                        </a:lnSpc>
                      </a:pPr>
                      <a:r>
                        <a:rPr sz="950" spc="-20" dirty="0">
                          <a:latin typeface="Arial"/>
                          <a:cs typeface="Arial"/>
                        </a:rPr>
                        <a:t>Thu, Jul </a:t>
                      </a:r>
                      <a:r>
                        <a:rPr sz="950" dirty="0">
                          <a:latin typeface="Arial"/>
                          <a:cs typeface="Arial"/>
                        </a:rPr>
                        <a:t>18,</a:t>
                      </a:r>
                      <a:r>
                        <a:rPr sz="9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dirty="0">
                          <a:latin typeface="Arial"/>
                          <a:cs typeface="Arial"/>
                        </a:rPr>
                        <a:t>2019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588645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sz="2700" spc="5" dirty="0">
                          <a:latin typeface="Arial"/>
                          <a:cs typeface="Arial"/>
                        </a:rPr>
                        <a:t>Thanks </a:t>
                      </a:r>
                      <a:r>
                        <a:rPr sz="27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2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700" dirty="0">
                          <a:latin typeface="Arial"/>
                          <a:cs typeface="Arial"/>
                        </a:rPr>
                        <a:t>tipping,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1460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434340">
                <a:tc>
                  <a:txBody>
                    <a:bodyPr/>
                    <a:lstStyle/>
                    <a:p>
                      <a:pPr marL="21590">
                        <a:lnSpc>
                          <a:spcPts val="2785"/>
                        </a:lnSpc>
                      </a:pPr>
                      <a:r>
                        <a:rPr sz="2700" spc="5" dirty="0">
                          <a:latin typeface="Arial"/>
                          <a:cs typeface="Arial"/>
                        </a:rPr>
                        <a:t>Kathleen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1026794">
                <a:tc>
                  <a:txBody>
                    <a:bodyPr/>
                    <a:lstStyle/>
                    <a:p>
                      <a:pPr marL="21590" marR="299720">
                        <a:lnSpc>
                          <a:spcPct val="108000"/>
                        </a:lnSpc>
                        <a:spcBef>
                          <a:spcPts val="340"/>
                        </a:spcBef>
                      </a:pPr>
                      <a:r>
                        <a:rPr sz="1600" spc="-20" dirty="0">
                          <a:latin typeface="Arial"/>
                          <a:cs typeface="Arial"/>
                        </a:rPr>
                        <a:t>Here's </a:t>
                      </a:r>
                      <a:r>
                        <a:rPr sz="1600" spc="-35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updated </a:t>
                      </a:r>
                      <a:r>
                        <a:rPr sz="1600" spc="-40" dirty="0">
                          <a:latin typeface="Arial"/>
                          <a:cs typeface="Arial"/>
                        </a:rPr>
                        <a:t>Thursday  </a:t>
                      </a:r>
                      <a:r>
                        <a:rPr sz="1600" spc="-25" dirty="0">
                          <a:latin typeface="Arial"/>
                          <a:cs typeface="Arial"/>
                        </a:rPr>
                        <a:t>afternoon </a:t>
                      </a:r>
                      <a:r>
                        <a:rPr sz="1600" spc="-35" dirty="0">
                          <a:latin typeface="Arial"/>
                          <a:cs typeface="Arial"/>
                        </a:rPr>
                        <a:t>ride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25" dirty="0">
                          <a:latin typeface="Arial"/>
                          <a:cs typeface="Arial"/>
                        </a:rPr>
                        <a:t>receipt.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31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979169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  <a:spcBef>
                          <a:spcPts val="2785"/>
                        </a:spcBef>
                      </a:pPr>
                      <a:r>
                        <a:rPr sz="3500" spc="-80" dirty="0">
                          <a:latin typeface="Arial"/>
                          <a:cs typeface="Arial"/>
                        </a:rPr>
                        <a:t>Total</a:t>
                      </a:r>
                      <a:endParaRPr sz="3500">
                        <a:latin typeface="Arial"/>
                        <a:cs typeface="Arial"/>
                      </a:endParaRPr>
                    </a:p>
                  </a:txBody>
                  <a:tcPr marL="0" marR="0" marT="353695" marB="0"/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ct val="100000"/>
                        </a:lnSpc>
                        <a:spcBef>
                          <a:spcPts val="2785"/>
                        </a:spcBef>
                      </a:pPr>
                      <a:r>
                        <a:rPr sz="3500" spc="-5" dirty="0">
                          <a:latin typeface="Arial"/>
                          <a:cs typeface="Arial"/>
                        </a:rPr>
                        <a:t>$44.78</a:t>
                      </a:r>
                      <a:endParaRPr sz="3500">
                        <a:latin typeface="Arial"/>
                        <a:cs typeface="Arial"/>
                      </a:endParaRPr>
                    </a:p>
                  </a:txBody>
                  <a:tcPr marL="0" marR="0" marT="353695" marB="0"/>
                </a:tc>
              </a:tr>
              <a:tr h="6781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250" spc="-35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1250" spc="10" dirty="0">
                          <a:latin typeface="Arial"/>
                          <a:cs typeface="Arial"/>
                        </a:rPr>
                        <a:t>earned 75 </a:t>
                      </a:r>
                      <a:r>
                        <a:rPr sz="1250" spc="30" dirty="0">
                          <a:latin typeface="Arial"/>
                          <a:cs typeface="Arial"/>
                        </a:rPr>
                        <a:t>points </a:t>
                      </a:r>
                      <a:r>
                        <a:rPr sz="1250" spc="2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1250" spc="20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125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50" spc="30" dirty="0">
                          <a:latin typeface="Arial"/>
                          <a:cs typeface="Arial"/>
                        </a:rPr>
                        <a:t>trip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74295" marB="0"/>
                </a:tc>
              </a:tr>
              <a:tr h="9664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22225">
                        <a:lnSpc>
                          <a:spcPct val="100000"/>
                        </a:lnSpc>
                      </a:pPr>
                      <a:r>
                        <a:rPr sz="1250" spc="-50" dirty="0">
                          <a:latin typeface="Arial"/>
                          <a:cs typeface="Arial"/>
                        </a:rPr>
                        <a:t>Trip</a:t>
                      </a:r>
                      <a:r>
                        <a:rPr sz="12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50" spc="-50" dirty="0">
                          <a:latin typeface="Arial"/>
                          <a:cs typeface="Arial"/>
                        </a:rPr>
                        <a:t>Fare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R="14604" algn="r">
                        <a:lnSpc>
                          <a:spcPct val="100000"/>
                        </a:lnSpc>
                      </a:pPr>
                      <a:r>
                        <a:rPr sz="1250" dirty="0">
                          <a:latin typeface="Arial"/>
                          <a:cs typeface="Arial"/>
                        </a:rPr>
                        <a:t>$30.51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652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22225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250" spc="-5" dirty="0">
                          <a:latin typeface="Arial"/>
                          <a:cs typeface="Arial"/>
                        </a:rPr>
                        <a:t>Subtotal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R="14604" algn="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250" dirty="0">
                          <a:latin typeface="Arial"/>
                          <a:cs typeface="Arial"/>
                        </a:rPr>
                        <a:t>$30.51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384810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250" spc="-30" dirty="0">
                          <a:latin typeface="Arial"/>
                          <a:cs typeface="Arial"/>
                        </a:rPr>
                        <a:t>Wait</a:t>
                      </a:r>
                      <a:r>
                        <a:rPr sz="12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50" spc="-20" dirty="0">
                          <a:latin typeface="Arial"/>
                          <a:cs typeface="Arial"/>
                        </a:rPr>
                        <a:t>Time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94615" marB="0"/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250" dirty="0">
                          <a:latin typeface="Arial"/>
                          <a:cs typeface="Arial"/>
                        </a:rPr>
                        <a:t>$1.45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94615" marB="0"/>
                </a:tc>
              </a:tr>
              <a:tr h="384175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250" spc="-50" dirty="0">
                          <a:latin typeface="Arial"/>
                          <a:cs typeface="Arial"/>
                        </a:rPr>
                        <a:t>Tolls, </a:t>
                      </a:r>
                      <a:r>
                        <a:rPr sz="1250" spc="-15" dirty="0">
                          <a:latin typeface="Arial"/>
                          <a:cs typeface="Arial"/>
                        </a:rPr>
                        <a:t>Surcharges, </a:t>
                      </a:r>
                      <a:r>
                        <a:rPr sz="1250" spc="-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25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50" spc="-40" dirty="0">
                          <a:latin typeface="Arial"/>
                          <a:cs typeface="Arial"/>
                        </a:rPr>
                        <a:t>Fees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94615" marB="0"/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250" dirty="0">
                          <a:latin typeface="Arial"/>
                          <a:cs typeface="Arial"/>
                        </a:rPr>
                        <a:t>$5.60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94615" marB="0"/>
                </a:tc>
              </a:tr>
              <a:tr h="287655">
                <a:tc>
                  <a:txBody>
                    <a:bodyPr/>
                    <a:lstStyle/>
                    <a:p>
                      <a:pPr marL="22225">
                        <a:lnSpc>
                          <a:spcPts val="1420"/>
                        </a:lnSpc>
                        <a:spcBef>
                          <a:spcPts val="745"/>
                        </a:spcBef>
                      </a:pPr>
                      <a:r>
                        <a:rPr sz="1250" spc="-10" dirty="0">
                          <a:latin typeface="Arial"/>
                          <a:cs typeface="Arial"/>
                        </a:rPr>
                        <a:t>Tip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94615" marB="0"/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ts val="1420"/>
                        </a:lnSpc>
                        <a:spcBef>
                          <a:spcPts val="745"/>
                        </a:spcBef>
                      </a:pPr>
                      <a:r>
                        <a:rPr sz="1250" dirty="0">
                          <a:latin typeface="Arial"/>
                          <a:cs typeface="Arial"/>
                        </a:rPr>
                        <a:t>$7.22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94615" marB="0"/>
                </a:tc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5019967" y="2938703"/>
            <a:ext cx="1458214" cy="14582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80688" y="5531116"/>
            <a:ext cx="111378" cy="11137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35150" y="7809610"/>
            <a:ext cx="151892" cy="1518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65526" y="8194408"/>
            <a:ext cx="151892" cy="1518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75524" y="1100340"/>
            <a:ext cx="820419" cy="101600"/>
          </a:xfrm>
          <a:custGeom>
            <a:avLst/>
            <a:gdLst/>
            <a:ahLst/>
            <a:cxnLst/>
            <a:rect l="l" t="t" r="r" b="b"/>
            <a:pathLst>
              <a:path w="820419" h="101600">
                <a:moveTo>
                  <a:pt x="0" y="101600"/>
                </a:moveTo>
                <a:lnTo>
                  <a:pt x="820369" y="101600"/>
                </a:lnTo>
                <a:lnTo>
                  <a:pt x="820369" y="0"/>
                </a:lnTo>
                <a:lnTo>
                  <a:pt x="0" y="0"/>
                </a:lnTo>
                <a:lnTo>
                  <a:pt x="0" y="101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158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76065" y="9602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158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25458" y="1226591"/>
            <a:ext cx="50292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10" dirty="0">
                <a:solidFill>
                  <a:srgbClr val="276EF1"/>
                </a:solidFill>
                <a:latin typeface="Arial"/>
                <a:cs typeface="Arial"/>
              </a:rPr>
              <a:t>Switch</a:t>
            </a:r>
            <a:endParaRPr sz="12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25458" y="1712632"/>
            <a:ext cx="50292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10" dirty="0">
                <a:solidFill>
                  <a:srgbClr val="276EF1"/>
                </a:solidFill>
                <a:latin typeface="Arial"/>
                <a:cs typeface="Arial"/>
              </a:rPr>
              <a:t>Switch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6383" y="5489905"/>
            <a:ext cx="887730" cy="171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50" spc="-20" dirty="0">
                <a:latin typeface="Arial"/>
                <a:cs typeface="Arial"/>
              </a:rPr>
              <a:t>Issued </a:t>
            </a:r>
            <a:r>
              <a:rPr sz="950" spc="-10" dirty="0">
                <a:latin typeface="Arial"/>
                <a:cs typeface="Arial"/>
              </a:rPr>
              <a:t>by</a:t>
            </a:r>
            <a:r>
              <a:rPr sz="950" spc="-45" dirty="0">
                <a:latin typeface="Arial"/>
                <a:cs typeface="Arial"/>
              </a:rPr>
              <a:t> </a:t>
            </a:r>
            <a:r>
              <a:rPr sz="950" spc="-30" dirty="0">
                <a:latin typeface="Arial"/>
                <a:cs typeface="Arial"/>
              </a:rPr>
              <a:t>Rasier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49083" y="4003928"/>
            <a:ext cx="870826" cy="870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18690" y="4125353"/>
            <a:ext cx="627837" cy="6278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81985" y="4008932"/>
            <a:ext cx="131635" cy="1316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36383" y="3413950"/>
            <a:ext cx="3422650" cy="15830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-60" dirty="0">
                <a:latin typeface="Arial"/>
                <a:cs typeface="Arial"/>
              </a:rPr>
              <a:t>You </a:t>
            </a:r>
            <a:r>
              <a:rPr sz="1250" spc="-10" dirty="0">
                <a:latin typeface="Arial"/>
                <a:cs typeface="Arial"/>
              </a:rPr>
              <a:t>rode </a:t>
            </a:r>
            <a:r>
              <a:rPr sz="1250" spc="5" dirty="0">
                <a:latin typeface="Arial"/>
                <a:cs typeface="Arial"/>
              </a:rPr>
              <a:t>with</a:t>
            </a:r>
            <a:r>
              <a:rPr sz="1250" spc="80" dirty="0">
                <a:latin typeface="Arial"/>
                <a:cs typeface="Arial"/>
              </a:rPr>
              <a:t> </a:t>
            </a:r>
            <a:r>
              <a:rPr sz="1250" spc="-15" dirty="0">
                <a:latin typeface="Arial"/>
                <a:cs typeface="Arial"/>
              </a:rPr>
              <a:t>Fatoumata</a:t>
            </a: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1936750">
              <a:lnSpc>
                <a:spcPct val="100000"/>
              </a:lnSpc>
              <a:spcBef>
                <a:spcPts val="1150"/>
              </a:spcBef>
              <a:tabLst>
                <a:tab pos="2404745" algn="l"/>
              </a:tabLst>
            </a:pPr>
            <a:r>
              <a:rPr sz="1100" spc="5" dirty="0">
                <a:latin typeface="Arial"/>
                <a:cs typeface="Arial"/>
              </a:rPr>
              <a:t>4.66	</a:t>
            </a:r>
            <a:r>
              <a:rPr sz="1100" spc="-20" dirty="0">
                <a:latin typeface="Arial"/>
                <a:cs typeface="Arial"/>
              </a:rPr>
              <a:t>Rating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1936114" marR="5080">
              <a:lnSpc>
                <a:spcPct val="169100"/>
              </a:lnSpc>
              <a:spcBef>
                <a:spcPts val="5"/>
              </a:spcBef>
            </a:pPr>
            <a:r>
              <a:rPr sz="1100" spc="-15" dirty="0">
                <a:latin typeface="Arial"/>
                <a:cs typeface="Arial"/>
              </a:rPr>
              <a:t>Fatoumata </a:t>
            </a:r>
            <a:r>
              <a:rPr sz="1100" spc="-30" dirty="0">
                <a:latin typeface="Arial"/>
                <a:cs typeface="Arial"/>
              </a:rPr>
              <a:t>is </a:t>
            </a:r>
            <a:r>
              <a:rPr sz="1100" spc="5" dirty="0">
                <a:latin typeface="Arial"/>
                <a:cs typeface="Arial"/>
              </a:rPr>
              <a:t>known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for:  </a:t>
            </a:r>
            <a:r>
              <a:rPr sz="1100" spc="-25" dirty="0">
                <a:latin typeface="Arial"/>
                <a:cs typeface="Arial"/>
              </a:rPr>
              <a:t>Excellent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Service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7653" y="6180524"/>
            <a:ext cx="4919980" cy="471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900"/>
              </a:lnSpc>
              <a:spcBef>
                <a:spcPts val="95"/>
              </a:spcBef>
            </a:pPr>
            <a:r>
              <a:rPr sz="1250" dirty="0">
                <a:latin typeface="Arial"/>
                <a:cs typeface="Arial"/>
              </a:rPr>
              <a:t>When </a:t>
            </a:r>
            <a:r>
              <a:rPr sz="1250" spc="20" dirty="0">
                <a:latin typeface="Arial"/>
                <a:cs typeface="Arial"/>
              </a:rPr>
              <a:t>you </a:t>
            </a:r>
            <a:r>
              <a:rPr sz="1250" spc="15" dirty="0">
                <a:latin typeface="Arial"/>
                <a:cs typeface="Arial"/>
              </a:rPr>
              <a:t>ride </a:t>
            </a:r>
            <a:r>
              <a:rPr sz="1250" spc="30" dirty="0">
                <a:latin typeface="Arial"/>
                <a:cs typeface="Arial"/>
              </a:rPr>
              <a:t>with </a:t>
            </a:r>
            <a:r>
              <a:rPr sz="1250" spc="-10" dirty="0">
                <a:latin typeface="Arial"/>
                <a:cs typeface="Arial"/>
              </a:rPr>
              <a:t>Uber, </a:t>
            </a:r>
            <a:r>
              <a:rPr sz="1250" spc="15" dirty="0">
                <a:latin typeface="Arial"/>
                <a:cs typeface="Arial"/>
              </a:rPr>
              <a:t>your </a:t>
            </a:r>
            <a:r>
              <a:rPr sz="1250" spc="25" dirty="0">
                <a:latin typeface="Arial"/>
                <a:cs typeface="Arial"/>
              </a:rPr>
              <a:t>trips </a:t>
            </a:r>
            <a:r>
              <a:rPr sz="1250" spc="-15" dirty="0">
                <a:latin typeface="Arial"/>
                <a:cs typeface="Arial"/>
              </a:rPr>
              <a:t>are </a:t>
            </a:r>
            <a:r>
              <a:rPr sz="1250" spc="10" dirty="0">
                <a:latin typeface="Arial"/>
                <a:cs typeface="Arial"/>
              </a:rPr>
              <a:t>insured </a:t>
            </a:r>
            <a:r>
              <a:rPr sz="1250" spc="5" dirty="0">
                <a:latin typeface="Arial"/>
                <a:cs typeface="Arial"/>
              </a:rPr>
              <a:t>in </a:t>
            </a:r>
            <a:r>
              <a:rPr sz="1250" spc="10" dirty="0">
                <a:latin typeface="Arial"/>
                <a:cs typeface="Arial"/>
              </a:rPr>
              <a:t>case </a:t>
            </a:r>
            <a:r>
              <a:rPr sz="1250" spc="30" dirty="0">
                <a:latin typeface="Arial"/>
                <a:cs typeface="Arial"/>
              </a:rPr>
              <a:t>of </a:t>
            </a:r>
            <a:r>
              <a:rPr sz="1250" spc="-15" dirty="0">
                <a:latin typeface="Arial"/>
                <a:cs typeface="Arial"/>
              </a:rPr>
              <a:t>a </a:t>
            </a:r>
            <a:r>
              <a:rPr sz="1250" spc="15" dirty="0">
                <a:latin typeface="Arial"/>
                <a:cs typeface="Arial"/>
              </a:rPr>
              <a:t>covered  </a:t>
            </a:r>
            <a:r>
              <a:rPr sz="1250" spc="25" dirty="0">
                <a:latin typeface="Arial"/>
                <a:cs typeface="Arial"/>
              </a:rPr>
              <a:t>accident. </a:t>
            </a:r>
            <a:r>
              <a:rPr sz="1250" spc="-20" dirty="0">
                <a:solidFill>
                  <a:srgbClr val="276EF1"/>
                </a:solidFill>
                <a:latin typeface="Arial"/>
                <a:cs typeface="Arial"/>
              </a:rPr>
              <a:t>Learn </a:t>
            </a:r>
            <a:r>
              <a:rPr sz="1250" spc="-10" dirty="0">
                <a:solidFill>
                  <a:srgbClr val="276EF1"/>
                </a:solidFill>
                <a:latin typeface="Arial"/>
                <a:cs typeface="Arial"/>
              </a:rPr>
              <a:t>more.</a:t>
            </a:r>
            <a:endParaRPr sz="12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61694" y="7972941"/>
            <a:ext cx="2099310" cy="1443355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1250" spc="15" dirty="0">
                <a:latin typeface="Arial"/>
                <a:cs typeface="Arial"/>
              </a:rPr>
              <a:t>01:53pm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250" spc="-10" dirty="0">
                <a:latin typeface="Arial"/>
                <a:cs typeface="Arial"/>
              </a:rPr>
              <a:t>Baltimore,</a:t>
            </a:r>
            <a:r>
              <a:rPr sz="1250" dirty="0">
                <a:latin typeface="Arial"/>
                <a:cs typeface="Arial"/>
              </a:rPr>
              <a:t> </a:t>
            </a:r>
            <a:r>
              <a:rPr sz="1250" spc="-15" dirty="0">
                <a:latin typeface="Arial"/>
                <a:cs typeface="Arial"/>
              </a:rPr>
              <a:t>MD</a:t>
            </a: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sz="1250" spc="15" dirty="0">
                <a:latin typeface="Arial"/>
                <a:cs typeface="Arial"/>
              </a:rPr>
              <a:t>02:34pm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250" spc="10" dirty="0">
                <a:latin typeface="Arial"/>
                <a:cs typeface="Arial"/>
              </a:rPr>
              <a:t>231 </a:t>
            </a:r>
            <a:r>
              <a:rPr sz="1250" spc="-20" dirty="0">
                <a:latin typeface="Arial"/>
                <a:cs typeface="Arial"/>
              </a:rPr>
              <a:t>Friendship </a:t>
            </a:r>
            <a:r>
              <a:rPr sz="1250" spc="-5" dirty="0">
                <a:latin typeface="Arial"/>
                <a:cs typeface="Arial"/>
              </a:rPr>
              <a:t>Rd,</a:t>
            </a:r>
            <a:r>
              <a:rPr sz="1250" spc="-20" dirty="0">
                <a:latin typeface="Arial"/>
                <a:cs typeface="Arial"/>
              </a:rPr>
              <a:t> </a:t>
            </a:r>
            <a:r>
              <a:rPr sz="1250" spc="-10" dirty="0">
                <a:latin typeface="Arial"/>
                <a:cs typeface="Arial"/>
              </a:rPr>
              <a:t>Baltimore,</a:t>
            </a:r>
            <a:endParaRPr sz="12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49071" y="8115247"/>
            <a:ext cx="81000" cy="911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49071" y="8884856"/>
            <a:ext cx="81000" cy="1721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57897" y="7601292"/>
            <a:ext cx="349885" cy="171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50" spc="-30" dirty="0">
                <a:solidFill>
                  <a:srgbClr val="ABABAB"/>
                </a:solidFill>
                <a:latin typeface="Arial"/>
                <a:cs typeface="Arial"/>
              </a:rPr>
              <a:t>UberX</a:t>
            </a:r>
            <a:endParaRPr sz="9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75752" y="7575969"/>
            <a:ext cx="124396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10" dirty="0">
                <a:solidFill>
                  <a:srgbClr val="595959"/>
                </a:solidFill>
                <a:latin typeface="Arial"/>
                <a:cs typeface="Arial"/>
              </a:rPr>
              <a:t>20.75 </a:t>
            </a:r>
            <a:r>
              <a:rPr sz="1250" spc="-15" dirty="0">
                <a:solidFill>
                  <a:srgbClr val="595959"/>
                </a:solidFill>
                <a:latin typeface="Arial"/>
                <a:cs typeface="Arial"/>
              </a:rPr>
              <a:t>mi </a:t>
            </a:r>
            <a:r>
              <a:rPr sz="1250" spc="-45" dirty="0">
                <a:solidFill>
                  <a:srgbClr val="595959"/>
                </a:solidFill>
                <a:latin typeface="Arial"/>
                <a:cs typeface="Arial"/>
              </a:rPr>
              <a:t>| </a:t>
            </a:r>
            <a:r>
              <a:rPr sz="1250" spc="10" dirty="0">
                <a:solidFill>
                  <a:srgbClr val="595959"/>
                </a:solidFill>
                <a:latin typeface="Arial"/>
                <a:cs typeface="Arial"/>
              </a:rPr>
              <a:t>41</a:t>
            </a:r>
            <a:r>
              <a:rPr sz="1250" spc="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250" spc="-15" dirty="0">
                <a:solidFill>
                  <a:srgbClr val="595959"/>
                </a:solidFill>
                <a:latin typeface="Arial"/>
                <a:cs typeface="Arial"/>
              </a:rPr>
              <a:t>min</a:t>
            </a:r>
            <a:endParaRPr sz="12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37741" y="801681"/>
            <a:ext cx="122301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dirty="0">
                <a:latin typeface="Arial"/>
                <a:cs typeface="Arial"/>
              </a:rPr>
              <a:t>Amount</a:t>
            </a:r>
            <a:r>
              <a:rPr sz="1250" spc="-45" dirty="0">
                <a:latin typeface="Arial"/>
                <a:cs typeface="Arial"/>
              </a:rPr>
              <a:t> </a:t>
            </a:r>
            <a:r>
              <a:rPr sz="1250" spc="-10" dirty="0">
                <a:latin typeface="Arial"/>
                <a:cs typeface="Arial"/>
              </a:rPr>
              <a:t>Charged</a:t>
            </a:r>
            <a:endParaRPr sz="12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46178" y="1196225"/>
            <a:ext cx="64516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Arial"/>
                <a:cs typeface="Arial"/>
              </a:rPr>
              <a:t>$37.56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58783" y="1682290"/>
            <a:ext cx="53276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Arial"/>
                <a:cs typeface="Arial"/>
              </a:rPr>
              <a:t>$7.22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37640" y="2188641"/>
            <a:ext cx="669290" cy="171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50" spc="-15" dirty="0">
                <a:latin typeface="Arial"/>
                <a:cs typeface="Arial"/>
              </a:rPr>
              <a:t>Receipt </a:t>
            </a:r>
            <a:r>
              <a:rPr sz="950" spc="-45" dirty="0">
                <a:latin typeface="Arial"/>
                <a:cs typeface="Arial"/>
              </a:rPr>
              <a:t>ID </a:t>
            </a:r>
            <a:r>
              <a:rPr sz="950" dirty="0">
                <a:latin typeface="Arial"/>
                <a:cs typeface="Arial"/>
              </a:rPr>
              <a:t>#</a:t>
            </a:r>
            <a:endParaRPr sz="9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16114" y="2472165"/>
            <a:ext cx="227329" cy="48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 marR="5080">
              <a:lnSpc>
                <a:spcPct val="132900"/>
              </a:lnSpc>
            </a:pPr>
            <a:r>
              <a:rPr sz="100" spc="10" dirty="0">
                <a:solidFill>
                  <a:srgbClr val="ABABAB"/>
                </a:solidFill>
                <a:latin typeface="Arial"/>
                <a:cs typeface="Arial"/>
              </a:rPr>
              <a:t>xid8</a:t>
            </a:r>
            <a:r>
              <a:rPr sz="100" spc="5" dirty="0">
                <a:solidFill>
                  <a:srgbClr val="ABABAB"/>
                </a:solidFill>
                <a:latin typeface="Arial"/>
                <a:cs typeface="Arial"/>
              </a:rPr>
              <a:t>1</a:t>
            </a:r>
            <a:r>
              <a:rPr sz="100" spc="15" dirty="0">
                <a:solidFill>
                  <a:srgbClr val="ABABAB"/>
                </a:solidFill>
                <a:latin typeface="Arial"/>
                <a:cs typeface="Arial"/>
              </a:rPr>
              <a:t>1c5e24-80c3-4eda-a36b-e88f49ba9ed7  pGvlI2ANUbXFfyEOgxta1RMV082993</a:t>
            </a:r>
            <a:endParaRPr sz="1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04115" y="1077645"/>
            <a:ext cx="1529715" cy="1057910"/>
          </a:xfrm>
          <a:custGeom>
            <a:avLst/>
            <a:gdLst/>
            <a:ahLst/>
            <a:cxnLst/>
            <a:rect l="l" t="t" r="r" b="b"/>
            <a:pathLst>
              <a:path w="1529714" h="1057910">
                <a:moveTo>
                  <a:pt x="0" y="1057376"/>
                </a:moveTo>
                <a:lnTo>
                  <a:pt x="1529537" y="1057376"/>
                </a:lnTo>
                <a:lnTo>
                  <a:pt x="1529537" y="0"/>
                </a:lnTo>
                <a:lnTo>
                  <a:pt x="0" y="0"/>
                </a:lnTo>
                <a:lnTo>
                  <a:pt x="0" y="1057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15223" y="2194204"/>
            <a:ext cx="2274570" cy="178435"/>
          </a:xfrm>
          <a:custGeom>
            <a:avLst/>
            <a:gdLst/>
            <a:ahLst/>
            <a:cxnLst/>
            <a:rect l="l" t="t" r="r" b="b"/>
            <a:pathLst>
              <a:path w="2274570" h="178435">
                <a:moveTo>
                  <a:pt x="0" y="178384"/>
                </a:moveTo>
                <a:lnTo>
                  <a:pt x="2274100" y="178384"/>
                </a:lnTo>
                <a:lnTo>
                  <a:pt x="2274100" y="0"/>
                </a:lnTo>
                <a:lnTo>
                  <a:pt x="0" y="0"/>
                </a:lnTo>
                <a:lnTo>
                  <a:pt x="0" y="178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159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776065" y="9602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159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61706" y="803119"/>
            <a:ext cx="26987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-15" dirty="0">
                <a:latin typeface="Arial"/>
                <a:cs typeface="Arial"/>
              </a:rPr>
              <a:t>MD</a:t>
            </a:r>
            <a:endParaRPr sz="12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9083" y="1463916"/>
            <a:ext cx="3159493" cy="36253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42742" y="6010770"/>
            <a:ext cx="784793" cy="891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43975" y="6008192"/>
            <a:ext cx="3750310" cy="8680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30" dirty="0">
                <a:latin typeface="Arial"/>
                <a:cs typeface="Arial"/>
              </a:rPr>
              <a:t>Invite </a:t>
            </a:r>
            <a:r>
              <a:rPr sz="1400" spc="-10" dirty="0">
                <a:latin typeface="Arial"/>
                <a:cs typeface="Arial"/>
              </a:rPr>
              <a:t>your </a:t>
            </a:r>
            <a:r>
              <a:rPr sz="1400" spc="-15" dirty="0">
                <a:latin typeface="Arial"/>
                <a:cs typeface="Arial"/>
              </a:rPr>
              <a:t>friends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85" dirty="0">
                <a:latin typeface="Arial"/>
                <a:cs typeface="Arial"/>
              </a:rPr>
              <a:t> </a:t>
            </a:r>
            <a:r>
              <a:rPr sz="1400" spc="-40" dirty="0">
                <a:latin typeface="Arial"/>
                <a:cs typeface="Arial"/>
              </a:rPr>
              <a:t>family.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48800"/>
              </a:lnSpc>
              <a:spcBef>
                <a:spcPts val="450"/>
              </a:spcBef>
            </a:pPr>
            <a:r>
              <a:rPr sz="1250" spc="-10" dirty="0">
                <a:latin typeface="Arial"/>
                <a:cs typeface="Arial"/>
              </a:rPr>
              <a:t>Get </a:t>
            </a:r>
            <a:r>
              <a:rPr sz="1250" spc="10" dirty="0">
                <a:latin typeface="Arial"/>
                <a:cs typeface="Arial"/>
              </a:rPr>
              <a:t>$5 </a:t>
            </a:r>
            <a:r>
              <a:rPr sz="1250" spc="-15" dirty="0">
                <a:latin typeface="Arial"/>
                <a:cs typeface="Arial"/>
              </a:rPr>
              <a:t>off your </a:t>
            </a:r>
            <a:r>
              <a:rPr sz="1250" spc="-10" dirty="0">
                <a:latin typeface="Arial"/>
                <a:cs typeface="Arial"/>
              </a:rPr>
              <a:t>next </a:t>
            </a:r>
            <a:r>
              <a:rPr sz="1250" spc="-15" dirty="0">
                <a:latin typeface="Arial"/>
                <a:cs typeface="Arial"/>
              </a:rPr>
              <a:t>ride </a:t>
            </a:r>
            <a:r>
              <a:rPr sz="1250" spc="-5" dirty="0">
                <a:latin typeface="Arial"/>
                <a:cs typeface="Arial"/>
              </a:rPr>
              <a:t>when </a:t>
            </a:r>
            <a:r>
              <a:rPr sz="1250" spc="-15" dirty="0">
                <a:latin typeface="Arial"/>
                <a:cs typeface="Arial"/>
              </a:rPr>
              <a:t>you </a:t>
            </a:r>
            <a:r>
              <a:rPr sz="1250" spc="-30" dirty="0">
                <a:latin typeface="Arial"/>
                <a:cs typeface="Arial"/>
              </a:rPr>
              <a:t>refer </a:t>
            </a:r>
            <a:r>
              <a:rPr sz="1250" spc="-35" dirty="0">
                <a:latin typeface="Arial"/>
                <a:cs typeface="Arial"/>
              </a:rPr>
              <a:t>a </a:t>
            </a:r>
            <a:r>
              <a:rPr sz="1250" spc="-15" dirty="0">
                <a:latin typeface="Arial"/>
                <a:cs typeface="Arial"/>
              </a:rPr>
              <a:t>friend </a:t>
            </a:r>
            <a:r>
              <a:rPr sz="1250" spc="20" dirty="0">
                <a:latin typeface="Arial"/>
                <a:cs typeface="Arial"/>
              </a:rPr>
              <a:t>to </a:t>
            </a:r>
            <a:r>
              <a:rPr sz="1250" spc="-10" dirty="0">
                <a:latin typeface="Arial"/>
                <a:cs typeface="Arial"/>
              </a:rPr>
              <a:t>try  </a:t>
            </a:r>
            <a:r>
              <a:rPr sz="1250" spc="-35" dirty="0">
                <a:latin typeface="Arial"/>
                <a:cs typeface="Arial"/>
              </a:rPr>
              <a:t>Uber.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92110" y="8319617"/>
            <a:ext cx="891120" cy="89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43975" y="7968611"/>
            <a:ext cx="3731895" cy="15005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236854">
              <a:lnSpc>
                <a:spcPct val="132900"/>
              </a:lnSpc>
              <a:spcBef>
                <a:spcPts val="90"/>
              </a:spcBef>
            </a:pPr>
            <a:r>
              <a:rPr sz="1400" spc="-5" dirty="0">
                <a:latin typeface="Arial"/>
                <a:cs typeface="Arial"/>
              </a:rPr>
              <a:t>Save </a:t>
            </a:r>
            <a:r>
              <a:rPr sz="1400" spc="45" dirty="0">
                <a:latin typeface="Arial"/>
                <a:cs typeface="Arial"/>
              </a:rPr>
              <a:t>up </a:t>
            </a:r>
            <a:r>
              <a:rPr sz="1400" spc="50" dirty="0">
                <a:latin typeface="Arial"/>
                <a:cs typeface="Arial"/>
              </a:rPr>
              <a:t>to </a:t>
            </a:r>
            <a:r>
              <a:rPr sz="1400" spc="100" dirty="0">
                <a:latin typeface="Arial"/>
                <a:cs typeface="Arial"/>
              </a:rPr>
              <a:t>5% </a:t>
            </a:r>
            <a:r>
              <a:rPr sz="1400" spc="30" dirty="0">
                <a:latin typeface="Arial"/>
                <a:cs typeface="Arial"/>
              </a:rPr>
              <a:t>on </a:t>
            </a:r>
            <a:r>
              <a:rPr sz="1400" spc="20" dirty="0">
                <a:latin typeface="Arial"/>
                <a:cs typeface="Arial"/>
              </a:rPr>
              <a:t>your </a:t>
            </a:r>
            <a:r>
              <a:rPr sz="1400" spc="25" dirty="0">
                <a:latin typeface="Arial"/>
                <a:cs typeface="Arial"/>
              </a:rPr>
              <a:t>next </a:t>
            </a:r>
            <a:r>
              <a:rPr sz="1400" spc="20" dirty="0">
                <a:latin typeface="Arial"/>
                <a:cs typeface="Arial"/>
              </a:rPr>
              <a:t>ride </a:t>
            </a:r>
            <a:r>
              <a:rPr sz="1400" spc="40" dirty="0">
                <a:latin typeface="Arial"/>
                <a:cs typeface="Arial"/>
              </a:rPr>
              <a:t>with</a:t>
            </a:r>
            <a:r>
              <a:rPr sz="1400" spc="-210" dirty="0">
                <a:latin typeface="Arial"/>
                <a:cs typeface="Arial"/>
              </a:rPr>
              <a:t> </a:t>
            </a:r>
            <a:r>
              <a:rPr sz="1400" spc="25" dirty="0">
                <a:latin typeface="Arial"/>
                <a:cs typeface="Arial"/>
              </a:rPr>
              <a:t>Uber  </a:t>
            </a:r>
            <a:r>
              <a:rPr sz="1400" spc="10" dirty="0">
                <a:latin typeface="Arial"/>
                <a:cs typeface="Arial"/>
              </a:rPr>
              <a:t>Cash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48800"/>
              </a:lnSpc>
              <a:spcBef>
                <a:spcPts val="450"/>
              </a:spcBef>
            </a:pPr>
            <a:r>
              <a:rPr sz="1250" spc="20" dirty="0">
                <a:latin typeface="Arial"/>
                <a:cs typeface="Arial"/>
              </a:rPr>
              <a:t>Spend </a:t>
            </a:r>
            <a:r>
              <a:rPr sz="1250" spc="5" dirty="0">
                <a:latin typeface="Arial"/>
                <a:cs typeface="Arial"/>
              </a:rPr>
              <a:t>less </a:t>
            </a:r>
            <a:r>
              <a:rPr sz="1250" spc="25" dirty="0">
                <a:latin typeface="Arial"/>
                <a:cs typeface="Arial"/>
              </a:rPr>
              <a:t>on </a:t>
            </a:r>
            <a:r>
              <a:rPr sz="1250" spc="15" dirty="0">
                <a:latin typeface="Arial"/>
                <a:cs typeface="Arial"/>
              </a:rPr>
              <a:t>your rides </a:t>
            </a:r>
            <a:r>
              <a:rPr sz="1250" spc="20" dirty="0">
                <a:latin typeface="Arial"/>
                <a:cs typeface="Arial"/>
              </a:rPr>
              <a:t>when you </a:t>
            </a:r>
            <a:r>
              <a:rPr sz="1250" spc="5" dirty="0">
                <a:latin typeface="Arial"/>
                <a:cs typeface="Arial"/>
              </a:rPr>
              <a:t>use </a:t>
            </a:r>
            <a:r>
              <a:rPr sz="1250" spc="15" dirty="0">
                <a:latin typeface="Arial"/>
                <a:cs typeface="Arial"/>
              </a:rPr>
              <a:t>Uber</a:t>
            </a:r>
            <a:r>
              <a:rPr sz="1250" spc="-100" dirty="0">
                <a:latin typeface="Arial"/>
                <a:cs typeface="Arial"/>
              </a:rPr>
              <a:t> </a:t>
            </a:r>
            <a:r>
              <a:rPr sz="1250" spc="5" dirty="0">
                <a:latin typeface="Arial"/>
                <a:cs typeface="Arial"/>
              </a:rPr>
              <a:t>Cash.  </a:t>
            </a:r>
            <a:r>
              <a:rPr sz="1250" spc="-35" dirty="0">
                <a:latin typeface="Arial"/>
                <a:cs typeface="Arial"/>
              </a:rPr>
              <a:t>You </a:t>
            </a:r>
            <a:r>
              <a:rPr sz="1250" spc="20" dirty="0">
                <a:latin typeface="Arial"/>
                <a:cs typeface="Arial"/>
              </a:rPr>
              <a:t>can </a:t>
            </a:r>
            <a:r>
              <a:rPr sz="1250" spc="15" dirty="0">
                <a:latin typeface="Arial"/>
                <a:cs typeface="Arial"/>
              </a:rPr>
              <a:t>purchase </a:t>
            </a:r>
            <a:r>
              <a:rPr sz="1250" spc="20" dirty="0">
                <a:latin typeface="Arial"/>
                <a:cs typeface="Arial"/>
              </a:rPr>
              <a:t>directly </a:t>
            </a:r>
            <a:r>
              <a:rPr sz="1250" spc="5" dirty="0">
                <a:latin typeface="Arial"/>
                <a:cs typeface="Arial"/>
              </a:rPr>
              <a:t>in </a:t>
            </a:r>
            <a:r>
              <a:rPr sz="1250" spc="15" dirty="0">
                <a:latin typeface="Arial"/>
                <a:cs typeface="Arial"/>
              </a:rPr>
              <a:t>the Uber </a:t>
            </a:r>
            <a:r>
              <a:rPr sz="1250" spc="30" dirty="0">
                <a:latin typeface="Arial"/>
                <a:cs typeface="Arial"/>
              </a:rPr>
              <a:t>app. </a:t>
            </a:r>
            <a:r>
              <a:rPr sz="1250" u="sng" spc="5" dirty="0">
                <a:solidFill>
                  <a:srgbClr val="0068DA"/>
                </a:solidFill>
                <a:uFill>
                  <a:solidFill>
                    <a:srgbClr val="0068DA"/>
                  </a:solidFill>
                </a:uFill>
                <a:latin typeface="Arial"/>
                <a:cs typeface="Arial"/>
              </a:rPr>
              <a:t>Learn </a:t>
            </a:r>
            <a:r>
              <a:rPr sz="1250" spc="5" dirty="0">
                <a:solidFill>
                  <a:srgbClr val="0068DA"/>
                </a:solidFill>
                <a:latin typeface="Arial"/>
                <a:cs typeface="Arial"/>
              </a:rPr>
              <a:t> </a:t>
            </a:r>
            <a:r>
              <a:rPr sz="1250" spc="10" dirty="0">
                <a:solidFill>
                  <a:srgbClr val="0068DA"/>
                </a:solidFill>
                <a:latin typeface="Arial"/>
                <a:cs typeface="Arial"/>
              </a:rPr>
              <a:t>more</a:t>
            </a:r>
            <a:endParaRPr sz="12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58262" y="6655269"/>
            <a:ext cx="1330325" cy="238125"/>
          </a:xfrm>
          <a:custGeom>
            <a:avLst/>
            <a:gdLst/>
            <a:ahLst/>
            <a:cxnLst/>
            <a:rect l="l" t="t" r="r" b="b"/>
            <a:pathLst>
              <a:path w="1330325" h="238125">
                <a:moveTo>
                  <a:pt x="0" y="237845"/>
                </a:moveTo>
                <a:lnTo>
                  <a:pt x="1330071" y="237845"/>
                </a:lnTo>
                <a:lnTo>
                  <a:pt x="1330071" y="0"/>
                </a:lnTo>
                <a:lnTo>
                  <a:pt x="0" y="0"/>
                </a:lnTo>
                <a:lnTo>
                  <a:pt x="0" y="2378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160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88765" y="9602188"/>
            <a:ext cx="1949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160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30242" y="687247"/>
          <a:ext cx="12195175" cy="61296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2850"/>
                <a:gridCol w="929639"/>
                <a:gridCol w="792480"/>
                <a:gridCol w="3350895"/>
                <a:gridCol w="925195"/>
                <a:gridCol w="807720"/>
                <a:gridCol w="816609"/>
                <a:gridCol w="2674620"/>
                <a:gridCol w="669925"/>
              </a:tblGrid>
              <a:tr h="204470">
                <a:tc rowSpan="3" gridSpan="2"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b="1" spc="-5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000" b="1" spc="-80" dirty="0">
                          <a:latin typeface="Arial"/>
                          <a:cs typeface="Arial"/>
                        </a:rPr>
                        <a:t>Consent </a:t>
                      </a:r>
                      <a:r>
                        <a:rPr sz="1000" b="1" spc="-60" dirty="0">
                          <a:latin typeface="Arial"/>
                          <a:cs typeface="Arial"/>
                        </a:rPr>
                        <a:t>Decree</a:t>
                      </a:r>
                      <a:r>
                        <a:rPr sz="10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30" dirty="0">
                          <a:latin typeface="Arial"/>
                          <a:cs typeface="Arial"/>
                        </a:rPr>
                        <a:t>Monitor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2730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000" b="1" spc="-45" dirty="0">
                          <a:latin typeface="Arial"/>
                          <a:cs typeface="Arial"/>
                        </a:rPr>
                        <a:t>750 </a:t>
                      </a:r>
                      <a:r>
                        <a:rPr sz="1000" b="1" spc="-95" dirty="0">
                          <a:latin typeface="Arial"/>
                          <a:cs typeface="Arial"/>
                        </a:rPr>
                        <a:t>E. </a:t>
                      </a:r>
                      <a:r>
                        <a:rPr sz="1000" b="1" spc="-35" dirty="0">
                          <a:latin typeface="Arial"/>
                          <a:cs typeface="Arial"/>
                        </a:rPr>
                        <a:t>Pratt, </a:t>
                      </a:r>
                      <a:r>
                        <a:rPr sz="1000" b="1" spc="-65" dirty="0">
                          <a:latin typeface="Arial"/>
                          <a:cs typeface="Arial"/>
                        </a:rPr>
                        <a:t>Suite</a:t>
                      </a:r>
                      <a:r>
                        <a:rPr sz="1000" b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45" dirty="0">
                          <a:latin typeface="Arial"/>
                          <a:cs typeface="Arial"/>
                        </a:rPr>
                        <a:t>900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27305">
                        <a:lnSpc>
                          <a:spcPts val="1160"/>
                        </a:lnSpc>
                        <a:spcBef>
                          <a:spcPts val="130"/>
                        </a:spcBef>
                      </a:pPr>
                      <a:r>
                        <a:rPr sz="1000" b="1" spc="-50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000" b="1" spc="-15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000" b="1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45" dirty="0">
                          <a:latin typeface="Arial"/>
                          <a:cs typeface="Arial"/>
                        </a:rPr>
                        <a:t>21202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1750">
                        <a:lnSpc>
                          <a:spcPts val="1500"/>
                        </a:lnSpc>
                      </a:pPr>
                      <a:r>
                        <a:rPr sz="1250" b="1" spc="-135" dirty="0">
                          <a:latin typeface="Arial"/>
                          <a:cs typeface="Arial"/>
                        </a:rPr>
                        <a:t>INSTRUCTIONS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</a:tr>
              <a:tr h="134620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26034">
                        <a:lnSpc>
                          <a:spcPts val="875"/>
                        </a:lnSpc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1.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blue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below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spreadsheet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appropriate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hourly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and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M&amp;IE rates.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62560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26034">
                        <a:lnSpc>
                          <a:spcPts val="965"/>
                        </a:lnSpc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2.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"Sample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below.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27495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7">
                  <a:txBody>
                    <a:bodyPr/>
                    <a:lstStyle/>
                    <a:p>
                      <a:pPr marL="26034">
                        <a:lnSpc>
                          <a:spcPts val="835"/>
                        </a:lnSpc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3.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Under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most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state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federal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guidelines,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consultant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may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day.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additional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tasks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should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recorded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columns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labeled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35" dirty="0">
                          <a:latin typeface="Arial"/>
                          <a:cs typeface="Arial"/>
                        </a:rPr>
                        <a:t>Unbilled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. Should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consultant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able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provide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valid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justification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under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project's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established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guidelines,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leadership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must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authorize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their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approval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fulfilling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invoice.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541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6">
                  <a:txBody>
                    <a:bodyPr/>
                    <a:lstStyle/>
                    <a:p>
                      <a:pPr marL="26034">
                        <a:lnSpc>
                          <a:spcPts val="960"/>
                        </a:lnSpc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4.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some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projects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provide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an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hourly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pay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rate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(along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reimbursable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expenses),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consultants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should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aware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any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project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guidelines governing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time.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4541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26034">
                        <a:lnSpc>
                          <a:spcPts val="965"/>
                        </a:lnSpc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Consultants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should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ensure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justifying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documents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requirements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outlined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Guidelines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tab.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4541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6">
                  <a:txBody>
                    <a:bodyPr/>
                    <a:lstStyle/>
                    <a:p>
                      <a:pPr marL="26034">
                        <a:lnSpc>
                          <a:spcPts val="960"/>
                        </a:lnSpc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forget: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30" dirty="0">
                          <a:latin typeface="Arial"/>
                          <a:cs typeface="Arial"/>
                        </a:rPr>
                        <a:t>a)</a:t>
                      </a:r>
                      <a:r>
                        <a:rPr sz="85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bottom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approve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invoice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b="1" spc="-35" dirty="0">
                          <a:latin typeface="Arial"/>
                          <a:cs typeface="Arial"/>
                        </a:rPr>
                        <a:t>b)</a:t>
                      </a:r>
                      <a:r>
                        <a:rPr sz="85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save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using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following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file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name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format: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[last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name],[first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name]_[project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name]_[month]_[year].xlsx.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60" dirty="0">
                          <a:latin typeface="Arial"/>
                          <a:cs typeface="Arial"/>
                        </a:rPr>
                        <a:t>Example:</a:t>
                      </a:r>
                      <a:r>
                        <a:rPr sz="85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Doe,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3589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ts val="965"/>
                        </a:lnSpc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7.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call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Monitors,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Deputy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Monitors,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Principals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questions.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67005">
                <a:tc gridSpan="3">
                  <a:txBody>
                    <a:bodyPr/>
                    <a:lstStyle/>
                    <a:p>
                      <a:pPr marR="11430" algn="r">
                        <a:lnSpc>
                          <a:spcPts val="1205"/>
                        </a:lnSpc>
                      </a:pPr>
                      <a:r>
                        <a:rPr sz="1100" b="1" spc="-175" dirty="0">
                          <a:latin typeface="Arial"/>
                          <a:cs typeface="Arial"/>
                        </a:rPr>
                        <a:t>PROJECT</a:t>
                      </a:r>
                      <a:r>
                        <a:rPr sz="1100" b="1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65" dirty="0">
                          <a:latin typeface="Arial"/>
                          <a:cs typeface="Arial"/>
                        </a:rPr>
                        <a:t>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ts val="1220"/>
                        </a:lnSpc>
                      </a:pPr>
                      <a:r>
                        <a:rPr sz="1100" spc="-30" dirty="0">
                          <a:latin typeface="Arial"/>
                          <a:cs typeface="Arial"/>
                        </a:rPr>
                        <a:t>Baltimore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44450" marR="34925" indent="1905" algn="ctr">
                        <a:lnSpc>
                          <a:spcPct val="112900"/>
                        </a:lnSpc>
                        <a:spcBef>
                          <a:spcPts val="66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Complete  these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four 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cells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 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85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rate 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columns.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445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5260">
                <a:tc gridSpan="3">
                  <a:txBody>
                    <a:bodyPr/>
                    <a:lstStyle/>
                    <a:p>
                      <a:pPr marL="1477645">
                        <a:lnSpc>
                          <a:spcPts val="1265"/>
                        </a:lnSpc>
                      </a:pPr>
                      <a:r>
                        <a:rPr sz="1100" b="1" spc="-10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100" b="1" spc="-11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11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35" dirty="0">
                          <a:latin typeface="Arial"/>
                          <a:cs typeface="Arial"/>
                        </a:rPr>
                        <a:t>BY: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ts val="1280"/>
                        </a:lnSpc>
                      </a:pPr>
                      <a:r>
                        <a:rPr sz="1100" spc="-95" dirty="0">
                          <a:latin typeface="Arial"/>
                          <a:cs typeface="Arial"/>
                        </a:rPr>
                        <a:t>Ramsey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445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5260">
                <a:tc gridSpan="3">
                  <a:txBody>
                    <a:bodyPr/>
                    <a:lstStyle/>
                    <a:p>
                      <a:pPr marL="1427480">
                        <a:lnSpc>
                          <a:spcPts val="1265"/>
                        </a:lnSpc>
                      </a:pPr>
                      <a:r>
                        <a:rPr sz="1100" b="1" spc="-10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100" b="1" spc="-15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1100" b="1" spc="-7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1100" b="1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20" dirty="0">
                          <a:latin typeface="Arial"/>
                          <a:cs typeface="Arial"/>
                        </a:rPr>
                        <a:t>OF: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ts val="1280"/>
                        </a:lnSpc>
                      </a:pPr>
                      <a:r>
                        <a:rPr sz="1100" spc="-75" dirty="0">
                          <a:latin typeface="Arial"/>
                          <a:cs typeface="Arial"/>
                        </a:rPr>
                        <a:t>July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445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0975">
                <a:tc gridSpan="3">
                  <a:txBody>
                    <a:bodyPr/>
                    <a:lstStyle/>
                    <a:p>
                      <a:pPr marL="1838960">
                        <a:lnSpc>
                          <a:spcPts val="1310"/>
                        </a:lnSpc>
                      </a:pPr>
                      <a:r>
                        <a:rPr sz="1100" b="1" spc="-135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1100" b="1" spc="-105" dirty="0">
                          <a:latin typeface="Arial"/>
                          <a:cs typeface="Arial"/>
                        </a:rPr>
                        <a:t> SUBMITTED: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310"/>
                        </a:lnSpc>
                      </a:pPr>
                      <a:r>
                        <a:rPr sz="1100" spc="-60" dirty="0">
                          <a:latin typeface="Arial"/>
                          <a:cs typeface="Arial"/>
                        </a:rPr>
                        <a:t>Thursday,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August 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01,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2019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445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930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2397125">
                        <a:lnSpc>
                          <a:spcPts val="1235"/>
                        </a:lnSpc>
                      </a:pPr>
                      <a:r>
                        <a:rPr sz="1100" b="1" spc="-95" dirty="0">
                          <a:latin typeface="Arial"/>
                          <a:cs typeface="Arial"/>
                        </a:rPr>
                        <a:t>Sample</a:t>
                      </a:r>
                      <a:r>
                        <a:rPr sz="110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75" dirty="0">
                          <a:latin typeface="Arial"/>
                          <a:cs typeface="Arial"/>
                        </a:rPr>
                        <a:t>Description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7702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60"/>
                        </a:lnSpc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332 </a:t>
                      </a:r>
                      <a:r>
                        <a:rPr sz="850" spc="-90" dirty="0">
                          <a:latin typeface="Arial"/>
                          <a:cs typeface="Arial"/>
                        </a:rPr>
                        <a:t>MICHIGAN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80" dirty="0">
                          <a:latin typeface="Arial"/>
                          <a:cs typeface="Arial"/>
                        </a:rPr>
                        <a:t>AVE.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7305">
                        <a:lnSpc>
                          <a:spcPct val="105900"/>
                        </a:lnSpc>
                      </a:pPr>
                      <a:r>
                        <a:rPr sz="850" spc="-105" dirty="0">
                          <a:latin typeface="Arial"/>
                          <a:cs typeface="Arial"/>
                        </a:rPr>
                        <a:t>SUITE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1032-T615  </a:t>
                      </a:r>
                      <a:r>
                        <a:rPr sz="850" spc="-100" dirty="0">
                          <a:latin typeface="Arial"/>
                          <a:cs typeface="Arial"/>
                        </a:rPr>
                        <a:t>CHICAGO, </a:t>
                      </a:r>
                      <a:r>
                        <a:rPr sz="850" spc="-85" dirty="0">
                          <a:latin typeface="Arial"/>
                          <a:cs typeface="Arial"/>
                        </a:rPr>
                        <a:t>ILL</a:t>
                      </a:r>
                      <a:r>
                        <a:rPr sz="85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60604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marL="26034" marR="153035">
                        <a:lnSpc>
                          <a:spcPct val="108400"/>
                        </a:lnSpc>
                        <a:spcBef>
                          <a:spcPts val="5"/>
                        </a:spcBef>
                      </a:pPr>
                      <a:r>
                        <a:rPr sz="950" i="1" spc="-50" dirty="0">
                          <a:latin typeface="Trebuchet MS"/>
                          <a:cs typeface="Trebuchet MS"/>
                        </a:rPr>
                        <a:t>Prepare 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for </a:t>
                      </a:r>
                      <a:r>
                        <a:rPr sz="950" i="1" spc="-30" dirty="0">
                          <a:latin typeface="Trebuchet MS"/>
                          <a:cs typeface="Trebuchet MS"/>
                        </a:rPr>
                        <a:t>and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attend meeting 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with </a:t>
                      </a:r>
                      <a:r>
                        <a:rPr sz="950" i="1" spc="-20" dirty="0">
                          <a:latin typeface="Trebuchet MS"/>
                          <a:cs typeface="Trebuchet MS"/>
                        </a:rPr>
                        <a:t>BPD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North Division 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DC;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prepare 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checklist 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for 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review of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in-service training; 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meet  with </a:t>
                      </a:r>
                      <a:r>
                        <a:rPr sz="950" i="1" spc="-15" dirty="0">
                          <a:latin typeface="Trebuchet MS"/>
                          <a:cs typeface="Trebuchet MS"/>
                        </a:rPr>
                        <a:t>Ms.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Williams 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re </a:t>
                      </a:r>
                      <a:r>
                        <a:rPr sz="950" i="1" spc="-30" dirty="0">
                          <a:latin typeface="Trebuchet MS"/>
                          <a:cs typeface="Trebuchet MS"/>
                        </a:rPr>
                        <a:t>changes 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to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compliance 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matrix;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copied </a:t>
                      </a:r>
                      <a:r>
                        <a:rPr sz="950" i="1" spc="-40" dirty="0">
                          <a:latin typeface="Trebuchet MS"/>
                          <a:cs typeface="Trebuchet MS"/>
                        </a:rPr>
                        <a:t>use 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of force reports; reviewed </a:t>
                      </a:r>
                      <a:r>
                        <a:rPr sz="950" i="1" spc="-20" dirty="0">
                          <a:latin typeface="Trebuchet MS"/>
                          <a:cs typeface="Trebuchet MS"/>
                        </a:rPr>
                        <a:t>UNDF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reports </a:t>
                      </a:r>
                      <a:r>
                        <a:rPr sz="950" i="1" spc="-25" dirty="0">
                          <a:latin typeface="Trebuchet MS"/>
                          <a:cs typeface="Trebuchet MS"/>
                        </a:rPr>
                        <a:t>1123454 </a:t>
                      </a:r>
                      <a:r>
                        <a:rPr sz="950" i="1" spc="-30" dirty="0">
                          <a:latin typeface="Trebuchet MS"/>
                          <a:cs typeface="Trebuchet MS"/>
                        </a:rPr>
                        <a:t>and  </a:t>
                      </a:r>
                      <a:r>
                        <a:rPr sz="950" i="1" spc="-35" dirty="0">
                          <a:latin typeface="Trebuchet MS"/>
                          <a:cs typeface="Trebuchet MS"/>
                        </a:rPr>
                        <a:t>1123455.</a:t>
                      </a:r>
                      <a:endParaRPr sz="95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4635">
                <a:tc gridSpan="7">
                  <a:txBody>
                    <a:bodyPr/>
                    <a:lstStyle/>
                    <a:p>
                      <a:pPr marL="531495" algn="ctr">
                        <a:lnSpc>
                          <a:spcPts val="1845"/>
                        </a:lnSpc>
                      </a:pPr>
                      <a:r>
                        <a:rPr sz="1550" spc="-10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045844">
                        <a:lnSpc>
                          <a:spcPts val="1845"/>
                        </a:lnSpc>
                      </a:pPr>
                      <a:r>
                        <a:rPr sz="1550" spc="-15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UNBILLED</a:t>
                      </a:r>
                      <a:r>
                        <a:rPr sz="1550" spc="-8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50" spc="-10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11785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100" b="1" spc="-4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1100" b="1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55" dirty="0">
                          <a:latin typeface="Arial"/>
                          <a:cs typeface="Arial"/>
                        </a:rPr>
                        <a:t>of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100" b="1" spc="-90" dirty="0">
                          <a:latin typeface="Arial"/>
                          <a:cs typeface="Arial"/>
                        </a:rPr>
                        <a:t>Day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100" b="1" spc="-75" dirty="0">
                          <a:latin typeface="Arial"/>
                          <a:cs typeface="Arial"/>
                        </a:rPr>
                        <a:t>Description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96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400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100" b="1" spc="-100" dirty="0">
                          <a:latin typeface="Arial"/>
                          <a:cs typeface="Arial"/>
                        </a:rPr>
                        <a:t>Hours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100" b="1" spc="-75" dirty="0">
                          <a:latin typeface="Arial"/>
                          <a:cs typeface="Arial"/>
                        </a:rPr>
                        <a:t>Rate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100" b="1" spc="-65" dirty="0">
                          <a:latin typeface="Arial"/>
                          <a:cs typeface="Arial"/>
                        </a:rPr>
                        <a:t>Total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100" b="1" spc="-75" dirty="0">
                          <a:latin typeface="Arial"/>
                          <a:cs typeface="Arial"/>
                        </a:rPr>
                        <a:t>Description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96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100" b="1" spc="-100" dirty="0">
                          <a:latin typeface="Arial"/>
                          <a:cs typeface="Arial"/>
                        </a:rPr>
                        <a:t>Hours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9720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Call: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Bi-Weekly Policy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Parties.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Emails,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Document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Review,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communication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parties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 MT</a:t>
                      </a:r>
                      <a:r>
                        <a:rPr sz="85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leadership.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9687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0640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940.00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Document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Review,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communication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parties,</a:t>
                      </a:r>
                      <a:r>
                        <a:rPr sz="85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emails.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R="952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0830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Call: </a:t>
                      </a:r>
                      <a:r>
                        <a:rPr sz="850" spc="-145" dirty="0">
                          <a:latin typeface="Arial"/>
                          <a:cs typeface="Arial"/>
                        </a:rPr>
                        <a:t>CE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Call.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Email,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Document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Review,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communication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parties.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9751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07034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470.00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8279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10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Document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Review,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communication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parties,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emails and </a:t>
                      </a:r>
                      <a:r>
                        <a:rPr sz="850" spc="-95" dirty="0">
                          <a:latin typeface="Arial"/>
                          <a:cs typeface="Arial"/>
                        </a:rPr>
                        <a:t>BPD</a:t>
                      </a:r>
                      <a:r>
                        <a:rPr sz="85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support.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.8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9751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07034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423.00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8279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12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Document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review/prep,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communication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parties,</a:t>
                      </a:r>
                      <a:r>
                        <a:rPr sz="85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emails.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.2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9751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07034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517.00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0515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15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Call: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Recruitment, Hiring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Retention.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Emails,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document review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call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prep,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communication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parties.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9751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07034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705.00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0830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16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Call: </a:t>
                      </a:r>
                      <a:r>
                        <a:rPr sz="850" spc="-145" dirty="0">
                          <a:latin typeface="Arial"/>
                          <a:cs typeface="Arial"/>
                        </a:rPr>
                        <a:t>CE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Standing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Call.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Document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review/prep,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communication</a:t>
                      </a:r>
                      <a:r>
                        <a:rPr sz="85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with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ts val="1000"/>
                        </a:lnSpc>
                        <a:spcBef>
                          <a:spcPts val="13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parties,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emails. </a:t>
                      </a:r>
                      <a:r>
                        <a:rPr sz="850" spc="-145" dirty="0">
                          <a:latin typeface="Arial"/>
                          <a:cs typeface="Arial"/>
                        </a:rPr>
                        <a:t>CE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Quarterly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Forum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9751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07034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940.00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0830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18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Call: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Third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Thursday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parties.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Emails,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document review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85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prep,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ts val="1000"/>
                        </a:lnSpc>
                        <a:spcBef>
                          <a:spcPts val="13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communication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parties.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7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9751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07034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634.50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36880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22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Call: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Bi-Weekly Policy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Parties.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Emails,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Document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Review,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 marR="107950">
                        <a:lnSpc>
                          <a:spcPct val="112900"/>
                        </a:lnSpc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communication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parties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 MT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leadership.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Call: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Policing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Bi- 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Weekly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Call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.3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9751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2258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1,010.50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Document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Review,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communication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parties,</a:t>
                      </a:r>
                      <a:r>
                        <a:rPr sz="85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67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emails.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R="8255" algn="r">
                        <a:lnSpc>
                          <a:spcPct val="100000"/>
                        </a:lnSpc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.3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316729" y="2757220"/>
            <a:ext cx="1124204" cy="11228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128836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161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90656" y="7316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161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290656" y="7316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162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30242" y="687247"/>
          <a:ext cx="12195175" cy="20377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2850"/>
                <a:gridCol w="929639"/>
                <a:gridCol w="4138929"/>
                <a:gridCol w="929005"/>
                <a:gridCol w="807720"/>
                <a:gridCol w="816609"/>
                <a:gridCol w="2674620"/>
                <a:gridCol w="669925"/>
              </a:tblGrid>
              <a:tr h="290830">
                <a:tc>
                  <a:txBody>
                    <a:bodyPr/>
                    <a:lstStyle/>
                    <a:p>
                      <a:pPr marR="50482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Ju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23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Call: </a:t>
                      </a:r>
                      <a:r>
                        <a:rPr sz="850" spc="-145" dirty="0">
                          <a:latin typeface="Arial"/>
                          <a:cs typeface="Arial"/>
                        </a:rPr>
                        <a:t>CE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Standing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Call.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Document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review/prep,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communication</a:t>
                      </a:r>
                      <a:r>
                        <a:rPr sz="85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with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ts val="1005"/>
                        </a:lnSpc>
                        <a:spcBef>
                          <a:spcPts val="13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parties,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emails. </a:t>
                      </a:r>
                      <a:r>
                        <a:rPr sz="850" spc="-145" dirty="0">
                          <a:latin typeface="Arial"/>
                          <a:cs typeface="Arial"/>
                        </a:rPr>
                        <a:t>CE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Quarterly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Forum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.9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48309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5720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446.50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0830">
                <a:tc>
                  <a:txBody>
                    <a:bodyPr/>
                    <a:lstStyle/>
                    <a:p>
                      <a:pPr marR="50419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Ju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24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Call: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Staffing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 Supervision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Bi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Call. Emails,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Document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Review,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ts val="1005"/>
                        </a:lnSpc>
                        <a:spcBef>
                          <a:spcPts val="130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communication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parties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 MT</a:t>
                      </a:r>
                      <a:r>
                        <a:rPr sz="85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leadership.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4767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5720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352.50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9720">
                <a:tc>
                  <a:txBody>
                    <a:bodyPr/>
                    <a:lstStyle/>
                    <a:p>
                      <a:pPr marR="50419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Ju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25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4767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61976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Document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Review,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communication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parties,</a:t>
                      </a:r>
                      <a:r>
                        <a:rPr sz="85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730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emails.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R="8890" algn="r">
                        <a:lnSpc>
                          <a:spcPct val="100000"/>
                        </a:lnSpc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.2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8279">
                <a:tc>
                  <a:txBody>
                    <a:bodyPr/>
                    <a:lstStyle/>
                    <a:p>
                      <a:pPr marR="50419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Ju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26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4767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61976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8279">
                <a:tc>
                  <a:txBody>
                    <a:bodyPr/>
                    <a:lstStyle/>
                    <a:p>
                      <a:pPr marR="50419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Ju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29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Document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Review,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communication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parties,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emails and </a:t>
                      </a:r>
                      <a:r>
                        <a:rPr sz="850" spc="-95" dirty="0">
                          <a:latin typeface="Arial"/>
                          <a:cs typeface="Arial"/>
                        </a:rPr>
                        <a:t>BPD</a:t>
                      </a:r>
                      <a:r>
                        <a:rPr sz="85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support.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4767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61976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0830">
                <a:tc>
                  <a:txBody>
                    <a:bodyPr/>
                    <a:lstStyle/>
                    <a:p>
                      <a:pPr marR="50419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Ju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30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Call: </a:t>
                      </a:r>
                      <a:r>
                        <a:rPr sz="850" spc="-145" dirty="0">
                          <a:latin typeface="Arial"/>
                          <a:cs typeface="Arial"/>
                        </a:rPr>
                        <a:t>CE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Standing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Call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4767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5656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117.50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Document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Review,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communication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parties,</a:t>
                      </a:r>
                      <a:r>
                        <a:rPr sz="85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7305">
                        <a:lnSpc>
                          <a:spcPts val="1005"/>
                        </a:lnSpc>
                        <a:spcBef>
                          <a:spcPts val="1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emails.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R="8890" algn="r">
                        <a:lnSpc>
                          <a:spcPct val="100000"/>
                        </a:lnSpc>
                      </a:pPr>
                      <a:r>
                        <a:rPr sz="85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.6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0830">
                <a:tc>
                  <a:txBody>
                    <a:bodyPr/>
                    <a:lstStyle/>
                    <a:p>
                      <a:pPr marR="50419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Ju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31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4767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61976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Document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Review,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communication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parties,</a:t>
                      </a:r>
                      <a:r>
                        <a:rPr sz="85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7305">
                        <a:lnSpc>
                          <a:spcPts val="1000"/>
                        </a:lnSpc>
                        <a:spcBef>
                          <a:spcPts val="130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emails.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R="8890" algn="r">
                        <a:lnSpc>
                          <a:spcPct val="100000"/>
                        </a:lnSpc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.3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08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b="1" spc="-100" dirty="0">
                          <a:latin typeface="Arial"/>
                          <a:cs typeface="Arial"/>
                        </a:rPr>
                        <a:t>TOTAL</a:t>
                      </a:r>
                      <a:r>
                        <a:rPr sz="850" b="1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85" dirty="0">
                          <a:latin typeface="Arial"/>
                          <a:cs typeface="Arial"/>
                        </a:rPr>
                        <a:t>HOURS: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2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b="1" dirty="0">
                          <a:latin typeface="Arial"/>
                          <a:cs typeface="Arial"/>
                        </a:rPr>
                        <a:t>27</a:t>
                      </a:r>
                      <a:r>
                        <a:rPr sz="850" b="1" spc="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b="1" dirty="0">
                          <a:latin typeface="Arial"/>
                          <a:cs typeface="Arial"/>
                        </a:rPr>
                        <a:t>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b="1" spc="-90" dirty="0">
                          <a:latin typeface="Arial"/>
                          <a:cs typeface="Arial"/>
                        </a:rPr>
                        <a:t>TOTAL: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67665" algn="l"/>
                        </a:tabLst>
                      </a:pPr>
                      <a:r>
                        <a:rPr sz="850" b="1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b="1" spc="-25" dirty="0">
                          <a:latin typeface="Arial"/>
                          <a:cs typeface="Arial"/>
                        </a:rPr>
                        <a:t>6,556.50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48717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b="1" spc="-100" dirty="0">
                          <a:latin typeface="Arial"/>
                          <a:cs typeface="Arial"/>
                        </a:rPr>
                        <a:t>TOTAL </a:t>
                      </a:r>
                      <a:r>
                        <a:rPr sz="850" b="1" spc="-90" dirty="0">
                          <a:latin typeface="Arial"/>
                          <a:cs typeface="Arial"/>
                        </a:rPr>
                        <a:t>UNBILLED</a:t>
                      </a:r>
                      <a:r>
                        <a:rPr sz="85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85" dirty="0">
                          <a:latin typeface="Arial"/>
                          <a:cs typeface="Arial"/>
                        </a:rPr>
                        <a:t>HOURS: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98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b="1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850" b="1" spc="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b="1" dirty="0">
                          <a:latin typeface="Arial"/>
                          <a:cs typeface="Arial"/>
                        </a:rPr>
                        <a:t>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1128836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162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290656" y="7316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163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30242" y="687247"/>
          <a:ext cx="12195175" cy="2807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2850"/>
                <a:gridCol w="929639"/>
                <a:gridCol w="792480"/>
                <a:gridCol w="3347084"/>
                <a:gridCol w="929640"/>
                <a:gridCol w="808354"/>
                <a:gridCol w="817245"/>
                <a:gridCol w="848995"/>
                <a:gridCol w="962659"/>
                <a:gridCol w="1534795"/>
              </a:tblGrid>
              <a:tr h="254635">
                <a:tc gridSpan="10">
                  <a:txBody>
                    <a:bodyPr/>
                    <a:lstStyle/>
                    <a:p>
                      <a:pPr marL="36195">
                        <a:lnSpc>
                          <a:spcPts val="1845"/>
                        </a:lnSpc>
                      </a:pPr>
                      <a:r>
                        <a:rPr sz="1550" spc="-25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6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5433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50" b="1" spc="-95" dirty="0">
                          <a:latin typeface="Arial"/>
                          <a:cs typeface="Arial"/>
                        </a:rPr>
                        <a:t>MEALS </a:t>
                      </a:r>
                      <a:r>
                        <a:rPr sz="850" b="1" spc="-65" dirty="0">
                          <a:latin typeface="Arial"/>
                          <a:cs typeface="Arial"/>
                        </a:rPr>
                        <a:t>+</a:t>
                      </a:r>
                      <a:r>
                        <a:rPr sz="850" b="1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90" dirty="0">
                          <a:latin typeface="Arial"/>
                          <a:cs typeface="Arial"/>
                        </a:rPr>
                        <a:t>INCIDENTALS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5054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50" b="1" spc="-75" dirty="0">
                          <a:latin typeface="Arial"/>
                          <a:cs typeface="Arial"/>
                        </a:rPr>
                        <a:t>NON-MEALS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728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0795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100" b="1" spc="-55" dirty="0">
                          <a:latin typeface="Arial"/>
                          <a:cs typeface="Arial"/>
                        </a:rPr>
                        <a:t>Date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1018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100" b="1" spc="-90" dirty="0">
                          <a:latin typeface="Arial"/>
                          <a:cs typeface="Arial"/>
                        </a:rPr>
                        <a:t>Category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885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100" b="1" spc="-75" dirty="0">
                          <a:latin typeface="Arial"/>
                          <a:cs typeface="Arial"/>
                        </a:rPr>
                        <a:t>Vendor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638175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100" b="1" spc="-65" dirty="0">
                          <a:latin typeface="Arial"/>
                          <a:cs typeface="Arial"/>
                        </a:rPr>
                        <a:t>Description/Justification </a:t>
                      </a:r>
                      <a:r>
                        <a:rPr sz="1100" b="1" spc="-5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10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10" dirty="0">
                          <a:latin typeface="Arial"/>
                          <a:cs typeface="Arial"/>
                        </a:rPr>
                        <a:t>Expense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6065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100" b="1" spc="-70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110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90" dirty="0">
                          <a:latin typeface="Arial"/>
                          <a:cs typeface="Arial"/>
                        </a:rPr>
                        <a:t>Day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90170" marR="74295" indent="635" algn="ctr">
                        <a:lnSpc>
                          <a:spcPct val="108100"/>
                        </a:lnSpc>
                        <a:spcBef>
                          <a:spcPts val="615"/>
                        </a:spcBef>
                      </a:pPr>
                      <a:r>
                        <a:rPr sz="1100" b="1" spc="-65" dirty="0">
                          <a:latin typeface="Arial"/>
                          <a:cs typeface="Arial"/>
                        </a:rPr>
                        <a:t>Total </a:t>
                      </a:r>
                      <a:r>
                        <a:rPr sz="1100" b="1" spc="-85" dirty="0">
                          <a:latin typeface="Arial"/>
                          <a:cs typeface="Arial"/>
                        </a:rPr>
                        <a:t>Per  </a:t>
                      </a:r>
                      <a:r>
                        <a:rPr sz="1100" b="1" spc="-70" dirty="0">
                          <a:latin typeface="Arial"/>
                          <a:cs typeface="Arial"/>
                        </a:rPr>
                        <a:t>Diem </a:t>
                      </a:r>
                      <a:r>
                        <a:rPr sz="1100" b="1" spc="-95" dirty="0">
                          <a:latin typeface="Arial"/>
                          <a:cs typeface="Arial"/>
                        </a:rPr>
                        <a:t>+  </a:t>
                      </a:r>
                      <a:r>
                        <a:rPr sz="1100" b="1" spc="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100" b="1" spc="5" dirty="0">
                          <a:latin typeface="Arial"/>
                          <a:cs typeface="Arial"/>
                        </a:rPr>
                        <a:t>ci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den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100" b="1" spc="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79375" marR="61594" indent="43815">
                        <a:lnSpc>
                          <a:spcPct val="108100"/>
                        </a:lnSpc>
                        <a:spcBef>
                          <a:spcPts val="5"/>
                        </a:spcBef>
                      </a:pPr>
                      <a:r>
                        <a:rPr sz="1100" b="1" spc="-50" dirty="0">
                          <a:latin typeface="Arial"/>
                          <a:cs typeface="Arial"/>
                        </a:rPr>
                        <a:t>Non-Meal  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100" b="1" spc="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ri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ti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89865" marR="122555" indent="-52069">
                        <a:lnSpc>
                          <a:spcPct val="108100"/>
                        </a:lnSpc>
                        <a:spcBef>
                          <a:spcPts val="5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n-Mea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l  </a:t>
                      </a:r>
                      <a:r>
                        <a:rPr sz="1100" b="1" spc="-110" dirty="0">
                          <a:latin typeface="Arial"/>
                          <a:cs typeface="Arial"/>
                        </a:rPr>
                        <a:t>Expense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100" b="1" spc="-65" dirty="0">
                          <a:latin typeface="Arial"/>
                          <a:cs typeface="Arial"/>
                        </a:rPr>
                        <a:t>Total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17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695"/>
                        </a:spcBef>
                        <a:tabLst>
                          <a:tab pos="76327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17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695"/>
                        </a:spcBef>
                        <a:tabLst>
                          <a:tab pos="76327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76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50" b="1" spc="-90" dirty="0">
                          <a:latin typeface="Arial"/>
                          <a:cs typeface="Arial"/>
                        </a:rPr>
                        <a:t>TOTAL: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762000" algn="l"/>
                        </a:tabLst>
                      </a:pPr>
                      <a:r>
                        <a:rPr sz="850" b="1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b="1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 grid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6050"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b="1" spc="-45" dirty="0">
                          <a:latin typeface="Arial"/>
                          <a:cs typeface="Arial"/>
                        </a:rPr>
                        <a:t>Subtotal</a:t>
                      </a:r>
                      <a:r>
                        <a:rPr sz="850" b="1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50" dirty="0">
                          <a:latin typeface="Arial"/>
                          <a:cs typeface="Arial"/>
                        </a:rPr>
                        <a:t>Time: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80059" algn="l"/>
                        </a:tabLst>
                      </a:pPr>
                      <a:r>
                        <a:rPr sz="850" b="1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b="1" spc="-25" dirty="0">
                          <a:latin typeface="Arial"/>
                          <a:cs typeface="Arial"/>
                        </a:rPr>
                        <a:t>6,556.50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6050"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50" b="1" spc="-45" dirty="0">
                          <a:latin typeface="Arial"/>
                          <a:cs typeface="Arial"/>
                        </a:rPr>
                        <a:t>Subtotal</a:t>
                      </a:r>
                      <a:r>
                        <a:rPr sz="850" b="1" spc="-80" dirty="0">
                          <a:latin typeface="Arial"/>
                          <a:cs typeface="Arial"/>
                        </a:rPr>
                        <a:t> Expenses: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731520" algn="l"/>
                        </a:tabLst>
                      </a:pPr>
                      <a:r>
                        <a:rPr sz="850" b="1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b="1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6050"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b="1" spc="-5" dirty="0">
                          <a:latin typeface="Arial"/>
                          <a:cs typeface="Arial"/>
                        </a:rPr>
                        <a:t>TOTA</a:t>
                      </a:r>
                      <a:r>
                        <a:rPr sz="850" b="1" dirty="0">
                          <a:latin typeface="Arial"/>
                          <a:cs typeface="Arial"/>
                        </a:rPr>
                        <a:t>L: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80059" algn="l"/>
                        </a:tabLst>
                      </a:pPr>
                      <a:r>
                        <a:rPr sz="850" b="1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b="1" spc="-25" dirty="0">
                          <a:latin typeface="Arial"/>
                          <a:cs typeface="Arial"/>
                        </a:rPr>
                        <a:t>6,556.50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6050"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b="1" spc="-40" dirty="0">
                          <a:latin typeface="Arial"/>
                          <a:cs typeface="Arial"/>
                        </a:rPr>
                        <a:t>Unbilled</a:t>
                      </a:r>
                      <a:r>
                        <a:rPr sz="850" b="1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65" dirty="0">
                          <a:latin typeface="Arial"/>
                          <a:cs typeface="Arial"/>
                        </a:rPr>
                        <a:t>Hours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90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93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b="1" spc="-70" dirty="0">
                          <a:latin typeface="Arial"/>
                          <a:cs typeface="Arial"/>
                        </a:rPr>
                        <a:t>INITIALS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rowSpan="2"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7640">
                <a:tc gridSpan="4">
                  <a:txBody>
                    <a:bodyPr/>
                    <a:lstStyle/>
                    <a:p>
                      <a:pPr marL="28575">
                        <a:lnSpc>
                          <a:spcPts val="1210"/>
                        </a:lnSpc>
                      </a:pPr>
                      <a:r>
                        <a:rPr sz="1100" spc="-6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spc="-7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are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accurate: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850" spc="-125" dirty="0">
                          <a:latin typeface="Arial"/>
                          <a:cs typeface="Arial"/>
                        </a:rPr>
                        <a:t>CHR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1128836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163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30242" y="687247"/>
          <a:ext cx="12245340" cy="63766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3330"/>
                <a:gridCol w="961390"/>
                <a:gridCol w="812164"/>
                <a:gridCol w="3161665"/>
                <a:gridCol w="475615"/>
                <a:gridCol w="480059"/>
                <a:gridCol w="829309"/>
                <a:gridCol w="836929"/>
                <a:gridCol w="2743200"/>
                <a:gridCol w="687070"/>
              </a:tblGrid>
              <a:tr h="209550">
                <a:tc rowSpan="2" gridSpan="2">
                  <a:txBody>
                    <a:bodyPr/>
                    <a:lstStyle/>
                    <a:p>
                      <a:pPr marL="28575">
                        <a:lnSpc>
                          <a:spcPts val="1255"/>
                        </a:lnSpc>
                      </a:pPr>
                      <a:r>
                        <a:rPr sz="1050" b="1" spc="-6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050" b="1" spc="-95" dirty="0">
                          <a:latin typeface="Arial"/>
                          <a:cs typeface="Arial"/>
                        </a:rPr>
                        <a:t>Consent </a:t>
                      </a:r>
                      <a:r>
                        <a:rPr sz="1050" b="1" spc="-75" dirty="0">
                          <a:latin typeface="Arial"/>
                          <a:cs typeface="Arial"/>
                        </a:rPr>
                        <a:t>Decree</a:t>
                      </a:r>
                      <a:r>
                        <a:rPr sz="105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b="1" spc="-35" dirty="0">
                          <a:latin typeface="Arial"/>
                          <a:cs typeface="Arial"/>
                        </a:rPr>
                        <a:t>Monitor</a:t>
                      </a:r>
                      <a:endParaRPr sz="1050">
                        <a:latin typeface="Arial"/>
                        <a:cs typeface="Arial"/>
                      </a:endParaRPr>
                    </a:p>
                    <a:p>
                      <a:pPr marL="2857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050" b="1" spc="-50" dirty="0">
                          <a:latin typeface="Arial"/>
                          <a:cs typeface="Arial"/>
                        </a:rPr>
                        <a:t>750 </a:t>
                      </a:r>
                      <a:r>
                        <a:rPr sz="1050" b="1" spc="-100" dirty="0">
                          <a:latin typeface="Arial"/>
                          <a:cs typeface="Arial"/>
                        </a:rPr>
                        <a:t>E. </a:t>
                      </a:r>
                      <a:r>
                        <a:rPr sz="1050" b="1" spc="-40" dirty="0">
                          <a:latin typeface="Arial"/>
                          <a:cs typeface="Arial"/>
                        </a:rPr>
                        <a:t>Pratt, </a:t>
                      </a:r>
                      <a:r>
                        <a:rPr sz="1050" b="1" spc="-70" dirty="0">
                          <a:latin typeface="Arial"/>
                          <a:cs typeface="Arial"/>
                        </a:rPr>
                        <a:t>Suite</a:t>
                      </a:r>
                      <a:r>
                        <a:rPr sz="105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b="1" spc="-50" dirty="0">
                          <a:latin typeface="Arial"/>
                          <a:cs typeface="Arial"/>
                        </a:rPr>
                        <a:t>900</a:t>
                      </a:r>
                      <a:endParaRPr sz="1050">
                        <a:latin typeface="Arial"/>
                        <a:cs typeface="Arial"/>
                      </a:endParaRPr>
                    </a:p>
                    <a:p>
                      <a:pPr marL="28575">
                        <a:lnSpc>
                          <a:spcPts val="1230"/>
                        </a:lnSpc>
                        <a:spcBef>
                          <a:spcPts val="95"/>
                        </a:spcBef>
                      </a:pPr>
                      <a:r>
                        <a:rPr sz="1050" b="1" spc="-60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050" b="1" spc="-25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050" b="1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b="1" spc="-50" dirty="0">
                          <a:latin typeface="Arial"/>
                          <a:cs typeface="Arial"/>
                        </a:rPr>
                        <a:t>21202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2384">
                        <a:lnSpc>
                          <a:spcPts val="1545"/>
                        </a:lnSpc>
                      </a:pPr>
                      <a:r>
                        <a:rPr sz="1300" b="1" spc="-150" dirty="0">
                          <a:latin typeface="Arial"/>
                          <a:cs typeface="Arial"/>
                        </a:rPr>
                        <a:t>INSTRUCTIONS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</a:tr>
              <a:tr h="302260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8">
                  <a:txBody>
                    <a:bodyPr/>
                    <a:lstStyle/>
                    <a:p>
                      <a:pPr marL="26034">
                        <a:lnSpc>
                          <a:spcPts val="880"/>
                        </a:lnSpc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1.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blue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below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spreadsheet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hourly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and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per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diem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rates.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75" dirty="0">
                          <a:latin typeface="Arial"/>
                          <a:cs typeface="Arial"/>
                        </a:rPr>
                        <a:t>NOTE:</a:t>
                      </a:r>
                      <a:r>
                        <a:rPr sz="85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accumulated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through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site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visits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Yale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project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are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billed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different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rate.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Checking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"Site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Visit"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box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850" spc="15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activate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that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rate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should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recorded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day.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271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pPr marL="26034">
                        <a:lnSpc>
                          <a:spcPts val="850"/>
                        </a:lnSpc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2.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"Sample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below.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29845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8">
                  <a:txBody>
                    <a:bodyPr/>
                    <a:lstStyle/>
                    <a:p>
                      <a:pPr marL="26034">
                        <a:lnSpc>
                          <a:spcPts val="980"/>
                        </a:lnSpc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3.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Under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most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state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and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federal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guidelines,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consultant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may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day.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additional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tasks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and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should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recorded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columns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labeled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35" dirty="0">
                          <a:latin typeface="Arial"/>
                          <a:cs typeface="Arial"/>
                        </a:rPr>
                        <a:t>Unbilled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Should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consultant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able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850" spc="2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provide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valid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justification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under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project's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established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guidelines,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leadership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must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authorize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their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approval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fulfilling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invoice.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922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7">
                  <a:txBody>
                    <a:bodyPr/>
                    <a:lstStyle/>
                    <a:p>
                      <a:pPr marL="26034">
                        <a:lnSpc>
                          <a:spcPts val="980"/>
                        </a:lnSpc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4.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some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projects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provide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an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hourly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pay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rate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(along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reimbursable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expenses),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consultants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should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aware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any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project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governing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time.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4795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6">
                  <a:txBody>
                    <a:bodyPr/>
                    <a:lstStyle/>
                    <a:p>
                      <a:pPr marL="26034">
                        <a:lnSpc>
                          <a:spcPts val="980"/>
                        </a:lnSpc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Consultants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should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ensure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justifying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documents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requirements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outlined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55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85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5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85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tab.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4859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7">
                  <a:txBody>
                    <a:bodyPr/>
                    <a:lstStyle/>
                    <a:p>
                      <a:pPr marL="26034">
                        <a:lnSpc>
                          <a:spcPts val="975"/>
                        </a:lnSpc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forget: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20" dirty="0">
                          <a:latin typeface="Arial"/>
                          <a:cs typeface="Arial"/>
                        </a:rPr>
                        <a:t>a)</a:t>
                      </a:r>
                      <a:r>
                        <a:rPr sz="85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bottom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approve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25" dirty="0">
                          <a:latin typeface="Arial"/>
                          <a:cs typeface="Arial"/>
                        </a:rPr>
                        <a:t>b)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save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using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following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file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name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format: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[last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name],[first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name]_[project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name]_[month]_[year].xlsx. </a:t>
                      </a:r>
                      <a:r>
                        <a:rPr sz="850" b="1" spc="-55" dirty="0">
                          <a:latin typeface="Arial"/>
                          <a:cs typeface="Arial"/>
                        </a:rPr>
                        <a:t>Example:</a:t>
                      </a:r>
                      <a:r>
                        <a:rPr sz="85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Doe,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3906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ts val="980"/>
                        </a:lnSpc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7.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Monitors,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Deputy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Monitors,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Principals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any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questions.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72085">
                <a:tc gridSpan="3">
                  <a:txBody>
                    <a:bodyPr/>
                    <a:lstStyle/>
                    <a:p>
                      <a:pPr marR="10795" algn="r">
                        <a:lnSpc>
                          <a:spcPts val="1230"/>
                        </a:lnSpc>
                      </a:pPr>
                      <a:r>
                        <a:rPr sz="1100" b="1" spc="-160" dirty="0">
                          <a:latin typeface="Arial"/>
                          <a:cs typeface="Arial"/>
                        </a:rPr>
                        <a:t>PROJECT</a:t>
                      </a:r>
                      <a:r>
                        <a:rPr sz="1100" b="1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55" dirty="0">
                          <a:latin typeface="Arial"/>
                          <a:cs typeface="Arial"/>
                        </a:rPr>
                        <a:t>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ts val="1255"/>
                        </a:lnSpc>
                      </a:pPr>
                      <a:r>
                        <a:rPr sz="1100" spc="-15" dirty="0">
                          <a:latin typeface="Arial"/>
                          <a:cs typeface="Arial"/>
                        </a:rPr>
                        <a:t>Baltimore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 gridSpan="2">
                  <a:txBody>
                    <a:bodyPr/>
                    <a:lstStyle/>
                    <a:p>
                      <a:pPr marL="45085" marR="36830" algn="ctr">
                        <a:lnSpc>
                          <a:spcPct val="116500"/>
                        </a:lnSpc>
                        <a:spcBef>
                          <a:spcPts val="720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Complete  these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four 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cells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 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85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rate 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columns.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144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7800">
                <a:tc gridSpan="3">
                  <a:txBody>
                    <a:bodyPr/>
                    <a:lstStyle/>
                    <a:p>
                      <a:pPr marL="1524000">
                        <a:lnSpc>
                          <a:spcPts val="1275"/>
                        </a:lnSpc>
                      </a:pPr>
                      <a:r>
                        <a:rPr sz="1100" b="1" spc="-8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100" b="1" spc="-95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1100" b="1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20" dirty="0">
                          <a:latin typeface="Arial"/>
                          <a:cs typeface="Arial"/>
                        </a:rPr>
                        <a:t>BY: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ts val="1300"/>
                        </a:lnSpc>
                      </a:pPr>
                      <a:r>
                        <a:rPr sz="1100" spc="-40" dirty="0">
                          <a:latin typeface="Arial"/>
                          <a:cs typeface="Arial"/>
                        </a:rPr>
                        <a:t>Smoot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9144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8435">
                <a:tc gridSpan="3">
                  <a:txBody>
                    <a:bodyPr/>
                    <a:lstStyle/>
                    <a:p>
                      <a:pPr marL="1467485">
                        <a:lnSpc>
                          <a:spcPts val="1275"/>
                        </a:lnSpc>
                      </a:pPr>
                      <a:r>
                        <a:rPr sz="1100" b="1" spc="-8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100" b="1" spc="-13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1100" b="1" spc="-5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1100" b="1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00" dirty="0">
                          <a:latin typeface="Arial"/>
                          <a:cs typeface="Arial"/>
                        </a:rPr>
                        <a:t>OF: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ts val="1300"/>
                        </a:lnSpc>
                      </a:pPr>
                      <a:r>
                        <a:rPr sz="1100" spc="-60" dirty="0">
                          <a:latin typeface="Arial"/>
                          <a:cs typeface="Arial"/>
                        </a:rPr>
                        <a:t>July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9144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5420">
                <a:tc gridSpan="3">
                  <a:txBody>
                    <a:bodyPr/>
                    <a:lstStyle/>
                    <a:p>
                      <a:pPr marL="189103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100" b="1" spc="-12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1100" b="1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90" dirty="0">
                          <a:latin typeface="Arial"/>
                          <a:cs typeface="Arial"/>
                        </a:rPr>
                        <a:t>SUBMITTED: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100" spc="-40" dirty="0">
                          <a:latin typeface="Arial"/>
                          <a:cs typeface="Arial"/>
                        </a:rPr>
                        <a:t>Thursday, 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August 01,</a:t>
                      </a:r>
                      <a:r>
                        <a:rPr sz="11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2019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9144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025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2319655">
                        <a:lnSpc>
                          <a:spcPts val="1245"/>
                        </a:lnSpc>
                      </a:pPr>
                      <a:r>
                        <a:rPr sz="1100" b="1" spc="-75" dirty="0">
                          <a:latin typeface="Arial"/>
                          <a:cs typeface="Arial"/>
                        </a:rPr>
                        <a:t>Sample</a:t>
                      </a:r>
                      <a:r>
                        <a:rPr sz="1100" b="1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60" dirty="0">
                          <a:latin typeface="Arial"/>
                          <a:cs typeface="Arial"/>
                        </a:rPr>
                        <a:t>Description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7886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75"/>
                        </a:lnSpc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332 </a:t>
                      </a:r>
                      <a:r>
                        <a:rPr sz="850" spc="-85" dirty="0">
                          <a:latin typeface="Arial"/>
                          <a:cs typeface="Arial"/>
                        </a:rPr>
                        <a:t>MICHIGAN</a:t>
                      </a:r>
                      <a:r>
                        <a:rPr sz="85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AVE.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7305" marR="1270">
                        <a:lnSpc>
                          <a:spcPct val="108200"/>
                        </a:lnSpc>
                      </a:pPr>
                      <a:r>
                        <a:rPr sz="850" spc="-95" dirty="0">
                          <a:latin typeface="Arial"/>
                          <a:cs typeface="Arial"/>
                        </a:rPr>
                        <a:t>SUITE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1032-T615  </a:t>
                      </a:r>
                      <a:r>
                        <a:rPr sz="850" spc="-100" dirty="0">
                          <a:latin typeface="Arial"/>
                          <a:cs typeface="Arial"/>
                        </a:rPr>
                        <a:t>CHICAGO,  </a:t>
                      </a:r>
                      <a:r>
                        <a:rPr sz="850" spc="-85" dirty="0">
                          <a:latin typeface="Arial"/>
                          <a:cs typeface="Arial"/>
                        </a:rPr>
                        <a:t>ILL</a:t>
                      </a:r>
                      <a:r>
                        <a:rPr sz="85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60604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 marL="27940" marR="224790">
                        <a:lnSpc>
                          <a:spcPct val="110500"/>
                        </a:lnSpc>
                        <a:spcBef>
                          <a:spcPts val="5"/>
                        </a:spcBef>
                      </a:pPr>
                      <a:r>
                        <a:rPr sz="950" i="1" spc="-40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20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attend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40" dirty="0">
                          <a:latin typeface="Trebuchet MS"/>
                          <a:cs typeface="Trebuchet MS"/>
                        </a:rPr>
                        <a:t>meeting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" dirty="0">
                          <a:latin typeface="Trebuchet MS"/>
                          <a:cs typeface="Trebuchet MS"/>
                        </a:rPr>
                        <a:t>BPD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35" dirty="0">
                          <a:latin typeface="Trebuchet MS"/>
                          <a:cs typeface="Trebuchet MS"/>
                        </a:rPr>
                        <a:t>North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35" dirty="0">
                          <a:latin typeface="Trebuchet MS"/>
                          <a:cs typeface="Trebuchet MS"/>
                        </a:rPr>
                        <a:t>Division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DC;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40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checklist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review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in-service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training; 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meet with </a:t>
                      </a:r>
                      <a:r>
                        <a:rPr sz="950" i="1" spc="-5" dirty="0">
                          <a:latin typeface="Trebuchet MS"/>
                          <a:cs typeface="Trebuchet MS"/>
                        </a:rPr>
                        <a:t>Ms. </a:t>
                      </a:r>
                      <a:r>
                        <a:rPr sz="950" i="1" spc="-35" dirty="0">
                          <a:latin typeface="Trebuchet MS"/>
                          <a:cs typeface="Trebuchet MS"/>
                        </a:rPr>
                        <a:t>Williams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re </a:t>
                      </a:r>
                      <a:r>
                        <a:rPr sz="950" i="1" spc="-20" dirty="0">
                          <a:latin typeface="Trebuchet MS"/>
                          <a:cs typeface="Trebuchet MS"/>
                        </a:rPr>
                        <a:t>changes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to </a:t>
                      </a:r>
                      <a:r>
                        <a:rPr sz="950" i="1" spc="-35" dirty="0">
                          <a:latin typeface="Trebuchet MS"/>
                          <a:cs typeface="Trebuchet MS"/>
                        </a:rPr>
                        <a:t>compliance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matrix; </a:t>
                      </a:r>
                      <a:r>
                        <a:rPr sz="950" i="1" spc="-35" dirty="0">
                          <a:latin typeface="Trebuchet MS"/>
                          <a:cs typeface="Trebuchet MS"/>
                        </a:rPr>
                        <a:t>copied </a:t>
                      </a:r>
                      <a:r>
                        <a:rPr sz="950" i="1" spc="-30" dirty="0">
                          <a:latin typeface="Trebuchet MS"/>
                          <a:cs typeface="Trebuchet MS"/>
                        </a:rPr>
                        <a:t>use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of force reports;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reviewed </a:t>
                      </a:r>
                      <a:r>
                        <a:rPr sz="950" i="1" spc="-5" dirty="0">
                          <a:latin typeface="Trebuchet MS"/>
                          <a:cs typeface="Trebuchet MS"/>
                        </a:rPr>
                        <a:t>UNDF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reports  </a:t>
                      </a:r>
                      <a:r>
                        <a:rPr sz="950" i="1" spc="-10" dirty="0">
                          <a:latin typeface="Trebuchet MS"/>
                          <a:cs typeface="Trebuchet MS"/>
                        </a:rPr>
                        <a:t>1123454 </a:t>
                      </a:r>
                      <a:r>
                        <a:rPr sz="950" i="1" spc="-20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950" i="1" spc="-1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25" dirty="0">
                          <a:latin typeface="Trebuchet MS"/>
                          <a:cs typeface="Trebuchet MS"/>
                        </a:rPr>
                        <a:t>1123455.</a:t>
                      </a:r>
                      <a:endParaRPr sz="95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60350">
                <a:tc gridSpan="8">
                  <a:txBody>
                    <a:bodyPr/>
                    <a:lstStyle/>
                    <a:p>
                      <a:pPr marL="551180" algn="ctr">
                        <a:lnSpc>
                          <a:spcPts val="1889"/>
                        </a:lnSpc>
                      </a:pPr>
                      <a:r>
                        <a:rPr sz="1600" spc="-12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073150">
                        <a:lnSpc>
                          <a:spcPts val="1889"/>
                        </a:lnSpc>
                      </a:pPr>
                      <a:r>
                        <a:rPr sz="1600" spc="-16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UNBILLED</a:t>
                      </a:r>
                      <a:r>
                        <a:rPr sz="1600" spc="-8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14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476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079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b="1" spc="-2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110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35" dirty="0">
                          <a:latin typeface="Arial"/>
                          <a:cs typeface="Arial"/>
                        </a:rPr>
                        <a:t>of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079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b="1" spc="-70" dirty="0">
                          <a:latin typeface="Arial"/>
                          <a:cs typeface="Arial"/>
                        </a:rPr>
                        <a:t>Day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1100" b="1" spc="-60" dirty="0">
                          <a:latin typeface="Arial"/>
                          <a:cs typeface="Arial"/>
                        </a:rPr>
                        <a:t>Description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9855" marR="93980" indent="17780">
                        <a:lnSpc>
                          <a:spcPct val="110900"/>
                        </a:lnSpc>
                        <a:spcBef>
                          <a:spcPts val="180"/>
                        </a:spcBef>
                      </a:pPr>
                      <a:r>
                        <a:rPr sz="1100" b="1" spc="-60" dirty="0">
                          <a:latin typeface="Arial"/>
                          <a:cs typeface="Arial"/>
                        </a:rPr>
                        <a:t>Site  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Vi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673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b="1" spc="-80" dirty="0">
                          <a:latin typeface="Arial"/>
                          <a:cs typeface="Arial"/>
                        </a:rPr>
                        <a:t>Hours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4445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b="1" spc="-60" dirty="0">
                          <a:latin typeface="Arial"/>
                          <a:cs typeface="Arial"/>
                        </a:rPr>
                        <a:t>Rate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270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b="1" spc="-45" dirty="0">
                          <a:latin typeface="Arial"/>
                          <a:cs typeface="Arial"/>
                        </a:rPr>
                        <a:t>Total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100" b="1" spc="-60" dirty="0">
                          <a:latin typeface="Arial"/>
                          <a:cs typeface="Arial"/>
                        </a:rPr>
                        <a:t>Description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7018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b="1" spc="-80" dirty="0">
                          <a:latin typeface="Arial"/>
                          <a:cs typeface="Arial"/>
                        </a:rPr>
                        <a:t>Hours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Corr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MT,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review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edits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5" dirty="0">
                          <a:latin typeface="Arial"/>
                          <a:cs typeface="Arial"/>
                        </a:rPr>
                        <a:t>CJI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Focus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group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Report,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45" dirty="0">
                          <a:latin typeface="Arial"/>
                          <a:cs typeface="Arial"/>
                        </a:rPr>
                        <a:t>f/u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MT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members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missed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Recruitment/retention/ </a:t>
                      </a:r>
                      <a:r>
                        <a:rPr sz="850" spc="-85" dirty="0">
                          <a:latin typeface="Arial"/>
                          <a:cs typeface="Arial"/>
                        </a:rPr>
                        <a:t>OSW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call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084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3274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1,057.50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424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Administrative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Tasks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R="8890" algn="r">
                        <a:lnSpc>
                          <a:spcPct val="100000"/>
                        </a:lnSpc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7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Coord </a:t>
                      </a:r>
                      <a:r>
                        <a:rPr sz="850" spc="35" dirty="0">
                          <a:latin typeface="Arial"/>
                          <a:cs typeface="Arial"/>
                        </a:rPr>
                        <a:t>&amp;</a:t>
                      </a:r>
                      <a:r>
                        <a:rPr sz="850" spc="-1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conf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outcome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assessments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status/review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resumes/Rev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final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edit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3rd yr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MT</a:t>
                      </a:r>
                      <a:r>
                        <a:rPr sz="85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budget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084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783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705.00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424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Administrative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Tasks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R="8890" algn="r">
                        <a:lnSpc>
                          <a:spcPct val="100000"/>
                        </a:lnSpc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70" dirty="0">
                          <a:latin typeface="Arial"/>
                          <a:cs typeface="Arial"/>
                        </a:rPr>
                        <a:t>PIB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Report,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prep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report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court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hearing,conf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hearing,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Review</a:t>
                      </a:r>
                      <a:r>
                        <a:rPr sz="85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95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submission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850" spc="1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hearing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staffing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submission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85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combine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0209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3210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1,527.50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4629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10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Document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prep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85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hearing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0209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783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587.50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7894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Baltimore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11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MT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meetings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pre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35" dirty="0">
                          <a:latin typeface="Arial"/>
                          <a:cs typeface="Arial"/>
                        </a:rPr>
                        <a:t>&amp;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post-hearing,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court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hearing,meeting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Judge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Bredar,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7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0209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3210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1,762.50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424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Administrative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Tasks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R="889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12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draft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mission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statement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85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public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comments,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PIB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report</a:t>
                      </a:r>
                      <a:r>
                        <a:rPr sz="85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review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0209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783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470.00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7503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Baltimore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R="8890" algn="r">
                        <a:lnSpc>
                          <a:spcPct val="100000"/>
                        </a:lnSpc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4629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13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Corr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conf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 </a:t>
                      </a:r>
                      <a:r>
                        <a:rPr sz="850" spc="-105" dirty="0">
                          <a:latin typeface="Arial"/>
                          <a:cs typeface="Arial"/>
                        </a:rPr>
                        <a:t>FOP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issue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national</a:t>
                      </a:r>
                      <a:r>
                        <a:rPr sz="850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convention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0209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719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424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Administrative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Tasks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15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Prep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R&amp;R/OSW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Corr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Director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Herron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 </a:t>
                      </a:r>
                      <a:r>
                        <a:rPr sz="850" spc="-85" dirty="0">
                          <a:latin typeface="Arial"/>
                          <a:cs typeface="Arial"/>
                        </a:rPr>
                        <a:t>OSW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reportables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Annual</a:t>
                      </a:r>
                      <a:r>
                        <a:rPr sz="85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report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submission, </a:t>
                      </a:r>
                      <a:r>
                        <a:rPr sz="850" spc="-100" dirty="0">
                          <a:latin typeface="Arial"/>
                          <a:cs typeface="Arial"/>
                        </a:rPr>
                        <a:t>SIRT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incident</a:t>
                      </a:r>
                      <a:r>
                        <a:rPr sz="85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review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0209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719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940.00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310379" y="2960293"/>
            <a:ext cx="1161288" cy="11499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128836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164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90656" y="7316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164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12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224916" y="264693"/>
            <a:ext cx="10033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5" dirty="0">
                <a:latin typeface="Arial"/>
                <a:cs typeface="Arial"/>
              </a:rPr>
              <a:t>8/22/2019 </a:t>
            </a:r>
            <a:r>
              <a:rPr sz="900" spc="95" dirty="0">
                <a:latin typeface="Arial"/>
                <a:cs typeface="Arial"/>
              </a:rPr>
              <a:t>/</a:t>
            </a:r>
            <a:r>
              <a:rPr sz="900" spc="-160" dirty="0">
                <a:latin typeface="Arial"/>
                <a:cs typeface="Arial"/>
              </a:rPr>
              <a:t> </a:t>
            </a:r>
            <a:r>
              <a:rPr sz="900" spc="-40" dirty="0">
                <a:latin typeface="Arial"/>
                <a:cs typeface="Arial"/>
              </a:rPr>
              <a:t>3:17 </a:t>
            </a:r>
            <a:r>
              <a:rPr sz="900" spc="-60" dirty="0">
                <a:latin typeface="Arial"/>
                <a:cs typeface="Arial"/>
              </a:rPr>
              <a:t>PM</a:t>
            </a:r>
            <a:endParaRPr sz="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75655" y="244995"/>
            <a:ext cx="1649095" cy="321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9920" marR="5080" indent="-617855">
              <a:lnSpc>
                <a:spcPct val="1078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Baltimore </a:t>
            </a:r>
            <a:r>
              <a:rPr sz="900" spc="-55" dirty="0">
                <a:latin typeface="Arial"/>
                <a:cs typeface="Arial"/>
              </a:rPr>
              <a:t>Consent </a:t>
            </a:r>
            <a:r>
              <a:rPr sz="900" spc="-60" dirty="0">
                <a:latin typeface="Arial"/>
                <a:cs typeface="Arial"/>
              </a:rPr>
              <a:t>Decree </a:t>
            </a:r>
            <a:r>
              <a:rPr sz="900" spc="-5" dirty="0">
                <a:latin typeface="Arial"/>
                <a:cs typeface="Arial"/>
              </a:rPr>
              <a:t>Monitor  </a:t>
            </a:r>
            <a:r>
              <a:rPr sz="900" spc="-95" dirty="0">
                <a:latin typeface="Arial"/>
                <a:cs typeface="Arial"/>
              </a:rPr>
              <a:t>INVOICE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43181" y="264693"/>
            <a:ext cx="3333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85" dirty="0">
                <a:latin typeface="Arial"/>
                <a:cs typeface="Arial"/>
              </a:rPr>
              <a:t>Page</a:t>
            </a:r>
            <a:r>
              <a:rPr sz="900" spc="-120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5</a:t>
            </a:r>
            <a:endParaRPr sz="9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23900" y="685800"/>
          <a:ext cx="9852657" cy="1332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6380"/>
                <a:gridCol w="1083945"/>
                <a:gridCol w="827404"/>
                <a:gridCol w="760729"/>
                <a:gridCol w="868679"/>
                <a:gridCol w="985520"/>
              </a:tblGrid>
              <a:tr h="236220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676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63500">
                        <a:lnSpc>
                          <a:spcPct val="100000"/>
                        </a:lnSpc>
                        <a:spcBef>
                          <a:spcPts val="780"/>
                        </a:spcBef>
                        <a:tabLst>
                          <a:tab pos="78676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63500">
                        <a:lnSpc>
                          <a:spcPct val="100000"/>
                        </a:lnSpc>
                        <a:spcBef>
                          <a:spcPts val="780"/>
                        </a:spcBef>
                        <a:tabLst>
                          <a:tab pos="78676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63500">
                        <a:lnSpc>
                          <a:spcPct val="100000"/>
                        </a:lnSpc>
                        <a:spcBef>
                          <a:spcPts val="780"/>
                        </a:spcBef>
                        <a:tabLst>
                          <a:tab pos="78676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63500">
                        <a:lnSpc>
                          <a:spcPct val="100000"/>
                        </a:lnSpc>
                        <a:spcBef>
                          <a:spcPts val="710"/>
                        </a:spcBef>
                        <a:tabLst>
                          <a:tab pos="78676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62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367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7940">
                        <a:lnSpc>
                          <a:spcPts val="1035"/>
                        </a:lnSpc>
                        <a:tabLst>
                          <a:tab pos="931544" algn="l"/>
                          <a:tab pos="1655445" algn="l"/>
                        </a:tabLst>
                      </a:pPr>
                      <a:r>
                        <a:rPr sz="900" spc="-90" dirty="0">
                          <a:latin typeface="Arial"/>
                          <a:cs typeface="Arial"/>
                        </a:rPr>
                        <a:t>TOTAL:	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23900" y="2170429"/>
          <a:ext cx="7237092" cy="941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1394"/>
                <a:gridCol w="892809"/>
                <a:gridCol w="5342889"/>
              </a:tblGrid>
              <a:tr h="147320">
                <a:tc>
                  <a:txBody>
                    <a:bodyPr/>
                    <a:lstStyle/>
                    <a:p>
                      <a:pPr marR="3175" algn="r">
                        <a:lnSpc>
                          <a:spcPts val="1055"/>
                        </a:lnSpc>
                      </a:pPr>
                      <a:r>
                        <a:rPr sz="900" b="1" spc="-60" dirty="0">
                          <a:latin typeface="Arial"/>
                          <a:cs typeface="Arial"/>
                        </a:rPr>
                        <a:t>Subtotal</a:t>
                      </a:r>
                      <a:r>
                        <a:rPr sz="900" b="1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65" dirty="0">
                          <a:latin typeface="Arial"/>
                          <a:cs typeface="Arial"/>
                        </a:rPr>
                        <a:t>Time: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055"/>
                        </a:lnSpc>
                        <a:tabLst>
                          <a:tab pos="440055" algn="l"/>
                        </a:tabLst>
                      </a:pPr>
                      <a:r>
                        <a:rPr sz="900" b="1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b="1" spc="-40" dirty="0">
                          <a:latin typeface="Arial"/>
                          <a:cs typeface="Arial"/>
                        </a:rPr>
                        <a:t>3,454.50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marR="3175" algn="r">
                        <a:lnSpc>
                          <a:spcPts val="1055"/>
                        </a:lnSpc>
                      </a:pPr>
                      <a:r>
                        <a:rPr sz="900" b="1" spc="-60" dirty="0">
                          <a:latin typeface="Arial"/>
                          <a:cs typeface="Arial"/>
                        </a:rPr>
                        <a:t>Subtotal</a:t>
                      </a:r>
                      <a:r>
                        <a:rPr sz="900" b="1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95" dirty="0">
                          <a:latin typeface="Arial"/>
                          <a:cs typeface="Arial"/>
                        </a:rPr>
                        <a:t>Expenses: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055"/>
                        </a:lnSpc>
                        <a:tabLst>
                          <a:tab pos="695960" algn="l"/>
                        </a:tabLst>
                      </a:pPr>
                      <a:r>
                        <a:rPr sz="900" b="1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b="1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53670">
                <a:tc>
                  <a:txBody>
                    <a:bodyPr/>
                    <a:lstStyle/>
                    <a:p>
                      <a:pPr marR="3175" algn="r">
                        <a:lnSpc>
                          <a:spcPts val="1030"/>
                        </a:lnSpc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900" b="1" spc="-5" dirty="0">
                          <a:latin typeface="Arial"/>
                          <a:cs typeface="Arial"/>
                        </a:rPr>
                        <a:t>TA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L: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030"/>
                        </a:lnSpc>
                        <a:tabLst>
                          <a:tab pos="440055" algn="l"/>
                        </a:tabLst>
                      </a:pPr>
                      <a:r>
                        <a:rPr sz="900" b="1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b="1" spc="-40" dirty="0">
                          <a:latin typeface="Arial"/>
                          <a:cs typeface="Arial"/>
                        </a:rPr>
                        <a:t>3,454.50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53670">
                <a:tc>
                  <a:txBody>
                    <a:bodyPr/>
                    <a:lstStyle/>
                    <a:p>
                      <a:pPr marR="3175" algn="r">
                        <a:lnSpc>
                          <a:spcPts val="1030"/>
                        </a:lnSpc>
                      </a:pPr>
                      <a:r>
                        <a:rPr sz="900" b="1" spc="-55" dirty="0">
                          <a:latin typeface="Arial"/>
                          <a:cs typeface="Arial"/>
                        </a:rPr>
                        <a:t>Unbilled</a:t>
                      </a:r>
                      <a:r>
                        <a:rPr sz="900" b="1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85" dirty="0">
                          <a:latin typeface="Arial"/>
                          <a:cs typeface="Arial"/>
                        </a:rPr>
                        <a:t>Hours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79450">
                        <a:lnSpc>
                          <a:spcPts val="1030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0.00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39725">
                <a:tc gridSpan="3">
                  <a:txBody>
                    <a:bodyPr/>
                    <a:lstStyle/>
                    <a:p>
                      <a:pPr marR="194945" algn="r">
                        <a:lnSpc>
                          <a:spcPts val="1055"/>
                        </a:lnSpc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900" b="1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900" b="1" spc="-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LS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33020">
                        <a:lnSpc>
                          <a:spcPct val="100000"/>
                        </a:lnSpc>
                        <a:spcBef>
                          <a:spcPts val="50"/>
                        </a:spcBef>
                        <a:tabLst>
                          <a:tab pos="6473825" algn="l"/>
                        </a:tabLst>
                      </a:pPr>
                      <a:r>
                        <a:rPr sz="1150" spc="-7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1150" spc="-25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1150" spc="-4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1150" spc="-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1150" spc="-2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50" spc="-75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1150" spc="-3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1150" spc="-2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1150" spc="-40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115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50" dirty="0">
                          <a:latin typeface="Arial"/>
                          <a:cs typeface="Arial"/>
                        </a:rPr>
                        <a:t>are </a:t>
                      </a:r>
                      <a:r>
                        <a:rPr sz="11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45" dirty="0">
                          <a:latin typeface="Arial"/>
                          <a:cs typeface="Arial"/>
                        </a:rPr>
                        <a:t>accurate:	</a:t>
                      </a:r>
                      <a:r>
                        <a:rPr sz="900" spc="-114" dirty="0">
                          <a:latin typeface="Arial"/>
                          <a:cs typeface="Arial"/>
                        </a:rPr>
                        <a:t>TLB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1185321" y="309892"/>
            <a:ext cx="7150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12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290656" y="7316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165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30242" y="687247"/>
          <a:ext cx="12245340" cy="127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3330"/>
                <a:gridCol w="961390"/>
                <a:gridCol w="3970020"/>
                <a:gridCol w="479425"/>
                <a:gridCol w="480059"/>
                <a:gridCol w="829309"/>
                <a:gridCol w="836929"/>
                <a:gridCol w="2743200"/>
                <a:gridCol w="687070"/>
              </a:tblGrid>
              <a:tr h="298450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307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18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65" dirty="0">
                          <a:latin typeface="Arial"/>
                          <a:cs typeface="Arial"/>
                        </a:rPr>
                        <a:t>Rev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85" dirty="0">
                          <a:latin typeface="Arial"/>
                          <a:cs typeface="Arial"/>
                        </a:rPr>
                        <a:t>OSW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Report,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edit,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submit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ann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report,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review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retention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policy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draft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edits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61009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783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587.50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2434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24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850" spc="-95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Retention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Policy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comments,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Send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proposed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edits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95" dirty="0">
                          <a:latin typeface="Arial"/>
                          <a:cs typeface="Arial"/>
                        </a:rPr>
                        <a:t>DOJ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hiring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standarsd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policy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61009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783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822.50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2434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25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Corr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95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joint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comments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-retention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policy,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City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presentation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slides</a:t>
                      </a:r>
                      <a:r>
                        <a:rPr sz="85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for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court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hearing,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850" spc="-80" dirty="0">
                          <a:latin typeface="Arial"/>
                          <a:cs typeface="Arial"/>
                        </a:rPr>
                        <a:t>BOD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new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5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yr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plan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61009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783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587.50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4629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2434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29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Prep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doc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Recruiting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Retention </a:t>
                      </a:r>
                      <a:r>
                        <a:rPr sz="850" spc="35" dirty="0">
                          <a:latin typeface="Arial"/>
                          <a:cs typeface="Arial"/>
                        </a:rPr>
                        <a:t>&amp;</a:t>
                      </a:r>
                      <a:r>
                        <a:rPr sz="850" spc="-1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Conf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Call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61009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783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470.00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424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Administrative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Tasks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92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-90" dirty="0">
                          <a:latin typeface="Arial"/>
                          <a:cs typeface="Arial"/>
                        </a:rPr>
                        <a:t>TOTAL</a:t>
                      </a:r>
                      <a:r>
                        <a:rPr sz="850" b="1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80" dirty="0">
                          <a:latin typeface="Arial"/>
                          <a:cs typeface="Arial"/>
                        </a:rPr>
                        <a:t>HOURS: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5" dirty="0">
                          <a:latin typeface="Arial"/>
                          <a:cs typeface="Arial"/>
                        </a:rPr>
                        <a:t>41</a:t>
                      </a:r>
                      <a:r>
                        <a:rPr sz="850" b="1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-85" dirty="0">
                          <a:latin typeface="Arial"/>
                          <a:cs typeface="Arial"/>
                        </a:rPr>
                        <a:t>TOTAL: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26390" algn="l"/>
                        </a:tabLst>
                      </a:pPr>
                      <a:r>
                        <a:rPr sz="850" b="1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b="1" spc="-20" dirty="0">
                          <a:latin typeface="Arial"/>
                          <a:cs typeface="Arial"/>
                        </a:rPr>
                        <a:t>9,752.50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3924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-90" dirty="0">
                          <a:latin typeface="Arial"/>
                          <a:cs typeface="Arial"/>
                        </a:rPr>
                        <a:t>TOTAL UNBILLED</a:t>
                      </a:r>
                      <a:r>
                        <a:rPr sz="850" b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80" dirty="0">
                          <a:latin typeface="Arial"/>
                          <a:cs typeface="Arial"/>
                        </a:rPr>
                        <a:t>HOURS: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50" b="1" dirty="0">
                          <a:latin typeface="Arial"/>
                          <a:cs typeface="Arial"/>
                        </a:rPr>
                        <a:t>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1128836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165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290656" y="7316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166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30242" y="687247"/>
          <a:ext cx="12245340" cy="4775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3330"/>
                <a:gridCol w="961390"/>
                <a:gridCol w="812164"/>
                <a:gridCol w="3157855"/>
                <a:gridCol w="479425"/>
                <a:gridCol w="480059"/>
                <a:gridCol w="829309"/>
                <a:gridCol w="836929"/>
                <a:gridCol w="870584"/>
                <a:gridCol w="986154"/>
                <a:gridCol w="1574800"/>
              </a:tblGrid>
              <a:tr h="260350">
                <a:tc gridSpan="11">
                  <a:txBody>
                    <a:bodyPr/>
                    <a:lstStyle/>
                    <a:p>
                      <a:pPr marL="36195">
                        <a:lnSpc>
                          <a:spcPts val="1889"/>
                        </a:lnSpc>
                      </a:pPr>
                      <a:r>
                        <a:rPr sz="1600" spc="-26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92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-90" dirty="0">
                          <a:latin typeface="Arial"/>
                          <a:cs typeface="Arial"/>
                        </a:rPr>
                        <a:t>MEALS </a:t>
                      </a:r>
                      <a:r>
                        <a:rPr sz="850" b="1" spc="-55" dirty="0">
                          <a:latin typeface="Arial"/>
                          <a:cs typeface="Arial"/>
                        </a:rPr>
                        <a:t>+</a:t>
                      </a:r>
                      <a:r>
                        <a:rPr sz="850" b="1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80" dirty="0">
                          <a:latin typeface="Arial"/>
                          <a:cs typeface="Arial"/>
                        </a:rPr>
                        <a:t>INCIDENTALS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6769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-65" dirty="0">
                          <a:latin typeface="Arial"/>
                          <a:cs typeface="Arial"/>
                        </a:rPr>
                        <a:t>NON-MEALS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1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746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2065" algn="ctr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100" b="1" spc="-35" dirty="0">
                          <a:latin typeface="Arial"/>
                          <a:cs typeface="Arial"/>
                        </a:rPr>
                        <a:t>Date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17804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100" b="1" spc="-70" dirty="0">
                          <a:latin typeface="Arial"/>
                          <a:cs typeface="Arial"/>
                        </a:rPr>
                        <a:t>Category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90500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100" b="1" spc="-55" dirty="0">
                          <a:latin typeface="Arial"/>
                          <a:cs typeface="Arial"/>
                        </a:rPr>
                        <a:t>Vendor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510540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100" b="1" spc="-55" dirty="0">
                          <a:latin typeface="Arial"/>
                          <a:cs typeface="Arial"/>
                        </a:rPr>
                        <a:t>Description/Justification </a:t>
                      </a:r>
                      <a:r>
                        <a:rPr sz="1100" b="1" spc="-3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100" b="1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90" dirty="0">
                          <a:latin typeface="Arial"/>
                          <a:cs typeface="Arial"/>
                        </a:rPr>
                        <a:t>Expense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29539" marR="39370" indent="-70485">
                        <a:lnSpc>
                          <a:spcPct val="110900"/>
                        </a:lnSpc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ravel  </a:t>
                      </a:r>
                      <a:r>
                        <a:rPr sz="1100" b="1" spc="-70" dirty="0">
                          <a:latin typeface="Arial"/>
                          <a:cs typeface="Arial"/>
                        </a:rPr>
                        <a:t>Day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73025" indent="1270" algn="ctr">
                        <a:lnSpc>
                          <a:spcPct val="110900"/>
                        </a:lnSpc>
                        <a:spcBef>
                          <a:spcPts val="625"/>
                        </a:spcBef>
                      </a:pPr>
                      <a:r>
                        <a:rPr sz="1100" b="1" spc="-45" dirty="0">
                          <a:latin typeface="Arial"/>
                          <a:cs typeface="Arial"/>
                        </a:rPr>
                        <a:t>Total </a:t>
                      </a:r>
                      <a:r>
                        <a:rPr sz="1100" b="1" spc="-65" dirty="0">
                          <a:latin typeface="Arial"/>
                          <a:cs typeface="Arial"/>
                        </a:rPr>
                        <a:t>Per  </a:t>
                      </a:r>
                      <a:r>
                        <a:rPr sz="1100" b="1" spc="-50" dirty="0">
                          <a:latin typeface="Arial"/>
                          <a:cs typeface="Arial"/>
                        </a:rPr>
                        <a:t>Diem </a:t>
                      </a:r>
                      <a:r>
                        <a:rPr sz="1100" b="1" spc="-75" dirty="0">
                          <a:latin typeface="Arial"/>
                          <a:cs typeface="Arial"/>
                        </a:rPr>
                        <a:t>+  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nc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denta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79375" marR="60325" indent="43815">
                        <a:lnSpc>
                          <a:spcPct val="110900"/>
                        </a:lnSpc>
                      </a:pPr>
                      <a:r>
                        <a:rPr sz="1100" b="1" spc="-30" dirty="0">
                          <a:latin typeface="Arial"/>
                          <a:cs typeface="Arial"/>
                        </a:rPr>
                        <a:t>Non-Meal  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Descr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pt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io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93040" marR="120014" indent="-53340">
                        <a:lnSpc>
                          <a:spcPct val="110900"/>
                        </a:lnSpc>
                      </a:pPr>
                      <a:r>
                        <a:rPr sz="1100" b="1" spc="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-M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eal  </a:t>
                      </a:r>
                      <a:r>
                        <a:rPr sz="1100" b="1" spc="-90" dirty="0">
                          <a:latin typeface="Arial"/>
                          <a:cs typeface="Arial"/>
                        </a:rPr>
                        <a:t>Expense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1430" algn="ctr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100" b="1" spc="-45" dirty="0">
                          <a:latin typeface="Arial"/>
                          <a:cs typeface="Arial"/>
                        </a:rPr>
                        <a:t>Total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38544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7/10/2019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33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Air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33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Southwest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RO/W </a:t>
                      </a:r>
                      <a:r>
                        <a:rPr sz="850" spc="-80" dirty="0">
                          <a:latin typeface="Arial"/>
                          <a:cs typeface="Arial"/>
                        </a:rPr>
                        <a:t>SWA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STL-BWI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42545" algn="r">
                        <a:lnSpc>
                          <a:spcPct val="100000"/>
                        </a:lnSpc>
                        <a:spcBef>
                          <a:spcPts val="735"/>
                        </a:spcBef>
                        <a:tabLst>
                          <a:tab pos="441325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284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9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33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735"/>
                        </a:spcBef>
                        <a:tabLst>
                          <a:tab pos="56642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284.99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33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38544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7/10/2019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33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Lodging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33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50" spc="20" dirty="0">
                          <a:latin typeface="Arial"/>
                          <a:cs typeface="Arial"/>
                        </a:rPr>
                        <a:t>Marriott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50" spc="20" dirty="0">
                          <a:latin typeface="Arial"/>
                          <a:cs typeface="Arial"/>
                        </a:rPr>
                        <a:t>Marriott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Hotel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42545" algn="r">
                        <a:lnSpc>
                          <a:spcPct val="100000"/>
                        </a:lnSpc>
                        <a:spcBef>
                          <a:spcPts val="735"/>
                        </a:spcBef>
                        <a:tabLst>
                          <a:tab pos="441325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172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33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735"/>
                        </a:spcBef>
                        <a:tabLst>
                          <a:tab pos="56642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172.10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33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38544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7/10/2019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33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Parking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33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Parking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50" spc="-120" dirty="0">
                          <a:latin typeface="Arial"/>
                          <a:cs typeface="Arial"/>
                        </a:rPr>
                        <a:t>STL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43180" algn="r">
                        <a:lnSpc>
                          <a:spcPct val="100000"/>
                        </a:lnSpc>
                        <a:spcBef>
                          <a:spcPts val="735"/>
                        </a:spcBef>
                        <a:tabLst>
                          <a:tab pos="499745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57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33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735"/>
                        </a:spcBef>
                        <a:tabLst>
                          <a:tab pos="62420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57.00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33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385445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7/10/2019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Mileage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50" spc="-85" dirty="0">
                          <a:latin typeface="Arial"/>
                          <a:cs typeface="Arial"/>
                        </a:rPr>
                        <a:t>POV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O/W </a:t>
                      </a:r>
                      <a:r>
                        <a:rPr sz="850" spc="-100" dirty="0">
                          <a:latin typeface="Arial"/>
                          <a:cs typeface="Arial"/>
                        </a:rPr>
                        <a:t>SPI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120" dirty="0">
                          <a:latin typeface="Arial"/>
                          <a:cs typeface="Arial"/>
                        </a:rPr>
                        <a:t>STL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(106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miles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.58</a:t>
                      </a:r>
                      <a:r>
                        <a:rPr sz="85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)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43180" algn="r">
                        <a:lnSpc>
                          <a:spcPct val="100000"/>
                        </a:lnSpc>
                        <a:spcBef>
                          <a:spcPts val="730"/>
                        </a:spcBef>
                        <a:tabLst>
                          <a:tab pos="499745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61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730"/>
                        </a:spcBef>
                        <a:tabLst>
                          <a:tab pos="62420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61.48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385445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7/10/2019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Food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850" spc="-85" dirty="0">
                          <a:latin typeface="Arial"/>
                          <a:cs typeface="Arial"/>
                        </a:rPr>
                        <a:t>Yes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730"/>
                        </a:spcBef>
                        <a:tabLst>
                          <a:tab pos="46863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53.25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730"/>
                        </a:spcBef>
                        <a:tabLst>
                          <a:tab pos="62420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53.25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385445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7/11/2019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Food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No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730"/>
                        </a:spcBef>
                        <a:tabLst>
                          <a:tab pos="46863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71.00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730"/>
                        </a:spcBef>
                        <a:tabLst>
                          <a:tab pos="62420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71.00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385445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7/12/2019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Food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850" spc="-85" dirty="0">
                          <a:latin typeface="Arial"/>
                          <a:cs typeface="Arial"/>
                        </a:rPr>
                        <a:t>Yes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730"/>
                        </a:spcBef>
                        <a:tabLst>
                          <a:tab pos="46863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53.25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730"/>
                        </a:spcBef>
                        <a:tabLst>
                          <a:tab pos="62420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53.25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385445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7/10/2019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Transportation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Uber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Uber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BWI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Hotel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43180" algn="r">
                        <a:lnSpc>
                          <a:spcPct val="100000"/>
                        </a:lnSpc>
                        <a:spcBef>
                          <a:spcPts val="730"/>
                        </a:spcBef>
                        <a:tabLst>
                          <a:tab pos="499745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28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730"/>
                        </a:spcBef>
                        <a:tabLst>
                          <a:tab pos="62420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28.02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385445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7/11/2019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Lodging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Delta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Delta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Hotel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(Smoot </a:t>
                      </a:r>
                      <a:r>
                        <a:rPr sz="850" spc="35" dirty="0">
                          <a:latin typeface="Arial"/>
                          <a:cs typeface="Arial"/>
                        </a:rPr>
                        <a:t>&amp;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Joyce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160.55/rm</a:t>
                      </a:r>
                      <a:r>
                        <a:rPr sz="85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2))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42545" algn="r">
                        <a:lnSpc>
                          <a:spcPct val="100000"/>
                        </a:lnSpc>
                        <a:spcBef>
                          <a:spcPts val="730"/>
                        </a:spcBef>
                        <a:tabLst>
                          <a:tab pos="441325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321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730"/>
                        </a:spcBef>
                        <a:tabLst>
                          <a:tab pos="56642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321.10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385445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7/12/2019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Transportation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Uber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Uber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Amtrak</a:t>
                      </a:r>
                      <a:r>
                        <a:rPr sz="85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Station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42545" algn="r">
                        <a:lnSpc>
                          <a:spcPct val="100000"/>
                        </a:lnSpc>
                        <a:spcBef>
                          <a:spcPts val="730"/>
                        </a:spcBef>
                        <a:tabLst>
                          <a:tab pos="557530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9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730"/>
                        </a:spcBef>
                        <a:tabLst>
                          <a:tab pos="68199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9.33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492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-85" dirty="0">
                          <a:latin typeface="Arial"/>
                          <a:cs typeface="Arial"/>
                        </a:rPr>
                        <a:t>TOTAL: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74980" algn="l"/>
                        </a:tabLst>
                      </a:pPr>
                      <a:r>
                        <a:rPr sz="850" b="1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b="1" spc="-20" dirty="0">
                          <a:latin typeface="Arial"/>
                          <a:cs typeface="Arial"/>
                        </a:rPr>
                        <a:t>1,111.52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492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 grid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9225"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-35" dirty="0">
                          <a:latin typeface="Arial"/>
                          <a:cs typeface="Arial"/>
                        </a:rPr>
                        <a:t>Subtotal</a:t>
                      </a:r>
                      <a:r>
                        <a:rPr sz="850" b="1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45" dirty="0">
                          <a:latin typeface="Arial"/>
                          <a:cs typeface="Arial"/>
                        </a:rPr>
                        <a:t>Time: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502920" algn="l"/>
                        </a:tabLst>
                      </a:pPr>
                      <a:r>
                        <a:rPr sz="850" b="1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b="1" spc="-20" dirty="0">
                          <a:latin typeface="Arial"/>
                          <a:cs typeface="Arial"/>
                        </a:rPr>
                        <a:t>9,752.50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9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9225"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-35" dirty="0">
                          <a:latin typeface="Arial"/>
                          <a:cs typeface="Arial"/>
                        </a:rPr>
                        <a:t>Subtotal</a:t>
                      </a:r>
                      <a:r>
                        <a:rPr sz="850" b="1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70" dirty="0">
                          <a:latin typeface="Arial"/>
                          <a:cs typeface="Arial"/>
                        </a:rPr>
                        <a:t>Expenses: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502920" algn="l"/>
                        </a:tabLst>
                      </a:pPr>
                      <a:r>
                        <a:rPr sz="850" b="1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b="1" spc="-20" dirty="0">
                          <a:latin typeface="Arial"/>
                          <a:cs typeface="Arial"/>
                        </a:rPr>
                        <a:t>1,111.52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9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9225"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850" b="1" spc="-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850" b="1" dirty="0">
                          <a:latin typeface="Arial"/>
                          <a:cs typeface="Arial"/>
                        </a:rPr>
                        <a:t>TA</a:t>
                      </a:r>
                      <a:r>
                        <a:rPr sz="850" b="1" spc="-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850" b="1" dirty="0">
                          <a:latin typeface="Arial"/>
                          <a:cs typeface="Arial"/>
                        </a:rPr>
                        <a:t>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44500" algn="l"/>
                        </a:tabLst>
                      </a:pPr>
                      <a:r>
                        <a:rPr sz="850" b="1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b="1" spc="-20" dirty="0">
                          <a:latin typeface="Arial"/>
                          <a:cs typeface="Arial"/>
                        </a:rPr>
                        <a:t>10,864.02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9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9225"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-35" dirty="0">
                          <a:latin typeface="Arial"/>
                          <a:cs typeface="Arial"/>
                        </a:rPr>
                        <a:t>Unbilled</a:t>
                      </a:r>
                      <a:r>
                        <a:rPr sz="850" b="1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60" dirty="0">
                          <a:latin typeface="Arial"/>
                          <a:cs typeface="Arial"/>
                        </a:rPr>
                        <a:t>Hours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18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9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1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-60" dirty="0">
                          <a:latin typeface="Arial"/>
                          <a:cs typeface="Arial"/>
                        </a:rPr>
                        <a:t>INITIALS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rowSpan="2"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3355">
                <a:tc gridSpan="4">
                  <a:txBody>
                    <a:bodyPr/>
                    <a:lstStyle/>
                    <a:p>
                      <a:pPr marL="28575">
                        <a:lnSpc>
                          <a:spcPts val="1240"/>
                        </a:lnSpc>
                      </a:pPr>
                      <a:r>
                        <a:rPr sz="1100" spc="-5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1100" spc="1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1100" spc="-1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are accurate: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50" spc="-95" dirty="0">
                          <a:latin typeface="Arial"/>
                          <a:cs typeface="Arial"/>
                        </a:rPr>
                        <a:t>SMS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1128836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166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1851696"/>
            <a:ext cx="6096000" cy="0"/>
          </a:xfrm>
          <a:custGeom>
            <a:avLst/>
            <a:gdLst/>
            <a:ahLst/>
            <a:cxnLst/>
            <a:rect l="l" t="t" r="r" b="b"/>
            <a:pathLst>
              <a:path w="6096000">
                <a:moveTo>
                  <a:pt x="0" y="0"/>
                </a:moveTo>
                <a:lnTo>
                  <a:pt x="6096000" y="0"/>
                </a:lnTo>
              </a:path>
            </a:pathLst>
          </a:custGeom>
          <a:ln w="1015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8200" y="1851696"/>
            <a:ext cx="6096000" cy="0"/>
          </a:xfrm>
          <a:custGeom>
            <a:avLst/>
            <a:gdLst/>
            <a:ahLst/>
            <a:cxnLst/>
            <a:rect l="l" t="t" r="r" b="b"/>
            <a:pathLst>
              <a:path w="6096000">
                <a:moveTo>
                  <a:pt x="0" y="0"/>
                </a:moveTo>
                <a:lnTo>
                  <a:pt x="6096000" y="0"/>
                </a:lnTo>
              </a:path>
            </a:pathLst>
          </a:custGeom>
          <a:ln w="1015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90600" y="5041937"/>
            <a:ext cx="5791200" cy="0"/>
          </a:xfrm>
          <a:custGeom>
            <a:avLst/>
            <a:gdLst/>
            <a:ahLst/>
            <a:cxnLst/>
            <a:rect l="l" t="t" r="r" b="b"/>
            <a:pathLst>
              <a:path w="5791200">
                <a:moveTo>
                  <a:pt x="0" y="0"/>
                </a:moveTo>
                <a:lnTo>
                  <a:pt x="5791200" y="0"/>
                </a:lnTo>
              </a:path>
            </a:pathLst>
          </a:custGeom>
          <a:ln w="10160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90600" y="6657378"/>
            <a:ext cx="5791200" cy="0"/>
          </a:xfrm>
          <a:custGeom>
            <a:avLst/>
            <a:gdLst/>
            <a:ahLst/>
            <a:cxnLst/>
            <a:rect l="l" t="t" r="r" b="b"/>
            <a:pathLst>
              <a:path w="5791200">
                <a:moveTo>
                  <a:pt x="0" y="0"/>
                </a:moveTo>
                <a:lnTo>
                  <a:pt x="5791200" y="0"/>
                </a:lnTo>
              </a:path>
            </a:pathLst>
          </a:custGeom>
          <a:ln w="10160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35400" y="9253258"/>
            <a:ext cx="101600" cy="119380"/>
          </a:xfrm>
          <a:custGeom>
            <a:avLst/>
            <a:gdLst/>
            <a:ahLst/>
            <a:cxnLst/>
            <a:rect l="l" t="t" r="r" b="b"/>
            <a:pathLst>
              <a:path w="101600" h="119379">
                <a:moveTo>
                  <a:pt x="0" y="0"/>
                </a:moveTo>
                <a:lnTo>
                  <a:pt x="101600" y="0"/>
                </a:lnTo>
                <a:lnTo>
                  <a:pt x="101600" y="119341"/>
                </a:lnTo>
                <a:lnTo>
                  <a:pt x="0" y="119341"/>
                </a:lnTo>
                <a:lnTo>
                  <a:pt x="0" y="0"/>
                </a:lnTo>
                <a:close/>
              </a:path>
            </a:pathLst>
          </a:custGeom>
          <a:solidFill>
            <a:srgbClr val="E6E8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8200" y="1958380"/>
            <a:ext cx="1727200" cy="2641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89760" y="4259633"/>
            <a:ext cx="274319" cy="264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128958" y="5268000"/>
            <a:ext cx="166497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dirty="0">
                <a:solidFill>
                  <a:srgbClr val="646464"/>
                </a:solidFill>
                <a:latin typeface="Arial"/>
                <a:cs typeface="Arial"/>
              </a:rPr>
              <a:t>Confirmation date:</a:t>
            </a:r>
            <a:r>
              <a:rPr sz="950" spc="-70" dirty="0">
                <a:solidFill>
                  <a:srgbClr val="646464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646464"/>
                </a:solidFill>
                <a:latin typeface="Arial"/>
                <a:cs typeface="Arial"/>
              </a:rPr>
              <a:t>06/07/2019</a:t>
            </a:r>
            <a:endParaRPr sz="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7900" y="5227373"/>
            <a:ext cx="949960" cy="480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dirty="0">
                <a:solidFill>
                  <a:srgbClr val="111B40"/>
                </a:solidFill>
                <a:latin typeface="Arial"/>
                <a:cs typeface="Arial"/>
              </a:rPr>
              <a:t>Confirmation</a:t>
            </a:r>
            <a:r>
              <a:rPr sz="1100" spc="-25" dirty="0">
                <a:solidFill>
                  <a:srgbClr val="111B40"/>
                </a:solidFill>
                <a:latin typeface="Arial"/>
                <a:cs typeface="Arial"/>
              </a:rPr>
              <a:t> </a:t>
            </a: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#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19"/>
              </a:spcBef>
            </a:pPr>
            <a:r>
              <a:rPr sz="1100" b="1" dirty="0">
                <a:solidFill>
                  <a:srgbClr val="646464"/>
                </a:solidFill>
                <a:latin typeface="Arial"/>
                <a:cs typeface="Arial"/>
              </a:rPr>
              <a:t>PASSENGER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77900" y="6141773"/>
            <a:ext cx="81153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spc="-5" dirty="0">
                <a:solidFill>
                  <a:srgbClr val="646464"/>
                </a:solidFill>
                <a:latin typeface="Arial"/>
                <a:cs typeface="Arial"/>
              </a:rPr>
              <a:t>EXPIRATION</a:t>
            </a:r>
            <a:r>
              <a:rPr sz="1200" spc="-7" baseline="27777" dirty="0">
                <a:solidFill>
                  <a:srgbClr val="646464"/>
                </a:solidFill>
                <a:latin typeface="Arial"/>
                <a:cs typeface="Arial"/>
              </a:rPr>
              <a:t>1</a:t>
            </a:r>
            <a:endParaRPr sz="1200" baseline="27777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17572" y="5511865"/>
            <a:ext cx="847725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b="1" spc="10" dirty="0">
                <a:solidFill>
                  <a:srgbClr val="111B40"/>
                </a:solidFill>
                <a:latin typeface="Arial"/>
                <a:cs typeface="Arial"/>
              </a:rPr>
              <a:t>Sean</a:t>
            </a:r>
            <a:r>
              <a:rPr sz="1100" b="1" spc="-60" dirty="0">
                <a:solidFill>
                  <a:srgbClr val="111B40"/>
                </a:solidFill>
                <a:latin typeface="Arial"/>
                <a:cs typeface="Arial"/>
              </a:rPr>
              <a:t> </a:t>
            </a:r>
            <a:r>
              <a:rPr sz="1100" b="1" spc="10" dirty="0">
                <a:solidFill>
                  <a:srgbClr val="111B40"/>
                </a:solidFill>
                <a:latin typeface="Arial"/>
                <a:cs typeface="Arial"/>
              </a:rPr>
              <a:t>Smoot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17572" y="6111280"/>
            <a:ext cx="73088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spc="5" dirty="0">
                <a:solidFill>
                  <a:srgbClr val="111B40"/>
                </a:solidFill>
                <a:latin typeface="Arial"/>
                <a:cs typeface="Arial"/>
              </a:rPr>
              <a:t>June </a:t>
            </a:r>
            <a:r>
              <a:rPr sz="950" dirty="0">
                <a:solidFill>
                  <a:srgbClr val="111B40"/>
                </a:solidFill>
                <a:latin typeface="Arial"/>
                <a:cs typeface="Arial"/>
              </a:rPr>
              <a:t>7,</a:t>
            </a:r>
            <a:r>
              <a:rPr sz="950" spc="-80" dirty="0">
                <a:solidFill>
                  <a:srgbClr val="111B40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111B40"/>
                </a:solidFill>
                <a:latin typeface="Arial"/>
                <a:cs typeface="Arial"/>
              </a:rPr>
              <a:t>2020</a:t>
            </a:r>
            <a:endParaRPr sz="9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42893" y="7594653"/>
            <a:ext cx="1540510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spc="5" dirty="0">
                <a:solidFill>
                  <a:srgbClr val="ABABAB"/>
                </a:solidFill>
                <a:latin typeface="Arial"/>
                <a:cs typeface="Arial"/>
              </a:rPr>
              <a:t>Est. </a:t>
            </a:r>
            <a:r>
              <a:rPr sz="1100" dirty="0">
                <a:solidFill>
                  <a:srgbClr val="ABABAB"/>
                </a:solidFill>
                <a:latin typeface="Arial"/>
                <a:cs typeface="Arial"/>
              </a:rPr>
              <a:t>Travel </a:t>
            </a:r>
            <a:r>
              <a:rPr sz="1100" spc="-5" dirty="0">
                <a:solidFill>
                  <a:srgbClr val="ABABAB"/>
                </a:solidFill>
                <a:latin typeface="Arial"/>
                <a:cs typeface="Arial"/>
              </a:rPr>
              <a:t>Time: </a:t>
            </a:r>
            <a:r>
              <a:rPr sz="1100" b="1" spc="5" dirty="0">
                <a:solidFill>
                  <a:srgbClr val="ABABAB"/>
                </a:solidFill>
                <a:latin typeface="Arial"/>
                <a:cs typeface="Arial"/>
              </a:rPr>
              <a:t>2h</a:t>
            </a:r>
            <a:r>
              <a:rPr sz="1100" b="1" spc="-2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100" b="1" spc="5" dirty="0">
                <a:solidFill>
                  <a:srgbClr val="ABABAB"/>
                </a:solidFill>
                <a:latin typeface="Arial"/>
                <a:cs typeface="Arial"/>
              </a:rPr>
              <a:t>5m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961229" y="7594653"/>
            <a:ext cx="105727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spc="-5" dirty="0">
                <a:solidFill>
                  <a:srgbClr val="ABABAB"/>
                </a:solidFill>
                <a:latin typeface="Arial"/>
                <a:cs typeface="Arial"/>
              </a:rPr>
              <a:t>Wanna </a:t>
            </a:r>
            <a:r>
              <a:rPr sz="950" spc="5" dirty="0">
                <a:solidFill>
                  <a:srgbClr val="ABABAB"/>
                </a:solidFill>
                <a:latin typeface="Arial"/>
                <a:cs typeface="Arial"/>
              </a:rPr>
              <a:t>Get</a:t>
            </a:r>
            <a:r>
              <a:rPr sz="950" spc="-6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950" spc="-5" dirty="0">
                <a:solidFill>
                  <a:srgbClr val="ABABAB"/>
                </a:solidFill>
                <a:latin typeface="Arial"/>
                <a:cs typeface="Arial"/>
              </a:rPr>
              <a:t>Away®</a:t>
            </a:r>
            <a:endParaRPr sz="9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973929" y="7743230"/>
            <a:ext cx="880110" cy="0"/>
          </a:xfrm>
          <a:custGeom>
            <a:avLst/>
            <a:gdLst/>
            <a:ahLst/>
            <a:cxnLst/>
            <a:rect l="l" t="t" r="r" b="b"/>
            <a:pathLst>
              <a:path w="880110">
                <a:moveTo>
                  <a:pt x="0" y="0"/>
                </a:moveTo>
                <a:lnTo>
                  <a:pt x="879728" y="0"/>
                </a:lnTo>
              </a:path>
            </a:pathLst>
          </a:custGeom>
          <a:ln w="7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94552" y="7743230"/>
            <a:ext cx="111125" cy="0"/>
          </a:xfrm>
          <a:custGeom>
            <a:avLst/>
            <a:gdLst/>
            <a:ahLst/>
            <a:cxnLst/>
            <a:rect l="l" t="t" r="r" b="b"/>
            <a:pathLst>
              <a:path w="111125">
                <a:moveTo>
                  <a:pt x="0" y="0"/>
                </a:moveTo>
                <a:lnTo>
                  <a:pt x="111125" y="0"/>
                </a:lnTo>
              </a:path>
            </a:pathLst>
          </a:custGeom>
          <a:ln w="7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77900" y="8112813"/>
            <a:ext cx="531495" cy="3587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1300"/>
              </a:lnSpc>
              <a:spcBef>
                <a:spcPts val="120"/>
              </a:spcBef>
            </a:pP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FLIGHT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ts val="1300"/>
              </a:lnSpc>
            </a:pPr>
            <a:r>
              <a:rPr sz="1100" b="1" spc="10" dirty="0">
                <a:solidFill>
                  <a:srgbClr val="111B40"/>
                </a:solidFill>
                <a:latin typeface="Arial"/>
                <a:cs typeface="Arial"/>
              </a:rPr>
              <a:t>#</a:t>
            </a:r>
            <a:r>
              <a:rPr sz="1100" b="1" spc="-25" dirty="0">
                <a:solidFill>
                  <a:srgbClr val="111B40"/>
                </a:solidFill>
                <a:latin typeface="Arial"/>
                <a:cs typeface="Arial"/>
              </a:rPr>
              <a:t> </a:t>
            </a:r>
            <a:r>
              <a:rPr sz="1100" b="1" spc="5" dirty="0">
                <a:solidFill>
                  <a:srgbClr val="111B40"/>
                </a:solidFill>
                <a:latin typeface="Arial"/>
                <a:cs typeface="Arial"/>
              </a:rPr>
              <a:t>2291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82038" y="7937772"/>
            <a:ext cx="1184275" cy="68262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1100" b="1" spc="-5" dirty="0">
                <a:solidFill>
                  <a:srgbClr val="646464"/>
                </a:solidFill>
                <a:latin typeface="Arial"/>
                <a:cs typeface="Arial"/>
              </a:rPr>
              <a:t>DEPARTS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1600" b="1" dirty="0">
                <a:solidFill>
                  <a:srgbClr val="13247C"/>
                </a:solidFill>
                <a:latin typeface="Arial"/>
                <a:cs typeface="Arial"/>
              </a:rPr>
              <a:t>STL</a:t>
            </a:r>
            <a:r>
              <a:rPr sz="1600" b="1" spc="-85" dirty="0">
                <a:solidFill>
                  <a:srgbClr val="13247C"/>
                </a:solidFill>
                <a:latin typeface="Arial"/>
                <a:cs typeface="Arial"/>
              </a:rPr>
              <a:t> </a:t>
            </a:r>
            <a:r>
              <a:rPr sz="1600" b="1" spc="-15" dirty="0">
                <a:solidFill>
                  <a:srgbClr val="13247C"/>
                </a:solidFill>
                <a:latin typeface="Arial"/>
                <a:cs typeface="Arial"/>
              </a:rPr>
              <a:t>11:05</a:t>
            </a:r>
            <a:r>
              <a:rPr sz="1100" spc="-15" dirty="0">
                <a:solidFill>
                  <a:srgbClr val="13247C"/>
                </a:solidFill>
                <a:latin typeface="Arial"/>
                <a:cs typeface="Arial"/>
              </a:rPr>
              <a:t>AM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950" dirty="0">
                <a:solidFill>
                  <a:srgbClr val="646464"/>
                </a:solidFill>
                <a:latin typeface="Arial"/>
                <a:cs typeface="Arial"/>
              </a:rPr>
              <a:t>St.</a:t>
            </a:r>
            <a:r>
              <a:rPr sz="950" spc="-5" dirty="0">
                <a:solidFill>
                  <a:srgbClr val="646464"/>
                </a:solidFill>
                <a:latin typeface="Arial"/>
                <a:cs typeface="Arial"/>
              </a:rPr>
              <a:t> Louis</a:t>
            </a:r>
            <a:endParaRPr sz="95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672840" y="8166153"/>
            <a:ext cx="274320" cy="264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086847" y="7937646"/>
            <a:ext cx="1210310" cy="68262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100" b="1" spc="5" dirty="0">
                <a:solidFill>
                  <a:srgbClr val="646464"/>
                </a:solidFill>
                <a:latin typeface="Arial"/>
                <a:cs typeface="Arial"/>
              </a:rPr>
              <a:t>ARRIVES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9"/>
              </a:spcBef>
            </a:pPr>
            <a:r>
              <a:rPr sz="1600" b="1" spc="-5" dirty="0">
                <a:solidFill>
                  <a:srgbClr val="13247C"/>
                </a:solidFill>
                <a:latin typeface="Arial"/>
                <a:cs typeface="Arial"/>
              </a:rPr>
              <a:t>BWI</a:t>
            </a:r>
            <a:r>
              <a:rPr sz="1600" b="1" spc="-70" dirty="0">
                <a:solidFill>
                  <a:srgbClr val="13247C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13247C"/>
                </a:solidFill>
                <a:latin typeface="Arial"/>
                <a:cs typeface="Arial"/>
              </a:rPr>
              <a:t>02:10</a:t>
            </a:r>
            <a:r>
              <a:rPr sz="1100" dirty="0">
                <a:solidFill>
                  <a:srgbClr val="13247C"/>
                </a:solidFill>
                <a:latin typeface="Arial"/>
                <a:cs typeface="Arial"/>
              </a:rPr>
              <a:t>PM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950" dirty="0">
                <a:solidFill>
                  <a:srgbClr val="646464"/>
                </a:solidFill>
                <a:latin typeface="Arial"/>
                <a:cs typeface="Arial"/>
              </a:rPr>
              <a:t>Baltimore</a:t>
            </a:r>
            <a:endParaRPr sz="9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73214" y="685800"/>
            <a:ext cx="6273800" cy="1496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0"/>
              </a:spcBef>
            </a:pPr>
            <a:r>
              <a:rPr sz="800" b="1" spc="-5" dirty="0">
                <a:solidFill>
                  <a:srgbClr val="2C2C2C"/>
                </a:solidFill>
                <a:latin typeface="Arial"/>
                <a:cs typeface="Arial"/>
              </a:rPr>
              <a:t>From: </a:t>
            </a:r>
            <a:r>
              <a:rPr sz="800" b="1" dirty="0">
                <a:latin typeface="Arial"/>
                <a:cs typeface="Arial"/>
              </a:rPr>
              <a:t>Southwest </a:t>
            </a:r>
            <a:r>
              <a:rPr sz="800" b="1" spc="-5" dirty="0">
                <a:latin typeface="Arial"/>
                <a:cs typeface="Arial"/>
              </a:rPr>
              <a:t>Airlines</a:t>
            </a:r>
            <a:r>
              <a:rPr sz="800" b="1" spc="140" dirty="0"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2C2C2C"/>
                </a:solidFill>
                <a:latin typeface="Arial"/>
                <a:cs typeface="Arial"/>
                <a:hlinkClick r:id="rId4"/>
              </a:rPr>
              <a:t>southwestairlines@ifly.southwest.com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2492375" algn="l"/>
              </a:tabLst>
            </a:pPr>
            <a:r>
              <a:rPr sz="800" b="1" dirty="0">
                <a:solidFill>
                  <a:srgbClr val="2C2C2C"/>
                </a:solidFill>
                <a:latin typeface="Arial"/>
                <a:cs typeface="Arial"/>
              </a:rPr>
              <a:t>Subject:  </a:t>
            </a:r>
            <a:r>
              <a:rPr sz="800" dirty="0">
                <a:latin typeface="Arial"/>
                <a:cs typeface="Arial"/>
              </a:rPr>
              <a:t>Sean Smoot's </a:t>
            </a:r>
            <a:r>
              <a:rPr sz="800" spc="-5" dirty="0">
                <a:latin typeface="Arial"/>
                <a:cs typeface="Arial"/>
              </a:rPr>
              <a:t>07/10</a:t>
            </a:r>
            <a:r>
              <a:rPr sz="800" spc="3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Baltimore trip	): </a:t>
            </a:r>
            <a:r>
              <a:rPr sz="800" spc="-25" dirty="0">
                <a:latin typeface="Arial"/>
                <a:cs typeface="Arial"/>
              </a:rPr>
              <a:t>Your </a:t>
            </a:r>
            <a:r>
              <a:rPr sz="800" dirty="0">
                <a:latin typeface="Arial"/>
                <a:cs typeface="Arial"/>
              </a:rPr>
              <a:t>reservation </a:t>
            </a:r>
            <a:r>
              <a:rPr sz="800" spc="-5" dirty="0">
                <a:latin typeface="Arial"/>
                <a:cs typeface="Arial"/>
              </a:rPr>
              <a:t>is</a:t>
            </a:r>
            <a:r>
              <a:rPr sz="800" spc="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confirmed.</a:t>
            </a:r>
            <a:endParaRPr sz="800">
              <a:latin typeface="Arial"/>
              <a:cs typeface="Arial"/>
            </a:endParaRPr>
          </a:p>
          <a:p>
            <a:pPr marL="159385">
              <a:lnSpc>
                <a:spcPct val="100000"/>
              </a:lnSpc>
            </a:pPr>
            <a:r>
              <a:rPr sz="800" b="1" spc="-5" dirty="0">
                <a:solidFill>
                  <a:srgbClr val="2C2C2C"/>
                </a:solidFill>
                <a:latin typeface="Arial"/>
                <a:cs typeface="Arial"/>
              </a:rPr>
              <a:t>Date: </a:t>
            </a:r>
            <a:r>
              <a:rPr sz="800" dirty="0">
                <a:latin typeface="Arial"/>
                <a:cs typeface="Arial"/>
              </a:rPr>
              <a:t>June </a:t>
            </a:r>
            <a:r>
              <a:rPr sz="800" spc="-5" dirty="0">
                <a:latin typeface="Arial"/>
                <a:cs typeface="Arial"/>
              </a:rPr>
              <a:t>7, 2019 at 10:45</a:t>
            </a:r>
            <a:r>
              <a:rPr sz="800" spc="3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PM</a:t>
            </a:r>
            <a:endParaRPr sz="800">
              <a:latin typeface="Arial"/>
              <a:cs typeface="Arial"/>
            </a:endParaRPr>
          </a:p>
          <a:p>
            <a:pPr marL="262890">
              <a:lnSpc>
                <a:spcPct val="100000"/>
              </a:lnSpc>
            </a:pPr>
            <a:r>
              <a:rPr sz="800" b="1" spc="-20" dirty="0">
                <a:solidFill>
                  <a:srgbClr val="2C2C2C"/>
                </a:solidFill>
                <a:latin typeface="Arial"/>
                <a:cs typeface="Arial"/>
              </a:rPr>
              <a:t>To: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 marL="164465" marR="3450590">
              <a:lnSpc>
                <a:spcPct val="133300"/>
              </a:lnSpc>
            </a:pPr>
            <a:r>
              <a:rPr sz="800" spc="-5" dirty="0">
                <a:solidFill>
                  <a:srgbClr val="636363"/>
                </a:solidFill>
                <a:latin typeface="Arial"/>
                <a:cs typeface="Arial"/>
              </a:rPr>
              <a:t>Here's </a:t>
            </a:r>
            <a:r>
              <a:rPr sz="800" dirty="0">
                <a:solidFill>
                  <a:srgbClr val="636363"/>
                </a:solidFill>
                <a:latin typeface="Arial"/>
                <a:cs typeface="Arial"/>
              </a:rPr>
              <a:t>your </a:t>
            </a:r>
            <a:r>
              <a:rPr sz="800" spc="-5" dirty="0">
                <a:solidFill>
                  <a:srgbClr val="636363"/>
                </a:solidFill>
                <a:latin typeface="Arial"/>
                <a:cs typeface="Arial"/>
              </a:rPr>
              <a:t>itinerary and other important </a:t>
            </a:r>
            <a:r>
              <a:rPr sz="800" dirty="0">
                <a:solidFill>
                  <a:srgbClr val="636363"/>
                </a:solidFill>
                <a:latin typeface="Arial"/>
                <a:cs typeface="Arial"/>
              </a:rPr>
              <a:t>travel </a:t>
            </a:r>
            <a:r>
              <a:rPr sz="800" spc="-5" dirty="0">
                <a:solidFill>
                  <a:srgbClr val="636363"/>
                </a:solidFill>
                <a:latin typeface="Arial"/>
                <a:cs typeface="Arial"/>
              </a:rPr>
              <a:t>information.  </a:t>
            </a:r>
            <a:r>
              <a:rPr sz="800" spc="-10" dirty="0">
                <a:solidFill>
                  <a:srgbClr val="304CB2"/>
                </a:solidFill>
                <a:latin typeface="Arial"/>
                <a:cs typeface="Arial"/>
              </a:rPr>
              <a:t>View </a:t>
            </a:r>
            <a:r>
              <a:rPr sz="800" spc="-5" dirty="0">
                <a:solidFill>
                  <a:srgbClr val="304CB2"/>
                </a:solidFill>
                <a:latin typeface="Arial"/>
                <a:cs typeface="Arial"/>
              </a:rPr>
              <a:t>our </a:t>
            </a:r>
            <a:r>
              <a:rPr sz="800" dirty="0">
                <a:solidFill>
                  <a:srgbClr val="304CB2"/>
                </a:solidFill>
                <a:latin typeface="Arial"/>
                <a:cs typeface="Arial"/>
              </a:rPr>
              <a:t>mobile site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| </a:t>
            </a:r>
            <a:r>
              <a:rPr sz="800" spc="-10" dirty="0">
                <a:solidFill>
                  <a:srgbClr val="304CB2"/>
                </a:solidFill>
                <a:latin typeface="Arial"/>
                <a:cs typeface="Arial"/>
              </a:rPr>
              <a:t>View </a:t>
            </a:r>
            <a:r>
              <a:rPr sz="800" spc="-5" dirty="0">
                <a:solidFill>
                  <a:srgbClr val="304CB2"/>
                </a:solidFill>
                <a:latin typeface="Arial"/>
                <a:cs typeface="Arial"/>
              </a:rPr>
              <a:t>in</a:t>
            </a:r>
            <a:r>
              <a:rPr sz="800" spc="-10" dirty="0">
                <a:solidFill>
                  <a:srgbClr val="304CB2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304CB2"/>
                </a:solidFill>
                <a:latin typeface="Arial"/>
                <a:cs typeface="Arial"/>
              </a:rPr>
              <a:t>browser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Times New Roman"/>
              <a:cs typeface="Times New Roman"/>
            </a:endParaRPr>
          </a:p>
          <a:p>
            <a:pPr marL="3405504">
              <a:lnSpc>
                <a:spcPct val="100000"/>
              </a:lnSpc>
            </a:pPr>
            <a:r>
              <a:rPr sz="1100" b="1" spc="10" dirty="0">
                <a:solidFill>
                  <a:srgbClr val="304CB2"/>
                </a:solidFill>
                <a:latin typeface="Arial"/>
                <a:cs typeface="Arial"/>
              </a:rPr>
              <a:t>Manage </a:t>
            </a:r>
            <a:r>
              <a:rPr sz="1100" b="1" spc="5" dirty="0">
                <a:solidFill>
                  <a:srgbClr val="304CB2"/>
                </a:solidFill>
                <a:latin typeface="Arial"/>
                <a:cs typeface="Arial"/>
              </a:rPr>
              <a:t>Flight </a:t>
            </a:r>
            <a:r>
              <a:rPr sz="1100" spc="5" dirty="0">
                <a:solidFill>
                  <a:srgbClr val="646464"/>
                </a:solidFill>
                <a:latin typeface="Arial"/>
                <a:cs typeface="Arial"/>
              </a:rPr>
              <a:t>| </a:t>
            </a:r>
            <a:r>
              <a:rPr sz="1100" b="1" spc="5" dirty="0">
                <a:solidFill>
                  <a:srgbClr val="304CB2"/>
                </a:solidFill>
                <a:latin typeface="Arial"/>
                <a:cs typeface="Arial"/>
              </a:rPr>
              <a:t>Flight </a:t>
            </a:r>
            <a:r>
              <a:rPr sz="1100" b="1" spc="10" dirty="0">
                <a:solidFill>
                  <a:srgbClr val="304CB2"/>
                </a:solidFill>
                <a:latin typeface="Arial"/>
                <a:cs typeface="Arial"/>
              </a:rPr>
              <a:t>Status </a:t>
            </a:r>
            <a:r>
              <a:rPr sz="1100" spc="5" dirty="0">
                <a:solidFill>
                  <a:srgbClr val="646464"/>
                </a:solidFill>
                <a:latin typeface="Arial"/>
                <a:cs typeface="Arial"/>
              </a:rPr>
              <a:t>| </a:t>
            </a:r>
            <a:r>
              <a:rPr sz="1100" b="1" spc="10" dirty="0">
                <a:solidFill>
                  <a:srgbClr val="304CB2"/>
                </a:solidFill>
                <a:latin typeface="Arial"/>
                <a:cs typeface="Arial"/>
              </a:rPr>
              <a:t>My</a:t>
            </a:r>
            <a:r>
              <a:rPr sz="1100" b="1" spc="-30" dirty="0">
                <a:solidFill>
                  <a:srgbClr val="304CB2"/>
                </a:solidFill>
                <a:latin typeface="Arial"/>
                <a:cs typeface="Arial"/>
              </a:rPr>
              <a:t> </a:t>
            </a:r>
            <a:r>
              <a:rPr sz="1100" b="1" spc="5" dirty="0">
                <a:solidFill>
                  <a:srgbClr val="304CB2"/>
                </a:solidFill>
                <a:latin typeface="Arial"/>
                <a:cs typeface="Arial"/>
              </a:rPr>
              <a:t>Account</a:t>
            </a:r>
            <a:endParaRPr sz="11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90600" y="2527340"/>
            <a:ext cx="965200" cy="965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095500" y="2494333"/>
            <a:ext cx="4695190" cy="866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ABABAB"/>
                </a:solidFill>
                <a:latin typeface="Arial"/>
                <a:cs typeface="Arial"/>
              </a:rPr>
              <a:t>Hi</a:t>
            </a:r>
            <a:r>
              <a:rPr sz="1600" b="1" spc="-1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ABABAB"/>
                </a:solidFill>
                <a:latin typeface="Arial"/>
                <a:cs typeface="Arial"/>
              </a:rPr>
              <a:t>Sean,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ts val="1280"/>
              </a:lnSpc>
              <a:spcBef>
                <a:spcPts val="894"/>
              </a:spcBef>
            </a:pPr>
            <a:r>
              <a:rPr sz="1100" dirty="0">
                <a:solidFill>
                  <a:srgbClr val="ABABAB"/>
                </a:solidFill>
                <a:latin typeface="Arial"/>
                <a:cs typeface="Arial"/>
              </a:rPr>
              <a:t>We're looking </a:t>
            </a:r>
            <a:r>
              <a:rPr sz="1100" spc="5" dirty="0">
                <a:solidFill>
                  <a:srgbClr val="ABABAB"/>
                </a:solidFill>
                <a:latin typeface="Arial"/>
                <a:cs typeface="Arial"/>
              </a:rPr>
              <a:t>forward to flying together! It can't </a:t>
            </a:r>
            <a:r>
              <a:rPr sz="1100" spc="10" dirty="0">
                <a:solidFill>
                  <a:srgbClr val="ABABAB"/>
                </a:solidFill>
                <a:latin typeface="Arial"/>
                <a:cs typeface="Arial"/>
              </a:rPr>
              <a:t>come soon </a:t>
            </a:r>
            <a:r>
              <a:rPr sz="1100" spc="5" dirty="0">
                <a:solidFill>
                  <a:srgbClr val="ABABAB"/>
                </a:solidFill>
                <a:latin typeface="Arial"/>
                <a:cs typeface="Arial"/>
              </a:rPr>
              <a:t>enough. </a:t>
            </a:r>
            <a:r>
              <a:rPr sz="1100" spc="10" dirty="0">
                <a:solidFill>
                  <a:srgbClr val="ABABAB"/>
                </a:solidFill>
                <a:latin typeface="Arial"/>
                <a:cs typeface="Arial"/>
              </a:rPr>
              <a:t>Below  </a:t>
            </a:r>
            <a:r>
              <a:rPr sz="1100" spc="5" dirty="0">
                <a:solidFill>
                  <a:srgbClr val="ABABAB"/>
                </a:solidFill>
                <a:latin typeface="Arial"/>
                <a:cs typeface="Arial"/>
              </a:rPr>
              <a:t>you'll find your </a:t>
            </a:r>
            <a:r>
              <a:rPr sz="1100" spc="-5" dirty="0">
                <a:solidFill>
                  <a:srgbClr val="ABABAB"/>
                </a:solidFill>
                <a:latin typeface="Arial"/>
                <a:cs typeface="Arial"/>
              </a:rPr>
              <a:t>itinerary, </a:t>
            </a:r>
            <a:r>
              <a:rPr sz="1100" dirty="0">
                <a:solidFill>
                  <a:srgbClr val="ABABAB"/>
                </a:solidFill>
                <a:latin typeface="Arial"/>
                <a:cs typeface="Arial"/>
              </a:rPr>
              <a:t>important </a:t>
            </a:r>
            <a:r>
              <a:rPr sz="1100" spc="5" dirty="0">
                <a:solidFill>
                  <a:srgbClr val="ABABAB"/>
                </a:solidFill>
                <a:latin typeface="Arial"/>
                <a:cs typeface="Arial"/>
              </a:rPr>
              <a:t>travel </a:t>
            </a:r>
            <a:r>
              <a:rPr sz="1100" dirty="0">
                <a:solidFill>
                  <a:srgbClr val="ABABAB"/>
                </a:solidFill>
                <a:latin typeface="Arial"/>
                <a:cs typeface="Arial"/>
              </a:rPr>
              <a:t>information, </a:t>
            </a:r>
            <a:r>
              <a:rPr sz="1100" spc="5" dirty="0">
                <a:solidFill>
                  <a:srgbClr val="ABABAB"/>
                </a:solidFill>
                <a:latin typeface="Arial"/>
                <a:cs typeface="Arial"/>
              </a:rPr>
              <a:t>and trip receipt. </a:t>
            </a:r>
            <a:r>
              <a:rPr sz="1100" spc="10" dirty="0">
                <a:solidFill>
                  <a:srgbClr val="ABABAB"/>
                </a:solidFill>
                <a:latin typeface="Arial"/>
                <a:cs typeface="Arial"/>
              </a:rPr>
              <a:t>See  you </a:t>
            </a:r>
            <a:r>
              <a:rPr sz="1100" spc="5" dirty="0">
                <a:solidFill>
                  <a:srgbClr val="ABABAB"/>
                </a:solidFill>
                <a:latin typeface="Arial"/>
                <a:cs typeface="Arial"/>
              </a:rPr>
              <a:t>onboard</a:t>
            </a:r>
            <a:r>
              <a:rPr sz="1100" spc="-5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100" spc="5" dirty="0">
                <a:solidFill>
                  <a:srgbClr val="ABABAB"/>
                </a:solidFill>
                <a:latin typeface="Arial"/>
                <a:cs typeface="Arial"/>
              </a:rPr>
              <a:t>soon!</a:t>
            </a:r>
            <a:endParaRPr sz="11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77900" y="3853989"/>
            <a:ext cx="2117725" cy="104140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100" b="1" spc="-20" dirty="0">
                <a:solidFill>
                  <a:srgbClr val="636363"/>
                </a:solidFill>
                <a:latin typeface="Arial"/>
                <a:cs typeface="Arial"/>
              </a:rPr>
              <a:t>JULY </a:t>
            </a:r>
            <a:r>
              <a:rPr sz="1100" b="1" spc="5" dirty="0">
                <a:solidFill>
                  <a:srgbClr val="636363"/>
                </a:solidFill>
                <a:latin typeface="Arial"/>
                <a:cs typeface="Arial"/>
              </a:rPr>
              <a:t>10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  <a:tabLst>
                <a:tab pos="1336675" algn="l"/>
              </a:tabLst>
            </a:pPr>
            <a:r>
              <a:rPr sz="3200" dirty="0">
                <a:solidFill>
                  <a:srgbClr val="111B40"/>
                </a:solidFill>
                <a:latin typeface="Arial"/>
                <a:cs typeface="Arial"/>
              </a:rPr>
              <a:t>STL	BWI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100" spc="5" dirty="0">
                <a:solidFill>
                  <a:srgbClr val="646464"/>
                </a:solidFill>
                <a:latin typeface="Arial"/>
                <a:cs typeface="Arial"/>
              </a:rPr>
              <a:t>St. Louis to</a:t>
            </a:r>
            <a:r>
              <a:rPr sz="1100" spc="-5" dirty="0">
                <a:solidFill>
                  <a:srgbClr val="646464"/>
                </a:solidFill>
                <a:latin typeface="Arial"/>
                <a:cs typeface="Arial"/>
              </a:rPr>
              <a:t> </a:t>
            </a:r>
            <a:r>
              <a:rPr sz="1100" spc="5" dirty="0">
                <a:solidFill>
                  <a:srgbClr val="646464"/>
                </a:solidFill>
                <a:latin typeface="Arial"/>
                <a:cs typeface="Arial"/>
              </a:rPr>
              <a:t>Baltimore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77900" y="6792013"/>
            <a:ext cx="2053589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Rapid Rewards® points are only</a:t>
            </a:r>
            <a:r>
              <a:rPr sz="800" spc="-65" dirty="0">
                <a:solidFill>
                  <a:srgbClr val="646464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estimations.</a:t>
            </a:r>
            <a:endParaRPr sz="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25500" y="7147613"/>
            <a:ext cx="2239645" cy="6432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-25" dirty="0">
                <a:solidFill>
                  <a:srgbClr val="111B40"/>
                </a:solidFill>
                <a:latin typeface="Arial"/>
                <a:cs typeface="Arial"/>
              </a:rPr>
              <a:t>Your</a:t>
            </a:r>
            <a:r>
              <a:rPr sz="1900" b="1" spc="-5" dirty="0">
                <a:solidFill>
                  <a:srgbClr val="111B40"/>
                </a:solidFill>
                <a:latin typeface="Arial"/>
                <a:cs typeface="Arial"/>
              </a:rPr>
              <a:t> </a:t>
            </a:r>
            <a:r>
              <a:rPr sz="1900" b="1" spc="5" dirty="0">
                <a:solidFill>
                  <a:srgbClr val="111B40"/>
                </a:solidFill>
                <a:latin typeface="Arial"/>
                <a:cs typeface="Arial"/>
              </a:rPr>
              <a:t>itinerary</a:t>
            </a:r>
            <a:endParaRPr sz="1900">
              <a:latin typeface="Arial"/>
              <a:cs typeface="Arial"/>
            </a:endParaRPr>
          </a:p>
          <a:p>
            <a:pPr marL="165100">
              <a:lnSpc>
                <a:spcPct val="100000"/>
              </a:lnSpc>
              <a:spcBef>
                <a:spcPts val="1240"/>
              </a:spcBef>
            </a:pPr>
            <a:r>
              <a:rPr sz="1100" b="1" spc="5" dirty="0">
                <a:solidFill>
                  <a:srgbClr val="ABABAB"/>
                </a:solidFill>
                <a:latin typeface="Arial"/>
                <a:cs typeface="Arial"/>
              </a:rPr>
              <a:t>Flight:</a:t>
            </a:r>
            <a:r>
              <a:rPr sz="1100" b="1" spc="315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ABABAB"/>
                </a:solidFill>
                <a:latin typeface="Arial"/>
                <a:cs typeface="Arial"/>
              </a:rPr>
              <a:t>Wednesday,</a:t>
            </a:r>
            <a:r>
              <a:rPr sz="1100" spc="-204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100" spc="5" dirty="0">
                <a:solidFill>
                  <a:srgbClr val="ABABAB"/>
                </a:solidFill>
                <a:latin typeface="Arial"/>
                <a:cs typeface="Arial"/>
              </a:rPr>
              <a:t>07/10/2019</a:t>
            </a:r>
            <a:endParaRPr sz="11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25500" y="8834186"/>
            <a:ext cx="245110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10" dirty="0">
                <a:solidFill>
                  <a:srgbClr val="111B40"/>
                </a:solidFill>
                <a:latin typeface="Arial"/>
                <a:cs typeface="Arial"/>
              </a:rPr>
              <a:t>Payment</a:t>
            </a:r>
            <a:r>
              <a:rPr sz="1900" b="1" spc="-25" dirty="0">
                <a:solidFill>
                  <a:srgbClr val="111B40"/>
                </a:solidFill>
                <a:latin typeface="Arial"/>
                <a:cs typeface="Arial"/>
              </a:rPr>
              <a:t> </a:t>
            </a:r>
            <a:r>
              <a:rPr sz="1900" b="1" spc="5" dirty="0">
                <a:solidFill>
                  <a:srgbClr val="111B40"/>
                </a:solidFill>
                <a:latin typeface="Arial"/>
                <a:cs typeface="Arial"/>
              </a:rPr>
              <a:t>information</a:t>
            </a:r>
            <a:endParaRPr sz="19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731000" y="708672"/>
            <a:ext cx="345427" cy="3454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5800" y="1262316"/>
            <a:ext cx="6400800" cy="0"/>
          </a:xfrm>
          <a:custGeom>
            <a:avLst/>
            <a:gdLst/>
            <a:ahLst/>
            <a:cxnLst/>
            <a:rect l="l" t="t" r="r" b="b"/>
            <a:pathLst>
              <a:path w="6400800">
                <a:moveTo>
                  <a:pt x="0" y="0"/>
                </a:moveTo>
                <a:lnTo>
                  <a:pt x="6400800" y="0"/>
                </a:lnTo>
              </a:path>
            </a:pathLst>
          </a:custGeom>
          <a:ln w="3175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75524" y="1100340"/>
            <a:ext cx="837565" cy="101600"/>
          </a:xfrm>
          <a:custGeom>
            <a:avLst/>
            <a:gdLst/>
            <a:ahLst/>
            <a:cxnLst/>
            <a:rect l="l" t="t" r="r" b="b"/>
            <a:pathLst>
              <a:path w="837564" h="101600">
                <a:moveTo>
                  <a:pt x="0" y="101600"/>
                </a:moveTo>
                <a:lnTo>
                  <a:pt x="837399" y="101600"/>
                </a:lnTo>
                <a:lnTo>
                  <a:pt x="837399" y="0"/>
                </a:lnTo>
                <a:lnTo>
                  <a:pt x="0" y="0"/>
                </a:lnTo>
                <a:lnTo>
                  <a:pt x="0" y="101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701683" y="856500"/>
            <a:ext cx="452120" cy="101600"/>
          </a:xfrm>
          <a:custGeom>
            <a:avLst/>
            <a:gdLst/>
            <a:ahLst/>
            <a:cxnLst/>
            <a:rect l="l" t="t" r="r" b="b"/>
            <a:pathLst>
              <a:path w="452119" h="101600">
                <a:moveTo>
                  <a:pt x="0" y="101600"/>
                </a:moveTo>
                <a:lnTo>
                  <a:pt x="451523" y="101600"/>
                </a:lnTo>
                <a:lnTo>
                  <a:pt x="451523" y="0"/>
                </a:lnTo>
                <a:lnTo>
                  <a:pt x="0" y="0"/>
                </a:lnTo>
                <a:lnTo>
                  <a:pt x="0" y="101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42388" y="5188115"/>
            <a:ext cx="835660" cy="283845"/>
          </a:xfrm>
          <a:custGeom>
            <a:avLst/>
            <a:gdLst/>
            <a:ahLst/>
            <a:cxnLst/>
            <a:rect l="l" t="t" r="r" b="b"/>
            <a:pathLst>
              <a:path w="835660" h="283845">
                <a:moveTo>
                  <a:pt x="0" y="283260"/>
                </a:moveTo>
                <a:lnTo>
                  <a:pt x="835152" y="283260"/>
                </a:lnTo>
                <a:lnTo>
                  <a:pt x="835152" y="0"/>
                </a:lnTo>
                <a:lnTo>
                  <a:pt x="0" y="0"/>
                </a:lnTo>
                <a:lnTo>
                  <a:pt x="0" y="2832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417584" y="5749823"/>
            <a:ext cx="610870" cy="162560"/>
          </a:xfrm>
          <a:custGeom>
            <a:avLst/>
            <a:gdLst/>
            <a:ahLst/>
            <a:cxnLst/>
            <a:rect l="l" t="t" r="r" b="b"/>
            <a:pathLst>
              <a:path w="610869" h="162560">
                <a:moveTo>
                  <a:pt x="0" y="162280"/>
                </a:moveTo>
                <a:lnTo>
                  <a:pt x="610285" y="162280"/>
                </a:lnTo>
                <a:lnTo>
                  <a:pt x="610285" y="0"/>
                </a:lnTo>
                <a:lnTo>
                  <a:pt x="0" y="0"/>
                </a:lnTo>
                <a:lnTo>
                  <a:pt x="0" y="1622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77900" y="5749848"/>
            <a:ext cx="1127125" cy="162560"/>
          </a:xfrm>
          <a:custGeom>
            <a:avLst/>
            <a:gdLst/>
            <a:ahLst/>
            <a:cxnLst/>
            <a:rect l="l" t="t" r="r" b="b"/>
            <a:pathLst>
              <a:path w="1127125" h="162560">
                <a:moveTo>
                  <a:pt x="0" y="162280"/>
                </a:moveTo>
                <a:lnTo>
                  <a:pt x="1126807" y="162280"/>
                </a:lnTo>
                <a:lnTo>
                  <a:pt x="1126807" y="0"/>
                </a:lnTo>
                <a:lnTo>
                  <a:pt x="0" y="0"/>
                </a:lnTo>
                <a:lnTo>
                  <a:pt x="0" y="1622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77900" y="5942888"/>
            <a:ext cx="533400" cy="162560"/>
          </a:xfrm>
          <a:custGeom>
            <a:avLst/>
            <a:gdLst/>
            <a:ahLst/>
            <a:cxnLst/>
            <a:rect l="l" t="t" r="r" b="b"/>
            <a:pathLst>
              <a:path w="533400" h="162560">
                <a:moveTo>
                  <a:pt x="0" y="162280"/>
                </a:moveTo>
                <a:lnTo>
                  <a:pt x="532955" y="162280"/>
                </a:lnTo>
                <a:lnTo>
                  <a:pt x="532955" y="0"/>
                </a:lnTo>
                <a:lnTo>
                  <a:pt x="0" y="0"/>
                </a:lnTo>
                <a:lnTo>
                  <a:pt x="0" y="1622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17584" y="5942888"/>
            <a:ext cx="882015" cy="162560"/>
          </a:xfrm>
          <a:custGeom>
            <a:avLst/>
            <a:gdLst/>
            <a:ahLst/>
            <a:cxnLst/>
            <a:rect l="l" t="t" r="r" b="b"/>
            <a:pathLst>
              <a:path w="882014" h="162560">
                <a:moveTo>
                  <a:pt x="0" y="162280"/>
                </a:moveTo>
                <a:lnTo>
                  <a:pt x="881532" y="162280"/>
                </a:lnTo>
                <a:lnTo>
                  <a:pt x="881532" y="0"/>
                </a:lnTo>
                <a:lnTo>
                  <a:pt x="0" y="0"/>
                </a:lnTo>
                <a:lnTo>
                  <a:pt x="0" y="1622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77900" y="6359423"/>
            <a:ext cx="1287780" cy="162560"/>
          </a:xfrm>
          <a:custGeom>
            <a:avLst/>
            <a:gdLst/>
            <a:ahLst/>
            <a:cxnLst/>
            <a:rect l="l" t="t" r="r" b="b"/>
            <a:pathLst>
              <a:path w="1287780" h="162559">
                <a:moveTo>
                  <a:pt x="0" y="162280"/>
                </a:moveTo>
                <a:lnTo>
                  <a:pt x="1287157" y="162280"/>
                </a:lnTo>
                <a:lnTo>
                  <a:pt x="1287157" y="0"/>
                </a:lnTo>
                <a:lnTo>
                  <a:pt x="0" y="0"/>
                </a:lnTo>
                <a:lnTo>
                  <a:pt x="0" y="1622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417584" y="6328943"/>
            <a:ext cx="296545" cy="162560"/>
          </a:xfrm>
          <a:custGeom>
            <a:avLst/>
            <a:gdLst/>
            <a:ahLst/>
            <a:cxnLst/>
            <a:rect l="l" t="t" r="r" b="b"/>
            <a:pathLst>
              <a:path w="296544" h="162560">
                <a:moveTo>
                  <a:pt x="0" y="162280"/>
                </a:moveTo>
                <a:lnTo>
                  <a:pt x="296113" y="162280"/>
                </a:lnTo>
                <a:lnTo>
                  <a:pt x="296113" y="0"/>
                </a:lnTo>
                <a:lnTo>
                  <a:pt x="0" y="0"/>
                </a:lnTo>
                <a:lnTo>
                  <a:pt x="0" y="1622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167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776065" y="9602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167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2075179"/>
            <a:ext cx="2692400" cy="0"/>
          </a:xfrm>
          <a:custGeom>
            <a:avLst/>
            <a:gdLst/>
            <a:ahLst/>
            <a:cxnLst/>
            <a:rect l="l" t="t" r="r" b="b"/>
            <a:pathLst>
              <a:path w="2692400">
                <a:moveTo>
                  <a:pt x="0" y="0"/>
                </a:moveTo>
                <a:lnTo>
                  <a:pt x="2692400" y="0"/>
                </a:lnTo>
              </a:path>
            </a:pathLst>
          </a:custGeom>
          <a:ln w="10159">
            <a:solidFill>
              <a:srgbClr val="111B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90600" y="2075179"/>
            <a:ext cx="2692400" cy="0"/>
          </a:xfrm>
          <a:custGeom>
            <a:avLst/>
            <a:gdLst/>
            <a:ahLst/>
            <a:cxnLst/>
            <a:rect l="l" t="t" r="r" b="b"/>
            <a:pathLst>
              <a:path w="2692400">
                <a:moveTo>
                  <a:pt x="0" y="0"/>
                </a:moveTo>
                <a:lnTo>
                  <a:pt x="2692400" y="0"/>
                </a:lnTo>
              </a:path>
            </a:pathLst>
          </a:custGeom>
          <a:ln w="10159">
            <a:solidFill>
              <a:srgbClr val="111B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35400" y="698500"/>
            <a:ext cx="101600" cy="1758314"/>
          </a:xfrm>
          <a:custGeom>
            <a:avLst/>
            <a:gdLst/>
            <a:ahLst/>
            <a:cxnLst/>
            <a:rect l="l" t="t" r="r" b="b"/>
            <a:pathLst>
              <a:path w="101600" h="1758314">
                <a:moveTo>
                  <a:pt x="101600" y="0"/>
                </a:moveTo>
                <a:lnTo>
                  <a:pt x="0" y="0"/>
                </a:lnTo>
                <a:lnTo>
                  <a:pt x="0" y="1757705"/>
                </a:lnTo>
                <a:lnTo>
                  <a:pt x="101600" y="1757705"/>
                </a:lnTo>
                <a:lnTo>
                  <a:pt x="101600" y="0"/>
                </a:lnTo>
                <a:close/>
              </a:path>
            </a:pathLst>
          </a:custGeom>
          <a:solidFill>
            <a:srgbClr val="E6E8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90600" y="3898900"/>
            <a:ext cx="355600" cy="35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90600" y="4640618"/>
            <a:ext cx="355600" cy="355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90600" y="5219737"/>
            <a:ext cx="355600" cy="355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95680" y="6606552"/>
            <a:ext cx="1635760" cy="335915"/>
          </a:xfrm>
          <a:prstGeom prst="rect">
            <a:avLst/>
          </a:prstGeom>
          <a:ln w="10160">
            <a:solidFill>
              <a:srgbClr val="CCCCCC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141605">
              <a:lnSpc>
                <a:spcPct val="100000"/>
              </a:lnSpc>
              <a:spcBef>
                <a:spcPts val="620"/>
              </a:spcBef>
            </a:pPr>
            <a:r>
              <a:rPr sz="1100" b="1" spc="10" dirty="0">
                <a:solidFill>
                  <a:srgbClr val="304CB2"/>
                </a:solidFill>
                <a:latin typeface="Arial"/>
                <a:cs typeface="Arial"/>
              </a:rPr>
              <a:t>See </a:t>
            </a:r>
            <a:r>
              <a:rPr sz="1100" b="1" spc="5" dirty="0">
                <a:solidFill>
                  <a:srgbClr val="304CB2"/>
                </a:solidFill>
                <a:latin typeface="Arial"/>
                <a:cs typeface="Arial"/>
              </a:rPr>
              <a:t>more travel</a:t>
            </a:r>
            <a:r>
              <a:rPr sz="1100" b="1" spc="-20" dirty="0">
                <a:solidFill>
                  <a:srgbClr val="304CB2"/>
                </a:solidFill>
                <a:latin typeface="Arial"/>
                <a:cs typeface="Arial"/>
              </a:rPr>
              <a:t> </a:t>
            </a:r>
            <a:r>
              <a:rPr sz="1100" b="1" spc="5" dirty="0">
                <a:solidFill>
                  <a:srgbClr val="304CB2"/>
                </a:solidFill>
                <a:latin typeface="Arial"/>
                <a:cs typeface="Arial"/>
              </a:rPr>
              <a:t>tips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11020" y="7320330"/>
            <a:ext cx="4983480" cy="1069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5" dirty="0">
                <a:solidFill>
                  <a:srgbClr val="ABABAB"/>
                </a:solidFill>
                <a:latin typeface="Arial"/>
                <a:cs typeface="Arial"/>
              </a:rPr>
              <a:t>Don't miss </a:t>
            </a:r>
            <a:r>
              <a:rPr sz="1900" b="1" spc="10" dirty="0">
                <a:solidFill>
                  <a:srgbClr val="ABABAB"/>
                </a:solidFill>
                <a:latin typeface="Arial"/>
                <a:cs typeface="Arial"/>
              </a:rPr>
              <a:t>out on </a:t>
            </a:r>
            <a:r>
              <a:rPr sz="1900" b="1" spc="5" dirty="0">
                <a:solidFill>
                  <a:srgbClr val="ABABAB"/>
                </a:solidFill>
                <a:latin typeface="Arial"/>
                <a:cs typeface="Arial"/>
              </a:rPr>
              <a:t>automatic</a:t>
            </a:r>
            <a:r>
              <a:rPr sz="1900" b="1" spc="-3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900" b="1" spc="5" dirty="0">
                <a:solidFill>
                  <a:srgbClr val="ABABAB"/>
                </a:solidFill>
                <a:latin typeface="Arial"/>
                <a:cs typeface="Arial"/>
              </a:rPr>
              <a:t>check-in</a:t>
            </a:r>
            <a:endParaRPr sz="1900">
              <a:latin typeface="Arial"/>
              <a:cs typeface="Arial"/>
            </a:endParaRPr>
          </a:p>
          <a:p>
            <a:pPr marL="12700" marR="139700">
              <a:lnSpc>
                <a:spcPts val="1280"/>
              </a:lnSpc>
              <a:spcBef>
                <a:spcPts val="915"/>
              </a:spcBef>
            </a:pPr>
            <a:r>
              <a:rPr sz="1100" spc="5" dirty="0">
                <a:solidFill>
                  <a:srgbClr val="ABABAB"/>
                </a:solidFill>
                <a:latin typeface="Arial"/>
                <a:cs typeface="Arial"/>
              </a:rPr>
              <a:t>EarlyBird Check-In® reserves your boarding </a:t>
            </a:r>
            <a:r>
              <a:rPr sz="1100" dirty="0">
                <a:solidFill>
                  <a:srgbClr val="ABABAB"/>
                </a:solidFill>
                <a:latin typeface="Arial"/>
                <a:cs typeface="Arial"/>
              </a:rPr>
              <a:t>position </a:t>
            </a:r>
            <a:r>
              <a:rPr sz="1100" spc="5" dirty="0">
                <a:solidFill>
                  <a:srgbClr val="ABABAB"/>
                </a:solidFill>
                <a:latin typeface="Arial"/>
                <a:cs typeface="Arial"/>
              </a:rPr>
              <a:t>at 36 hours before your  flight, </a:t>
            </a:r>
            <a:r>
              <a:rPr sz="1100" dirty="0">
                <a:solidFill>
                  <a:srgbClr val="ABABAB"/>
                </a:solidFill>
                <a:latin typeface="Arial"/>
                <a:cs typeface="Arial"/>
              </a:rPr>
              <a:t>earlier </a:t>
            </a:r>
            <a:r>
              <a:rPr sz="1100" spc="5" dirty="0">
                <a:solidFill>
                  <a:srgbClr val="ABABAB"/>
                </a:solidFill>
                <a:latin typeface="Arial"/>
                <a:cs typeface="Arial"/>
              </a:rPr>
              <a:t>than regular</a:t>
            </a:r>
            <a:r>
              <a:rPr sz="1100" spc="1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100" spc="5" dirty="0">
                <a:solidFill>
                  <a:srgbClr val="ABABAB"/>
                </a:solidFill>
                <a:latin typeface="Arial"/>
                <a:cs typeface="Arial"/>
              </a:rPr>
              <a:t>check-in.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100" b="1" spc="10" dirty="0">
                <a:solidFill>
                  <a:srgbClr val="ABABAB"/>
                </a:solidFill>
                <a:latin typeface="Arial"/>
                <a:cs typeface="Arial"/>
              </a:rPr>
              <a:t>Get </a:t>
            </a:r>
            <a:r>
              <a:rPr sz="1100" b="1" spc="5" dirty="0">
                <a:solidFill>
                  <a:srgbClr val="ABABAB"/>
                </a:solidFill>
                <a:latin typeface="Arial"/>
                <a:cs typeface="Arial"/>
              </a:rPr>
              <a:t>it </a:t>
            </a:r>
            <a:r>
              <a:rPr sz="1100" b="1" spc="10" dirty="0">
                <a:solidFill>
                  <a:srgbClr val="ABABAB"/>
                </a:solidFill>
                <a:latin typeface="Arial"/>
                <a:cs typeface="Arial"/>
              </a:rPr>
              <a:t>now</a:t>
            </a:r>
            <a:r>
              <a:rPr sz="1100" b="1" spc="-9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100" b="1" spc="10" dirty="0">
                <a:solidFill>
                  <a:srgbClr val="ABABAB"/>
                </a:solidFill>
                <a:latin typeface="Arial"/>
                <a:cs typeface="Arial"/>
              </a:rPr>
              <a:t>&gt;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7994" y="605206"/>
            <a:ext cx="687070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b="1" spc="-10" dirty="0">
                <a:solidFill>
                  <a:srgbClr val="ABABAB"/>
                </a:solidFill>
                <a:latin typeface="Arial"/>
                <a:cs typeface="Arial"/>
              </a:rPr>
              <a:t>Total</a:t>
            </a:r>
            <a:r>
              <a:rPr sz="1100" b="1" spc="-6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100" b="1" spc="5" dirty="0">
                <a:solidFill>
                  <a:srgbClr val="ABABAB"/>
                </a:solidFill>
                <a:latin typeface="Arial"/>
                <a:cs typeface="Arial"/>
              </a:rPr>
              <a:t>cost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77994" y="970872"/>
            <a:ext cx="309880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b="1" spc="5" dirty="0">
                <a:solidFill>
                  <a:srgbClr val="111B40"/>
                </a:solidFill>
                <a:latin typeface="Arial"/>
                <a:cs typeface="Arial"/>
              </a:rPr>
              <a:t>Air</a:t>
            </a:r>
            <a:r>
              <a:rPr sz="1100" b="1" spc="-70" dirty="0">
                <a:solidFill>
                  <a:srgbClr val="111B40"/>
                </a:solidFill>
                <a:latin typeface="Arial"/>
                <a:cs typeface="Arial"/>
              </a:rPr>
              <a:t> </a:t>
            </a:r>
            <a:r>
              <a:rPr sz="1100" b="1" spc="5" dirty="0">
                <a:solidFill>
                  <a:srgbClr val="111B40"/>
                </a:solidFill>
                <a:latin typeface="Arial"/>
                <a:cs typeface="Arial"/>
              </a:rPr>
              <a:t>-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7900" y="1136913"/>
            <a:ext cx="1550670" cy="88963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950" spc="5" dirty="0">
                <a:solidFill>
                  <a:srgbClr val="646464"/>
                </a:solidFill>
                <a:latin typeface="Arial"/>
                <a:cs typeface="Arial"/>
              </a:rPr>
              <a:t>Base</a:t>
            </a:r>
            <a:r>
              <a:rPr sz="950" spc="-5" dirty="0">
                <a:solidFill>
                  <a:srgbClr val="646464"/>
                </a:solidFill>
                <a:latin typeface="Arial"/>
                <a:cs typeface="Arial"/>
              </a:rPr>
              <a:t> </a:t>
            </a:r>
            <a:r>
              <a:rPr sz="950" spc="5" dirty="0">
                <a:solidFill>
                  <a:srgbClr val="646464"/>
                </a:solidFill>
                <a:latin typeface="Arial"/>
                <a:cs typeface="Arial"/>
              </a:rPr>
              <a:t>Fare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950" dirty="0">
                <a:solidFill>
                  <a:srgbClr val="646464"/>
                </a:solidFill>
                <a:latin typeface="Arial"/>
                <a:cs typeface="Arial"/>
              </a:rPr>
              <a:t>U.S. Transportation</a:t>
            </a:r>
            <a:r>
              <a:rPr sz="950" spc="-15" dirty="0">
                <a:solidFill>
                  <a:srgbClr val="646464"/>
                </a:solidFill>
                <a:latin typeface="Arial"/>
                <a:cs typeface="Arial"/>
              </a:rPr>
              <a:t> </a:t>
            </a:r>
            <a:r>
              <a:rPr sz="950" spc="-35" dirty="0">
                <a:solidFill>
                  <a:srgbClr val="646464"/>
                </a:solidFill>
                <a:latin typeface="Arial"/>
                <a:cs typeface="Arial"/>
              </a:rPr>
              <a:t>Tax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950" dirty="0">
                <a:solidFill>
                  <a:srgbClr val="646464"/>
                </a:solidFill>
                <a:latin typeface="Arial"/>
                <a:cs typeface="Arial"/>
              </a:rPr>
              <a:t>U.S. </a:t>
            </a:r>
            <a:r>
              <a:rPr sz="950" spc="-20" dirty="0">
                <a:solidFill>
                  <a:srgbClr val="646464"/>
                </a:solidFill>
                <a:latin typeface="Arial"/>
                <a:cs typeface="Arial"/>
              </a:rPr>
              <a:t>9/11 </a:t>
            </a:r>
            <a:r>
              <a:rPr sz="950" dirty="0">
                <a:solidFill>
                  <a:srgbClr val="646464"/>
                </a:solidFill>
                <a:latin typeface="Arial"/>
                <a:cs typeface="Arial"/>
              </a:rPr>
              <a:t>Security</a:t>
            </a:r>
            <a:r>
              <a:rPr sz="950" spc="5" dirty="0">
                <a:solidFill>
                  <a:srgbClr val="646464"/>
                </a:solidFill>
                <a:latin typeface="Arial"/>
                <a:cs typeface="Arial"/>
              </a:rPr>
              <a:t> Fee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950" dirty="0">
                <a:solidFill>
                  <a:srgbClr val="646464"/>
                </a:solidFill>
                <a:latin typeface="Arial"/>
                <a:cs typeface="Arial"/>
              </a:rPr>
              <a:t>U.S. Flight </a:t>
            </a:r>
            <a:r>
              <a:rPr sz="950" spc="5" dirty="0">
                <a:solidFill>
                  <a:srgbClr val="646464"/>
                </a:solidFill>
                <a:latin typeface="Arial"/>
                <a:cs typeface="Arial"/>
              </a:rPr>
              <a:t>Segment</a:t>
            </a:r>
            <a:r>
              <a:rPr sz="950" spc="-20" dirty="0">
                <a:solidFill>
                  <a:srgbClr val="646464"/>
                </a:solidFill>
                <a:latin typeface="Arial"/>
                <a:cs typeface="Arial"/>
              </a:rPr>
              <a:t> </a:t>
            </a:r>
            <a:r>
              <a:rPr sz="950" spc="-35" dirty="0">
                <a:solidFill>
                  <a:srgbClr val="646464"/>
                </a:solidFill>
                <a:latin typeface="Arial"/>
                <a:cs typeface="Arial"/>
              </a:rPr>
              <a:t>Tax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sz="950" dirty="0">
                <a:solidFill>
                  <a:srgbClr val="646464"/>
                </a:solidFill>
                <a:latin typeface="Arial"/>
                <a:cs typeface="Arial"/>
              </a:rPr>
              <a:t>U.S. </a:t>
            </a:r>
            <a:r>
              <a:rPr sz="950" spc="5" dirty="0">
                <a:solidFill>
                  <a:srgbClr val="646464"/>
                </a:solidFill>
                <a:latin typeface="Arial"/>
                <a:cs typeface="Arial"/>
              </a:rPr>
              <a:t>Passenger </a:t>
            </a:r>
            <a:r>
              <a:rPr sz="950" dirty="0">
                <a:solidFill>
                  <a:srgbClr val="646464"/>
                </a:solidFill>
                <a:latin typeface="Arial"/>
                <a:cs typeface="Arial"/>
              </a:rPr>
              <a:t>Facility</a:t>
            </a:r>
            <a:r>
              <a:rPr sz="950" spc="-55" dirty="0">
                <a:solidFill>
                  <a:srgbClr val="646464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646464"/>
                </a:solidFill>
                <a:latin typeface="Arial"/>
                <a:cs typeface="Arial"/>
              </a:rPr>
              <a:t>Chg</a:t>
            </a:r>
            <a:endParaRPr sz="9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69219" y="1136913"/>
            <a:ext cx="93980" cy="88963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950" spc="5" dirty="0">
                <a:solidFill>
                  <a:srgbClr val="646464"/>
                </a:solidFill>
                <a:latin typeface="Arial"/>
                <a:cs typeface="Arial"/>
              </a:rPr>
              <a:t>$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950" spc="5" dirty="0">
                <a:solidFill>
                  <a:srgbClr val="646464"/>
                </a:solidFill>
                <a:latin typeface="Arial"/>
                <a:cs typeface="Arial"/>
              </a:rPr>
              <a:t>$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950" spc="5" dirty="0">
                <a:solidFill>
                  <a:srgbClr val="646464"/>
                </a:solidFill>
                <a:latin typeface="Arial"/>
                <a:cs typeface="Arial"/>
              </a:rPr>
              <a:t>$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950" spc="5" dirty="0">
                <a:solidFill>
                  <a:srgbClr val="646464"/>
                </a:solidFill>
                <a:latin typeface="Arial"/>
                <a:cs typeface="Arial"/>
              </a:rPr>
              <a:t>$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sz="950" spc="5" dirty="0">
                <a:solidFill>
                  <a:srgbClr val="646464"/>
                </a:solidFill>
                <a:latin typeface="Arial"/>
                <a:cs typeface="Arial"/>
              </a:rPr>
              <a:t>$</a:t>
            </a:r>
            <a:endParaRPr sz="9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97549" y="1136913"/>
            <a:ext cx="398780" cy="88963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15"/>
              </a:spcBef>
            </a:pPr>
            <a:r>
              <a:rPr sz="950" dirty="0">
                <a:solidFill>
                  <a:srgbClr val="646464"/>
                </a:solidFill>
                <a:latin typeface="Arial"/>
                <a:cs typeface="Arial"/>
              </a:rPr>
              <a:t>251.80</a:t>
            </a:r>
            <a:endParaRPr sz="950">
              <a:latin typeface="Arial"/>
              <a:cs typeface="Arial"/>
            </a:endParaRPr>
          </a:p>
          <a:p>
            <a:pPr marL="67310" algn="ctr">
              <a:lnSpc>
                <a:spcPct val="100000"/>
              </a:lnSpc>
              <a:spcBef>
                <a:spcPts val="220"/>
              </a:spcBef>
            </a:pPr>
            <a:r>
              <a:rPr sz="950" dirty="0">
                <a:solidFill>
                  <a:srgbClr val="646464"/>
                </a:solidFill>
                <a:latin typeface="Arial"/>
                <a:cs typeface="Arial"/>
              </a:rPr>
              <a:t>18.89</a:t>
            </a:r>
            <a:endParaRPr sz="950">
              <a:latin typeface="Arial"/>
              <a:cs typeface="Arial"/>
            </a:endParaRPr>
          </a:p>
          <a:p>
            <a:pPr marL="135255" algn="ctr">
              <a:lnSpc>
                <a:spcPct val="100000"/>
              </a:lnSpc>
              <a:spcBef>
                <a:spcPts val="220"/>
              </a:spcBef>
            </a:pPr>
            <a:r>
              <a:rPr sz="950" spc="-5" dirty="0">
                <a:solidFill>
                  <a:srgbClr val="646464"/>
                </a:solidFill>
                <a:latin typeface="Arial"/>
                <a:cs typeface="Arial"/>
              </a:rPr>
              <a:t>5.60</a:t>
            </a:r>
            <a:endParaRPr sz="950">
              <a:latin typeface="Arial"/>
              <a:cs typeface="Arial"/>
            </a:endParaRPr>
          </a:p>
          <a:p>
            <a:pPr marL="135255" algn="ctr">
              <a:lnSpc>
                <a:spcPct val="100000"/>
              </a:lnSpc>
              <a:spcBef>
                <a:spcPts val="225"/>
              </a:spcBef>
            </a:pPr>
            <a:r>
              <a:rPr sz="950" spc="-5" dirty="0">
                <a:solidFill>
                  <a:srgbClr val="646464"/>
                </a:solidFill>
                <a:latin typeface="Arial"/>
                <a:cs typeface="Arial"/>
              </a:rPr>
              <a:t>4.20</a:t>
            </a:r>
            <a:endParaRPr sz="950">
              <a:latin typeface="Arial"/>
              <a:cs typeface="Arial"/>
            </a:endParaRPr>
          </a:p>
          <a:p>
            <a:pPr marL="135255" algn="ctr">
              <a:lnSpc>
                <a:spcPct val="100000"/>
              </a:lnSpc>
              <a:spcBef>
                <a:spcPts val="219"/>
              </a:spcBef>
            </a:pPr>
            <a:r>
              <a:rPr sz="950" spc="-5" dirty="0">
                <a:solidFill>
                  <a:srgbClr val="646464"/>
                </a:solidFill>
                <a:latin typeface="Arial"/>
                <a:cs typeface="Arial"/>
              </a:rPr>
              <a:t>4.50</a:t>
            </a:r>
            <a:endParaRPr sz="9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77900" y="2108372"/>
            <a:ext cx="30797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b="1" spc="-70" dirty="0">
                <a:solidFill>
                  <a:srgbClr val="111B40"/>
                </a:solidFill>
                <a:latin typeface="Arial"/>
                <a:cs typeface="Arial"/>
              </a:rPr>
              <a:t>T</a:t>
            </a:r>
            <a:r>
              <a:rPr sz="950" b="1" dirty="0">
                <a:solidFill>
                  <a:srgbClr val="111B40"/>
                </a:solidFill>
                <a:latin typeface="Arial"/>
                <a:cs typeface="Arial"/>
              </a:rPr>
              <a:t>otal</a:t>
            </a:r>
            <a:endParaRPr sz="9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69219" y="2108372"/>
            <a:ext cx="9334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b="1" spc="5" dirty="0">
                <a:solidFill>
                  <a:srgbClr val="111B40"/>
                </a:solidFill>
                <a:latin typeface="Arial"/>
                <a:cs typeface="Arial"/>
              </a:rPr>
              <a:t>$</a:t>
            </a:r>
            <a:endParaRPr sz="9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97549" y="2108372"/>
            <a:ext cx="39878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b="1" dirty="0">
                <a:solidFill>
                  <a:srgbClr val="111B40"/>
                </a:solidFill>
                <a:latin typeface="Arial"/>
                <a:cs typeface="Arial"/>
              </a:rPr>
              <a:t>284.99</a:t>
            </a:r>
            <a:endParaRPr sz="9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76700" y="604570"/>
            <a:ext cx="618490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b="1" spc="10" dirty="0">
                <a:solidFill>
                  <a:srgbClr val="ABABAB"/>
                </a:solidFill>
                <a:latin typeface="Arial"/>
                <a:cs typeface="Arial"/>
              </a:rPr>
              <a:t>Payment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76646" y="1035398"/>
            <a:ext cx="1543050" cy="47244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950" dirty="0">
                <a:solidFill>
                  <a:srgbClr val="646464"/>
                </a:solidFill>
                <a:latin typeface="Arial"/>
                <a:cs typeface="Arial"/>
              </a:rPr>
              <a:t>Date: </a:t>
            </a:r>
            <a:r>
              <a:rPr sz="950" spc="5" dirty="0">
                <a:solidFill>
                  <a:srgbClr val="646464"/>
                </a:solidFill>
                <a:latin typeface="Arial"/>
                <a:cs typeface="Arial"/>
              </a:rPr>
              <a:t>June </a:t>
            </a:r>
            <a:r>
              <a:rPr sz="950" dirty="0">
                <a:solidFill>
                  <a:srgbClr val="646464"/>
                </a:solidFill>
                <a:latin typeface="Arial"/>
                <a:cs typeface="Arial"/>
              </a:rPr>
              <a:t>7,</a:t>
            </a:r>
            <a:r>
              <a:rPr sz="950" spc="-20" dirty="0">
                <a:solidFill>
                  <a:srgbClr val="646464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646464"/>
                </a:solidFill>
                <a:latin typeface="Arial"/>
                <a:cs typeface="Arial"/>
              </a:rPr>
              <a:t>2019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950" b="1" spc="5" dirty="0">
                <a:solidFill>
                  <a:srgbClr val="111B40"/>
                </a:solidFill>
                <a:latin typeface="Arial"/>
                <a:cs typeface="Arial"/>
              </a:rPr>
              <a:t>Payment </a:t>
            </a:r>
            <a:r>
              <a:rPr sz="950" b="1" dirty="0">
                <a:solidFill>
                  <a:srgbClr val="111B40"/>
                </a:solidFill>
                <a:latin typeface="Arial"/>
                <a:cs typeface="Arial"/>
              </a:rPr>
              <a:t>Amount:</a:t>
            </a:r>
            <a:r>
              <a:rPr sz="950" b="1" spc="-70" dirty="0">
                <a:solidFill>
                  <a:srgbClr val="111B40"/>
                </a:solidFill>
                <a:latin typeface="Arial"/>
                <a:cs typeface="Arial"/>
              </a:rPr>
              <a:t> </a:t>
            </a:r>
            <a:r>
              <a:rPr sz="950" b="1" dirty="0">
                <a:solidFill>
                  <a:srgbClr val="111B40"/>
                </a:solidFill>
                <a:latin typeface="Arial"/>
                <a:cs typeface="Arial"/>
              </a:rPr>
              <a:t>$284.99</a:t>
            </a:r>
            <a:endParaRPr sz="9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25500" y="2534945"/>
            <a:ext cx="6043930" cy="5842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880"/>
              </a:lnSpc>
              <a:spcBef>
                <a:spcPts val="195"/>
              </a:spcBef>
            </a:pP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Fare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Rules: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If you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decide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to make a change to your current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itinerary it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may result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in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a fare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increase.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In the case you're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left with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travel  funds from this confirmation </a:t>
            </a:r>
            <a:r>
              <a:rPr sz="800" spc="-10" dirty="0">
                <a:solidFill>
                  <a:srgbClr val="646464"/>
                </a:solidFill>
                <a:latin typeface="Arial"/>
                <a:cs typeface="Arial"/>
              </a:rPr>
              <a:t>number,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you're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in luck! </a:t>
            </a:r>
            <a:r>
              <a:rPr sz="800" spc="-10" dirty="0">
                <a:solidFill>
                  <a:srgbClr val="646464"/>
                </a:solidFill>
                <a:latin typeface="Arial"/>
                <a:cs typeface="Arial"/>
              </a:rPr>
              <a:t>We're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happy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to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let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you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use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them towards a future flight for the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individual named on 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the ticket,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as long as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the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new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travel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is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completed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by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the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expiration</a:t>
            </a:r>
            <a:r>
              <a:rPr sz="800" spc="-15" dirty="0">
                <a:solidFill>
                  <a:srgbClr val="646464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date.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800" spc="-25" dirty="0">
                <a:solidFill>
                  <a:srgbClr val="646464"/>
                </a:solidFill>
                <a:latin typeface="Arial"/>
                <a:cs typeface="Arial"/>
              </a:rPr>
              <a:t>Your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ticket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number:</a:t>
            </a:r>
            <a:r>
              <a:rPr sz="800" spc="15" dirty="0">
                <a:solidFill>
                  <a:srgbClr val="646464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5262485276621</a:t>
            </a:r>
            <a:endParaRPr sz="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25500" y="3276663"/>
            <a:ext cx="219392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10" dirty="0">
                <a:solidFill>
                  <a:srgbClr val="111B40"/>
                </a:solidFill>
                <a:latin typeface="Arial"/>
                <a:cs typeface="Arial"/>
              </a:rPr>
              <a:t>Prepare </a:t>
            </a:r>
            <a:r>
              <a:rPr sz="1900" b="1" spc="5" dirty="0">
                <a:solidFill>
                  <a:srgbClr val="111B40"/>
                </a:solidFill>
                <a:latin typeface="Arial"/>
                <a:cs typeface="Arial"/>
              </a:rPr>
              <a:t>for</a:t>
            </a:r>
            <a:r>
              <a:rPr sz="1900" b="1" spc="-50" dirty="0">
                <a:solidFill>
                  <a:srgbClr val="111B40"/>
                </a:solidFill>
                <a:latin typeface="Arial"/>
                <a:cs typeface="Arial"/>
              </a:rPr>
              <a:t> </a:t>
            </a:r>
            <a:r>
              <a:rPr sz="1900" b="1" spc="5" dirty="0">
                <a:solidFill>
                  <a:srgbClr val="111B40"/>
                </a:solidFill>
                <a:latin typeface="Arial"/>
                <a:cs typeface="Arial"/>
              </a:rPr>
              <a:t>takeoff</a:t>
            </a:r>
            <a:endParaRPr sz="19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970348" y="6428765"/>
            <a:ext cx="24765" cy="8890"/>
          </a:xfrm>
          <a:custGeom>
            <a:avLst/>
            <a:gdLst/>
            <a:ahLst/>
            <a:cxnLst/>
            <a:rect l="l" t="t" r="r" b="b"/>
            <a:pathLst>
              <a:path w="24764" h="8889">
                <a:moveTo>
                  <a:pt x="24257" y="0"/>
                </a:moveTo>
                <a:lnTo>
                  <a:pt x="0" y="0"/>
                </a:lnTo>
                <a:lnTo>
                  <a:pt x="0" y="8763"/>
                </a:lnTo>
                <a:lnTo>
                  <a:pt x="24257" y="8763"/>
                </a:lnTo>
                <a:lnTo>
                  <a:pt x="24257" y="0"/>
                </a:lnTo>
                <a:close/>
              </a:path>
            </a:pathLst>
          </a:custGeom>
          <a:solidFill>
            <a:srgbClr val="304C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977900" y="3782647"/>
            <a:ext cx="5795010" cy="2677160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855"/>
              </a:spcBef>
            </a:pPr>
            <a:r>
              <a:rPr sz="1100" b="1" spc="5" dirty="0">
                <a:solidFill>
                  <a:srgbClr val="008522"/>
                </a:solidFill>
                <a:latin typeface="Arial"/>
                <a:cs typeface="Arial"/>
              </a:rPr>
              <a:t>24 </a:t>
            </a:r>
            <a:r>
              <a:rPr sz="1100" b="1" spc="10" dirty="0">
                <a:solidFill>
                  <a:srgbClr val="008522"/>
                </a:solidFill>
                <a:latin typeface="Arial"/>
                <a:cs typeface="Arial"/>
              </a:rPr>
              <a:t>hours </a:t>
            </a:r>
            <a:r>
              <a:rPr sz="1100" spc="5" dirty="0">
                <a:solidFill>
                  <a:srgbClr val="008522"/>
                </a:solidFill>
                <a:latin typeface="Arial"/>
                <a:cs typeface="Arial"/>
              </a:rPr>
              <a:t>before your</a:t>
            </a:r>
            <a:r>
              <a:rPr sz="1100" spc="-10" dirty="0">
                <a:solidFill>
                  <a:srgbClr val="00852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8522"/>
                </a:solidFill>
                <a:latin typeface="Arial"/>
                <a:cs typeface="Arial"/>
              </a:rPr>
              <a:t>departure:</a:t>
            </a:r>
            <a:endParaRPr sz="1100">
              <a:latin typeface="Arial"/>
              <a:cs typeface="Arial"/>
            </a:endParaRPr>
          </a:p>
          <a:p>
            <a:pPr marL="469900" marR="97790">
              <a:lnSpc>
                <a:spcPts val="1280"/>
              </a:lnSpc>
              <a:spcBef>
                <a:spcPts val="835"/>
              </a:spcBef>
            </a:pP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Check-in on </a:t>
            </a: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Southwest.com®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or using the </a:t>
            </a: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Southwest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Mobile </a:t>
            </a: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App.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Use your mobile  device and receive </a:t>
            </a: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a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mobile boarding</a:t>
            </a:r>
            <a:r>
              <a:rPr sz="1100" spc="-5" dirty="0">
                <a:solidFill>
                  <a:srgbClr val="111B4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111B40"/>
                </a:solidFill>
                <a:latin typeface="Arial"/>
                <a:cs typeface="Arial"/>
              </a:rPr>
              <a:t>pass.</a:t>
            </a:r>
            <a:endParaRPr sz="1100">
              <a:latin typeface="Arial"/>
              <a:cs typeface="Arial"/>
            </a:endParaRPr>
          </a:p>
          <a:p>
            <a:pPr marL="469900" marR="3024505">
              <a:lnSpc>
                <a:spcPct val="157500"/>
              </a:lnSpc>
              <a:spcBef>
                <a:spcPts val="365"/>
              </a:spcBef>
            </a:pPr>
            <a:r>
              <a:rPr sz="1100" b="1" spc="5" dirty="0">
                <a:solidFill>
                  <a:srgbClr val="002690"/>
                </a:solidFill>
                <a:latin typeface="Arial"/>
                <a:cs typeface="Arial"/>
              </a:rPr>
              <a:t>30 minutes </a:t>
            </a:r>
            <a:r>
              <a:rPr sz="1100" spc="5" dirty="0">
                <a:solidFill>
                  <a:srgbClr val="002690"/>
                </a:solidFill>
                <a:latin typeface="Arial"/>
                <a:cs typeface="Arial"/>
              </a:rPr>
              <a:t>before your </a:t>
            </a:r>
            <a:r>
              <a:rPr sz="1100" dirty="0">
                <a:solidFill>
                  <a:srgbClr val="002690"/>
                </a:solidFill>
                <a:latin typeface="Arial"/>
                <a:cs typeface="Arial"/>
              </a:rPr>
              <a:t>departure: </a:t>
            </a:r>
            <a:r>
              <a:rPr sz="1100" dirty="0">
                <a:solidFill>
                  <a:srgbClr val="111B40"/>
                </a:solidFill>
                <a:latin typeface="Arial"/>
                <a:cs typeface="Arial"/>
              </a:rPr>
              <a:t>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Arrive at the gate prepared to</a:t>
            </a:r>
            <a:r>
              <a:rPr sz="1100" spc="-20" dirty="0">
                <a:solidFill>
                  <a:srgbClr val="111B4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111B40"/>
                </a:solidFill>
                <a:latin typeface="Arial"/>
                <a:cs typeface="Arial"/>
              </a:rPr>
              <a:t>board.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sz="1100" b="1" spc="5" dirty="0">
                <a:solidFill>
                  <a:srgbClr val="D5152E"/>
                </a:solidFill>
                <a:latin typeface="Arial"/>
                <a:cs typeface="Arial"/>
              </a:rPr>
              <a:t>10 minutes </a:t>
            </a:r>
            <a:r>
              <a:rPr sz="1100" spc="5" dirty="0">
                <a:solidFill>
                  <a:srgbClr val="D5152E"/>
                </a:solidFill>
                <a:latin typeface="Arial"/>
                <a:cs typeface="Arial"/>
              </a:rPr>
              <a:t>before your</a:t>
            </a:r>
            <a:r>
              <a:rPr sz="1100" dirty="0">
                <a:solidFill>
                  <a:srgbClr val="D5152E"/>
                </a:solidFill>
                <a:latin typeface="Arial"/>
                <a:cs typeface="Arial"/>
              </a:rPr>
              <a:t> departure:</a:t>
            </a:r>
            <a:endParaRPr sz="1100">
              <a:latin typeface="Arial"/>
              <a:cs typeface="Arial"/>
            </a:endParaRPr>
          </a:p>
          <a:p>
            <a:pPr marL="469900" marR="5080">
              <a:lnSpc>
                <a:spcPts val="1280"/>
              </a:lnSpc>
              <a:spcBef>
                <a:spcPts val="835"/>
              </a:spcBef>
            </a:pP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This </a:t>
            </a:r>
            <a:r>
              <a:rPr sz="1100" dirty="0">
                <a:solidFill>
                  <a:srgbClr val="111B40"/>
                </a:solidFill>
                <a:latin typeface="Arial"/>
                <a:cs typeface="Arial"/>
              </a:rPr>
              <a:t>is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the </a:t>
            </a:r>
            <a:r>
              <a:rPr sz="1100" dirty="0">
                <a:solidFill>
                  <a:srgbClr val="111B40"/>
                </a:solidFill>
                <a:latin typeface="Arial"/>
                <a:cs typeface="Arial"/>
              </a:rPr>
              <a:t>last opportunity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to board your flight </a:t>
            </a:r>
            <a:r>
              <a:rPr sz="1100" dirty="0">
                <a:solidFill>
                  <a:srgbClr val="111B40"/>
                </a:solidFill>
                <a:latin typeface="Arial"/>
                <a:cs typeface="Arial"/>
              </a:rPr>
              <a:t>if </a:t>
            </a: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you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are present in the gate area and  have </a:t>
            </a: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met </a:t>
            </a:r>
            <a:r>
              <a:rPr sz="1100" dirty="0">
                <a:solidFill>
                  <a:srgbClr val="111B40"/>
                </a:solidFill>
                <a:latin typeface="Arial"/>
                <a:cs typeface="Arial"/>
              </a:rPr>
              <a:t>all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check-in requirements.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Times New Roman"/>
              <a:cs typeface="Times New Roman"/>
            </a:endParaRPr>
          </a:p>
          <a:p>
            <a:pPr marL="12700" marR="75565" algn="just">
              <a:lnSpc>
                <a:spcPts val="1280"/>
              </a:lnSpc>
            </a:pPr>
            <a:r>
              <a:rPr sz="1100" b="1" spc="5" dirty="0">
                <a:solidFill>
                  <a:srgbClr val="111B40"/>
                </a:solidFill>
                <a:latin typeface="Arial"/>
                <a:cs typeface="Arial"/>
              </a:rPr>
              <a:t>If you </a:t>
            </a:r>
            <a:r>
              <a:rPr sz="1100" b="1" spc="10" dirty="0">
                <a:solidFill>
                  <a:srgbClr val="111B40"/>
                </a:solidFill>
                <a:latin typeface="Arial"/>
                <a:cs typeface="Arial"/>
              </a:rPr>
              <a:t>do not plan </a:t>
            </a:r>
            <a:r>
              <a:rPr sz="1100" b="1" spc="5" dirty="0">
                <a:solidFill>
                  <a:srgbClr val="111B40"/>
                </a:solidFill>
                <a:latin typeface="Arial"/>
                <a:cs typeface="Arial"/>
              </a:rPr>
              <a:t>to travel </a:t>
            </a:r>
            <a:r>
              <a:rPr sz="1100" b="1" spc="10" dirty="0">
                <a:solidFill>
                  <a:srgbClr val="111B40"/>
                </a:solidFill>
                <a:latin typeface="Arial"/>
                <a:cs typeface="Arial"/>
              </a:rPr>
              <a:t>on </a:t>
            </a:r>
            <a:r>
              <a:rPr sz="1100" b="1" spc="5" dirty="0">
                <a:solidFill>
                  <a:srgbClr val="111B40"/>
                </a:solidFill>
                <a:latin typeface="Arial"/>
                <a:cs typeface="Arial"/>
              </a:rPr>
              <a:t>your flight: </a:t>
            </a: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Things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happen, </a:t>
            </a: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we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understand! </a:t>
            </a: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Please </a:t>
            </a:r>
            <a:r>
              <a:rPr sz="1100" dirty="0">
                <a:solidFill>
                  <a:srgbClr val="111B40"/>
                </a:solidFill>
                <a:latin typeface="Arial"/>
                <a:cs typeface="Arial"/>
              </a:rPr>
              <a:t>let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us  </a:t>
            </a: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know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at </a:t>
            </a:r>
            <a:r>
              <a:rPr sz="1100" dirty="0">
                <a:solidFill>
                  <a:srgbClr val="111B40"/>
                </a:solidFill>
                <a:latin typeface="Arial"/>
                <a:cs typeface="Arial"/>
              </a:rPr>
              <a:t>least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10 </a:t>
            </a: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minutes </a:t>
            </a:r>
            <a:r>
              <a:rPr sz="1100" dirty="0">
                <a:solidFill>
                  <a:srgbClr val="111B40"/>
                </a:solidFill>
                <a:latin typeface="Arial"/>
                <a:cs typeface="Arial"/>
              </a:rPr>
              <a:t>prior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to your flight's </a:t>
            </a: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scheduled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departure </a:t>
            </a:r>
            <a:r>
              <a:rPr sz="1100" dirty="0">
                <a:solidFill>
                  <a:srgbClr val="111B40"/>
                </a:solidFill>
                <a:latin typeface="Arial"/>
                <a:cs typeface="Arial"/>
              </a:rPr>
              <a:t>if </a:t>
            </a: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you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won't be traveling.  If </a:t>
            </a: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you </a:t>
            </a:r>
            <a:r>
              <a:rPr sz="1100" dirty="0">
                <a:solidFill>
                  <a:srgbClr val="111B40"/>
                </a:solidFill>
                <a:latin typeface="Arial"/>
                <a:cs typeface="Arial"/>
              </a:rPr>
              <a:t>don't notify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us, </a:t>
            </a: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you may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be subject to our </a:t>
            </a:r>
            <a:r>
              <a:rPr sz="1100" u="sng" spc="10" dirty="0">
                <a:solidFill>
                  <a:srgbClr val="304CB2"/>
                </a:solidFill>
                <a:uFill>
                  <a:solidFill>
                    <a:srgbClr val="304CB2"/>
                  </a:solidFill>
                </a:uFill>
                <a:latin typeface="Arial"/>
                <a:cs typeface="Arial"/>
              </a:rPr>
              <a:t>No Show</a:t>
            </a:r>
            <a:r>
              <a:rPr sz="1100" u="sng" dirty="0">
                <a:solidFill>
                  <a:srgbClr val="304CB2"/>
                </a:solidFill>
                <a:uFill>
                  <a:solidFill>
                    <a:srgbClr val="304CB2"/>
                  </a:solidFill>
                </a:uFill>
                <a:latin typeface="Arial"/>
                <a:cs typeface="Arial"/>
              </a:rPr>
              <a:t> </a:t>
            </a:r>
            <a:r>
              <a:rPr sz="1100" u="sng" spc="5" dirty="0">
                <a:solidFill>
                  <a:srgbClr val="304CB2"/>
                </a:solidFill>
                <a:uFill>
                  <a:solidFill>
                    <a:srgbClr val="304CB2"/>
                  </a:solidFill>
                </a:uFill>
                <a:latin typeface="Arial"/>
                <a:cs typeface="Arial"/>
              </a:rPr>
              <a:t>Polic</a:t>
            </a:r>
            <a:r>
              <a:rPr sz="1100" spc="5" dirty="0">
                <a:solidFill>
                  <a:srgbClr val="304CB2"/>
                </a:solidFill>
                <a:latin typeface="Arial"/>
                <a:cs typeface="Arial"/>
              </a:rPr>
              <a:t>y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90600" y="7688605"/>
            <a:ext cx="528319" cy="355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38200" y="8633497"/>
            <a:ext cx="6096000" cy="7391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01889" y="993140"/>
            <a:ext cx="584835" cy="198755"/>
          </a:xfrm>
          <a:custGeom>
            <a:avLst/>
            <a:gdLst/>
            <a:ahLst/>
            <a:cxnLst/>
            <a:rect l="l" t="t" r="r" b="b"/>
            <a:pathLst>
              <a:path w="584835" h="198755">
                <a:moveTo>
                  <a:pt x="0" y="198285"/>
                </a:moveTo>
                <a:lnTo>
                  <a:pt x="584606" y="198285"/>
                </a:lnTo>
                <a:lnTo>
                  <a:pt x="584606" y="0"/>
                </a:lnTo>
                <a:lnTo>
                  <a:pt x="0" y="0"/>
                </a:lnTo>
                <a:lnTo>
                  <a:pt x="0" y="1982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076700" y="993508"/>
            <a:ext cx="1130300" cy="170180"/>
          </a:xfrm>
          <a:custGeom>
            <a:avLst/>
            <a:gdLst/>
            <a:ahLst/>
            <a:cxnLst/>
            <a:rect l="l" t="t" r="r" b="b"/>
            <a:pathLst>
              <a:path w="1130300" h="170180">
                <a:moveTo>
                  <a:pt x="0" y="169951"/>
                </a:moveTo>
                <a:lnTo>
                  <a:pt x="1129766" y="169951"/>
                </a:lnTo>
                <a:lnTo>
                  <a:pt x="1129766" y="0"/>
                </a:lnTo>
                <a:lnTo>
                  <a:pt x="0" y="0"/>
                </a:lnTo>
                <a:lnTo>
                  <a:pt x="0" y="1699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168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776065" y="9602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168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5500" y="6282013"/>
            <a:ext cx="1378585" cy="702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90550">
              <a:lnSpc>
                <a:spcPct val="145400"/>
              </a:lnSpc>
              <a:spcBef>
                <a:spcPts val="95"/>
              </a:spcBef>
            </a:pPr>
            <a:r>
              <a:rPr sz="1100" b="1" spc="5" dirty="0">
                <a:solidFill>
                  <a:srgbClr val="646464"/>
                </a:solidFill>
                <a:latin typeface="Arial"/>
                <a:cs typeface="Arial"/>
              </a:rPr>
              <a:t>Need</a:t>
            </a:r>
            <a:r>
              <a:rPr sz="1100" b="1" spc="-70" dirty="0">
                <a:solidFill>
                  <a:srgbClr val="646464"/>
                </a:solidFill>
                <a:latin typeface="Arial"/>
                <a:cs typeface="Arial"/>
              </a:rPr>
              <a:t> </a:t>
            </a:r>
            <a:r>
              <a:rPr sz="1100" b="1" spc="10" dirty="0">
                <a:solidFill>
                  <a:srgbClr val="646464"/>
                </a:solidFill>
                <a:latin typeface="Arial"/>
                <a:cs typeface="Arial"/>
              </a:rPr>
              <a:t>help?  </a:t>
            </a:r>
            <a:r>
              <a:rPr sz="1100" b="1" spc="5" dirty="0">
                <a:solidFill>
                  <a:srgbClr val="304CB2"/>
                </a:solidFill>
                <a:latin typeface="Arial"/>
                <a:cs typeface="Arial"/>
              </a:rPr>
              <a:t>Contact</a:t>
            </a:r>
            <a:r>
              <a:rPr sz="1100" b="1" spc="-40" dirty="0">
                <a:solidFill>
                  <a:srgbClr val="304CB2"/>
                </a:solidFill>
                <a:latin typeface="Arial"/>
                <a:cs typeface="Arial"/>
              </a:rPr>
              <a:t> </a:t>
            </a:r>
            <a:r>
              <a:rPr sz="1100" b="1" spc="10" dirty="0">
                <a:solidFill>
                  <a:srgbClr val="304CB2"/>
                </a:solidFill>
                <a:latin typeface="Arial"/>
                <a:cs typeface="Arial"/>
              </a:rPr>
              <a:t>us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950" dirty="0">
                <a:solidFill>
                  <a:srgbClr val="304CB2"/>
                </a:solidFill>
                <a:latin typeface="Arial"/>
                <a:cs typeface="Arial"/>
              </a:rPr>
              <a:t>Customer service </a:t>
            </a:r>
            <a:r>
              <a:rPr sz="950" dirty="0">
                <a:solidFill>
                  <a:srgbClr val="646464"/>
                </a:solidFill>
                <a:latin typeface="Arial"/>
                <a:cs typeface="Arial"/>
              </a:rPr>
              <a:t>|</a:t>
            </a:r>
            <a:r>
              <a:rPr sz="950" spc="-40" dirty="0">
                <a:solidFill>
                  <a:srgbClr val="646464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04CB2"/>
                </a:solidFill>
                <a:latin typeface="Arial"/>
                <a:cs typeface="Arial"/>
              </a:rPr>
              <a:t>FAQs</a:t>
            </a:r>
            <a:endParaRPr sz="9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30754" y="6355117"/>
            <a:ext cx="1123950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b="1" spc="5" dirty="0">
                <a:solidFill>
                  <a:srgbClr val="646464"/>
                </a:solidFill>
                <a:latin typeface="Arial"/>
                <a:cs typeface="Arial"/>
              </a:rPr>
              <a:t>Connect with</a:t>
            </a:r>
            <a:r>
              <a:rPr sz="1100" b="1" spc="-50" dirty="0">
                <a:solidFill>
                  <a:srgbClr val="646464"/>
                </a:solidFill>
                <a:latin typeface="Arial"/>
                <a:cs typeface="Arial"/>
              </a:rPr>
              <a:t> </a:t>
            </a:r>
            <a:r>
              <a:rPr sz="1100" b="1" spc="10" dirty="0">
                <a:solidFill>
                  <a:srgbClr val="646464"/>
                </a:solidFill>
                <a:latin typeface="Arial"/>
                <a:cs typeface="Arial"/>
              </a:rPr>
              <a:t>us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41867" y="6591325"/>
            <a:ext cx="172719" cy="172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16200" y="6591325"/>
            <a:ext cx="172719" cy="1727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90520" y="6591325"/>
            <a:ext cx="172719" cy="1727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4827" y="6591325"/>
            <a:ext cx="172720" cy="1727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39147" y="6591325"/>
            <a:ext cx="172720" cy="1727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53307" y="6355092"/>
            <a:ext cx="450215" cy="12318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600" b="1" spc="20" dirty="0">
                <a:solidFill>
                  <a:srgbClr val="939495"/>
                </a:solidFill>
                <a:latin typeface="Arial"/>
                <a:cs typeface="Arial"/>
              </a:rPr>
              <a:t>Mobile</a:t>
            </a:r>
            <a:r>
              <a:rPr sz="600" b="1" spc="-40" dirty="0">
                <a:solidFill>
                  <a:srgbClr val="939495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939495"/>
                </a:solidFill>
                <a:latin typeface="Arial"/>
                <a:cs typeface="Arial"/>
              </a:rPr>
              <a:t>app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11320" y="6520192"/>
            <a:ext cx="142227" cy="2641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753307" y="6812280"/>
            <a:ext cx="105600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spc="5" dirty="0">
                <a:solidFill>
                  <a:srgbClr val="304CB2"/>
                </a:solidFill>
                <a:latin typeface="Arial"/>
                <a:cs typeface="Arial"/>
              </a:rPr>
              <a:t>Get </a:t>
            </a:r>
            <a:r>
              <a:rPr sz="950" dirty="0">
                <a:solidFill>
                  <a:srgbClr val="304CB2"/>
                </a:solidFill>
                <a:latin typeface="Arial"/>
                <a:cs typeface="Arial"/>
              </a:rPr>
              <a:t>the mobile</a:t>
            </a:r>
            <a:r>
              <a:rPr sz="950" spc="-55" dirty="0">
                <a:solidFill>
                  <a:srgbClr val="304CB2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04CB2"/>
                </a:solidFill>
                <a:latin typeface="Arial"/>
                <a:cs typeface="Arial"/>
              </a:rPr>
              <a:t>app</a:t>
            </a:r>
            <a:endParaRPr sz="9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38200" y="698500"/>
            <a:ext cx="6096000" cy="5181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90600" y="1470660"/>
            <a:ext cx="457200" cy="4064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77900" y="1996452"/>
            <a:ext cx="2355215" cy="73469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40"/>
              </a:spcBef>
            </a:pPr>
            <a:r>
              <a:rPr sz="1400" b="1" spc="20" dirty="0">
                <a:solidFill>
                  <a:srgbClr val="304CB2"/>
                </a:solidFill>
                <a:latin typeface="Arial"/>
                <a:cs typeface="Arial"/>
              </a:rPr>
              <a:t>Earn up </a:t>
            </a:r>
            <a:r>
              <a:rPr sz="1400" b="1" spc="15" dirty="0">
                <a:solidFill>
                  <a:srgbClr val="304CB2"/>
                </a:solidFill>
                <a:latin typeface="Arial"/>
                <a:cs typeface="Arial"/>
              </a:rPr>
              <a:t>to 10,000 Rapid  </a:t>
            </a:r>
            <a:r>
              <a:rPr sz="1400" b="1" spc="20" dirty="0">
                <a:solidFill>
                  <a:srgbClr val="304CB2"/>
                </a:solidFill>
                <a:latin typeface="Arial"/>
                <a:cs typeface="Arial"/>
              </a:rPr>
              <a:t>Rewards® </a:t>
            </a:r>
            <a:r>
              <a:rPr sz="1400" b="1" spc="15" dirty="0">
                <a:solidFill>
                  <a:srgbClr val="304CB2"/>
                </a:solidFill>
                <a:latin typeface="Arial"/>
                <a:cs typeface="Arial"/>
              </a:rPr>
              <a:t>points </a:t>
            </a:r>
            <a:r>
              <a:rPr sz="1400" b="1" spc="20" dirty="0">
                <a:solidFill>
                  <a:srgbClr val="304CB2"/>
                </a:solidFill>
                <a:latin typeface="Arial"/>
                <a:cs typeface="Arial"/>
              </a:rPr>
              <a:t>per</a:t>
            </a:r>
            <a:r>
              <a:rPr sz="1400" b="1" spc="-50" dirty="0">
                <a:solidFill>
                  <a:srgbClr val="304CB2"/>
                </a:solidFill>
                <a:latin typeface="Arial"/>
                <a:cs typeface="Arial"/>
              </a:rPr>
              <a:t> </a:t>
            </a:r>
            <a:r>
              <a:rPr sz="1400" b="1" spc="15" dirty="0">
                <a:solidFill>
                  <a:srgbClr val="304CB2"/>
                </a:solidFill>
                <a:latin typeface="Arial"/>
                <a:cs typeface="Arial"/>
              </a:rPr>
              <a:t>night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1100" spc="5" dirty="0">
                <a:solidFill>
                  <a:srgbClr val="304CB2"/>
                </a:solidFill>
                <a:latin typeface="Arial"/>
                <a:cs typeface="Arial"/>
              </a:rPr>
              <a:t>Choose </a:t>
            </a:r>
            <a:r>
              <a:rPr sz="1100" spc="10" dirty="0">
                <a:solidFill>
                  <a:srgbClr val="304CB2"/>
                </a:solidFill>
                <a:latin typeface="Arial"/>
                <a:cs typeface="Arial"/>
              </a:rPr>
              <a:t>a </a:t>
            </a:r>
            <a:r>
              <a:rPr sz="1100" dirty="0">
                <a:solidFill>
                  <a:srgbClr val="304CB2"/>
                </a:solidFill>
                <a:latin typeface="Arial"/>
                <a:cs typeface="Arial"/>
              </a:rPr>
              <a:t>hotel </a:t>
            </a:r>
            <a:r>
              <a:rPr sz="1100" spc="5" dirty="0">
                <a:solidFill>
                  <a:srgbClr val="304CB2"/>
                </a:solidFill>
                <a:latin typeface="Arial"/>
                <a:cs typeface="Arial"/>
              </a:rPr>
              <a:t>in</a:t>
            </a:r>
            <a:r>
              <a:rPr sz="1100" dirty="0">
                <a:solidFill>
                  <a:srgbClr val="304CB2"/>
                </a:solidFill>
                <a:latin typeface="Arial"/>
                <a:cs typeface="Arial"/>
              </a:rPr>
              <a:t> </a:t>
            </a:r>
            <a:r>
              <a:rPr sz="1100" spc="5" dirty="0">
                <a:solidFill>
                  <a:srgbClr val="304CB2"/>
                </a:solidFill>
                <a:latin typeface="Arial"/>
                <a:cs typeface="Arial"/>
              </a:rPr>
              <a:t>Baltimore.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12632" y="3500087"/>
            <a:ext cx="883285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b="1" spc="5" dirty="0">
                <a:solidFill>
                  <a:srgbClr val="304CB2"/>
                </a:solidFill>
                <a:latin typeface="Arial"/>
                <a:cs typeface="Arial"/>
              </a:rPr>
              <a:t>Book hotel</a:t>
            </a:r>
            <a:r>
              <a:rPr sz="1100" b="1" spc="-50" dirty="0">
                <a:solidFill>
                  <a:srgbClr val="304CB2"/>
                </a:solidFill>
                <a:latin typeface="Arial"/>
                <a:cs typeface="Arial"/>
              </a:rPr>
              <a:t> </a:t>
            </a:r>
            <a:r>
              <a:rPr sz="1100" b="1" spc="10" dirty="0">
                <a:solidFill>
                  <a:srgbClr val="304CB2"/>
                </a:solidFill>
                <a:latin typeface="Arial"/>
                <a:cs typeface="Arial"/>
              </a:rPr>
              <a:t>&gt;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089400" y="1470660"/>
            <a:ext cx="254000" cy="41655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076700" y="2006599"/>
            <a:ext cx="2539365" cy="836294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431800">
              <a:lnSpc>
                <a:spcPts val="1440"/>
              </a:lnSpc>
              <a:spcBef>
                <a:spcPts val="225"/>
              </a:spcBef>
            </a:pPr>
            <a:r>
              <a:rPr sz="1250" b="1" spc="10" dirty="0">
                <a:solidFill>
                  <a:srgbClr val="ABABAB"/>
                </a:solidFill>
                <a:latin typeface="Arial"/>
                <a:cs typeface="Arial"/>
              </a:rPr>
              <a:t>Have </a:t>
            </a:r>
            <a:r>
              <a:rPr sz="1250" b="1" spc="15" dirty="0">
                <a:solidFill>
                  <a:srgbClr val="ABABAB"/>
                </a:solidFill>
                <a:latin typeface="Arial"/>
                <a:cs typeface="Arial"/>
              </a:rPr>
              <a:t>questions </a:t>
            </a:r>
            <a:r>
              <a:rPr sz="1250" b="1" spc="10" dirty="0">
                <a:solidFill>
                  <a:srgbClr val="ABABAB"/>
                </a:solidFill>
                <a:latin typeface="Arial"/>
                <a:cs typeface="Arial"/>
              </a:rPr>
              <a:t>about</a:t>
            </a:r>
            <a:r>
              <a:rPr sz="1250" b="1" spc="-7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250" b="1" spc="10" dirty="0">
                <a:solidFill>
                  <a:srgbClr val="ABABAB"/>
                </a:solidFill>
                <a:latin typeface="Arial"/>
                <a:cs typeface="Arial"/>
              </a:rPr>
              <a:t>your  </a:t>
            </a:r>
            <a:r>
              <a:rPr sz="1250" b="1" spc="15" dirty="0">
                <a:solidFill>
                  <a:srgbClr val="ABABAB"/>
                </a:solidFill>
                <a:latin typeface="Arial"/>
                <a:cs typeface="Arial"/>
              </a:rPr>
              <a:t>upcoming</a:t>
            </a:r>
            <a:r>
              <a:rPr sz="1250" b="1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250" b="1" spc="10" dirty="0">
                <a:solidFill>
                  <a:srgbClr val="ABABAB"/>
                </a:solidFill>
                <a:latin typeface="Arial"/>
                <a:cs typeface="Arial"/>
              </a:rPr>
              <a:t>trip?</a:t>
            </a:r>
            <a:endParaRPr sz="1250">
              <a:latin typeface="Arial"/>
              <a:cs typeface="Arial"/>
            </a:endParaRPr>
          </a:p>
          <a:p>
            <a:pPr marL="12700" marR="5080">
              <a:lnSpc>
                <a:spcPts val="1280"/>
              </a:lnSpc>
              <a:spcBef>
                <a:spcPts val="850"/>
              </a:spcBef>
            </a:pPr>
            <a:r>
              <a:rPr sz="1100" spc="10" dirty="0">
                <a:solidFill>
                  <a:srgbClr val="ABABAB"/>
                </a:solidFill>
                <a:latin typeface="Arial"/>
                <a:cs typeface="Arial"/>
              </a:rPr>
              <a:t>Get </a:t>
            </a:r>
            <a:r>
              <a:rPr sz="1100" dirty="0">
                <a:solidFill>
                  <a:srgbClr val="ABABAB"/>
                </a:solidFill>
                <a:latin typeface="Arial"/>
                <a:cs typeface="Arial"/>
              </a:rPr>
              <a:t>all </a:t>
            </a:r>
            <a:r>
              <a:rPr sz="1100" spc="5" dirty="0">
                <a:solidFill>
                  <a:srgbClr val="ABABAB"/>
                </a:solidFill>
                <a:latin typeface="Arial"/>
                <a:cs typeface="Arial"/>
              </a:rPr>
              <a:t>the answers before </a:t>
            </a:r>
            <a:r>
              <a:rPr sz="1100" spc="10" dirty="0">
                <a:solidFill>
                  <a:srgbClr val="ABABAB"/>
                </a:solidFill>
                <a:latin typeface="Arial"/>
                <a:cs typeface="Arial"/>
              </a:rPr>
              <a:t>you </a:t>
            </a:r>
            <a:r>
              <a:rPr sz="1100" spc="5" dirty="0">
                <a:solidFill>
                  <a:srgbClr val="ABABAB"/>
                </a:solidFill>
                <a:latin typeface="Arial"/>
                <a:cs typeface="Arial"/>
              </a:rPr>
              <a:t>leave for  the</a:t>
            </a:r>
            <a:r>
              <a:rPr sz="1100" dirty="0">
                <a:solidFill>
                  <a:srgbClr val="ABABAB"/>
                </a:solidFill>
                <a:latin typeface="Arial"/>
                <a:cs typeface="Arial"/>
              </a:rPr>
              <a:t> airport.</a:t>
            </a:r>
            <a:endParaRPr sz="11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76065" y="9602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169</a:t>
            </a:r>
            <a:endParaRPr sz="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792672" y="3510160"/>
            <a:ext cx="1002030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b="1" spc="10" dirty="0">
                <a:solidFill>
                  <a:srgbClr val="ABABAB"/>
                </a:solidFill>
                <a:latin typeface="Arial"/>
                <a:cs typeface="Arial"/>
              </a:rPr>
              <a:t>Prepare now</a:t>
            </a:r>
            <a:r>
              <a:rPr sz="1100" b="1" spc="-75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100" b="1" spc="10" dirty="0">
                <a:solidFill>
                  <a:srgbClr val="ABABAB"/>
                </a:solidFill>
                <a:latin typeface="Arial"/>
                <a:cs typeface="Arial"/>
              </a:rPr>
              <a:t>&gt;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5500" y="4048759"/>
            <a:ext cx="6118860" cy="213868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34925">
              <a:lnSpc>
                <a:spcPts val="880"/>
              </a:lnSpc>
              <a:spcBef>
                <a:spcPts val="195"/>
              </a:spcBef>
            </a:pP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5262485276621: NONREF/NONTRANSFERABLE </a:t>
            </a:r>
            <a:r>
              <a:rPr sz="800" spc="-10" dirty="0">
                <a:solidFill>
                  <a:srgbClr val="646464"/>
                </a:solidFill>
                <a:latin typeface="Arial"/>
                <a:cs typeface="Arial"/>
              </a:rPr>
              <a:t>STANDBY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REQ UPGRADE </a:t>
            </a:r>
            <a:r>
              <a:rPr sz="800" spc="-10" dirty="0">
                <a:solidFill>
                  <a:srgbClr val="646464"/>
                </a:solidFill>
                <a:latin typeface="Arial"/>
                <a:cs typeface="Arial"/>
              </a:rPr>
              <a:t>TO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Y -BG WN STL WN BWI251.80USD251.80END ZP  STL4.20 XF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STL4.5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HLNCPNR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700">
              <a:latin typeface="Times New Roman"/>
              <a:cs typeface="Times New Roman"/>
            </a:endParaRPr>
          </a:p>
          <a:p>
            <a:pPr marL="12700" marR="59055">
              <a:lnSpc>
                <a:spcPts val="880"/>
              </a:lnSpc>
            </a:pPr>
            <a:r>
              <a:rPr sz="800" b="1" spc="-5" dirty="0">
                <a:solidFill>
                  <a:srgbClr val="646464"/>
                </a:solidFill>
                <a:latin typeface="Arial"/>
                <a:cs typeface="Arial"/>
              </a:rPr>
              <a:t>No </a:t>
            </a:r>
            <a:r>
              <a:rPr sz="800" b="1" dirty="0">
                <a:solidFill>
                  <a:srgbClr val="646464"/>
                </a:solidFill>
                <a:latin typeface="Arial"/>
                <a:cs typeface="Arial"/>
              </a:rPr>
              <a:t>Show Policy: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you must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notify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Southwest®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at least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ten (10) minutes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prior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to your flight's scheduled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departure if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you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do not plan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to  travel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on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your flight.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Customers who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fail to cancel reservations for a </a:t>
            </a:r>
            <a:r>
              <a:rPr sz="800" spc="-10" dirty="0">
                <a:solidFill>
                  <a:srgbClr val="646464"/>
                </a:solidFill>
                <a:latin typeface="Arial"/>
                <a:cs typeface="Arial"/>
              </a:rPr>
              <a:t>Wanna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Get </a:t>
            </a:r>
            <a:r>
              <a:rPr sz="800" spc="-10" dirty="0">
                <a:solidFill>
                  <a:srgbClr val="646464"/>
                </a:solidFill>
                <a:latin typeface="Arial"/>
                <a:cs typeface="Arial"/>
              </a:rPr>
              <a:t>Away®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fare segment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at least 10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minutes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prior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to travel 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and who do not board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the flight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will be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considered a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no </a:t>
            </a:r>
            <a:r>
              <a:rPr sz="800" spc="-10" dirty="0">
                <a:solidFill>
                  <a:srgbClr val="646464"/>
                </a:solidFill>
                <a:latin typeface="Arial"/>
                <a:cs typeface="Arial"/>
              </a:rPr>
              <a:t>show,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and all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remaining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unused </a:t>
            </a:r>
            <a:r>
              <a:rPr sz="800" spc="-10" dirty="0">
                <a:solidFill>
                  <a:srgbClr val="646464"/>
                </a:solidFill>
                <a:latin typeface="Arial"/>
                <a:cs typeface="Arial"/>
              </a:rPr>
              <a:t>Wanna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Get </a:t>
            </a:r>
            <a:r>
              <a:rPr sz="800" spc="-10" dirty="0">
                <a:solidFill>
                  <a:srgbClr val="646464"/>
                </a:solidFill>
                <a:latin typeface="Arial"/>
                <a:cs typeface="Arial"/>
              </a:rPr>
              <a:t>Away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funds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will be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forfeited. All  remaining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unused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Business Select®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and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Anytime funds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will be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converted to reusable travel funds. If you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no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show your reward travel  reservation, the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points will be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redeposited to the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purchaser's Rapid Rewards account.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Any taxes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and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fees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associated with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your reward  travel reservation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will be held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for future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use in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the form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of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reusable travel funds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under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the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name of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the</a:t>
            </a:r>
            <a:r>
              <a:rPr sz="800" spc="-20" dirty="0">
                <a:solidFill>
                  <a:srgbClr val="646464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traveler(s).</a:t>
            </a:r>
            <a:endParaRPr sz="800">
              <a:latin typeface="Arial"/>
              <a:cs typeface="Arial"/>
            </a:endParaRPr>
          </a:p>
          <a:p>
            <a:pPr marL="12700" marR="5080">
              <a:lnSpc>
                <a:spcPts val="880"/>
              </a:lnSpc>
              <a:spcBef>
                <a:spcPts val="800"/>
              </a:spcBef>
            </a:pPr>
            <a:r>
              <a:rPr sz="800" b="1" dirty="0">
                <a:solidFill>
                  <a:srgbClr val="646464"/>
                </a:solidFill>
                <a:latin typeface="Arial"/>
                <a:cs typeface="Arial"/>
              </a:rPr>
              <a:t>Prohibition on Multiple/Conflicting </a:t>
            </a:r>
            <a:r>
              <a:rPr sz="800" b="1" spc="-5" dirty="0">
                <a:solidFill>
                  <a:srgbClr val="646464"/>
                </a:solidFill>
                <a:latin typeface="Arial"/>
                <a:cs typeface="Arial"/>
              </a:rPr>
              <a:t>Reservations: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to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promote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seat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availability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for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our Customers,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Southwest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prohibits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multiple  reservations for the same Passenger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departing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from the same city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on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the same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date, or any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multiple reservations containing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conflicting  or overlapping itineraries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(such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as departures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for the same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Customer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from multiple cities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at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the same time). Furthermore,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without  advance notice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to the Passenger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or </a:t>
            </a:r>
            <a:r>
              <a:rPr sz="800" spc="-10" dirty="0">
                <a:solidFill>
                  <a:srgbClr val="646464"/>
                </a:solidFill>
                <a:latin typeface="Arial"/>
                <a:cs typeface="Arial"/>
              </a:rPr>
              <a:t>purchaser,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Southwest may cancel such reservations,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or any other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reservations that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it believes, in its 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sole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discretion, were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made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without intent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to travel. With the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exception of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Southwest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gift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cards, funds from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proactively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canceled  reservations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by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Southwest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will be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returned to the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original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form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of payment. Reservations paid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for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with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a Southwest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gift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card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will have 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the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amount applied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from the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gift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card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held as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travel funds for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use by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the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Customer on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a future Southwest Airlines</a:t>
            </a:r>
            <a:r>
              <a:rPr sz="800" spc="-30" dirty="0">
                <a:solidFill>
                  <a:srgbClr val="646464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flight.</a:t>
            </a:r>
            <a:endParaRPr sz="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25500" y="7106932"/>
            <a:ext cx="6099175" cy="1772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25" spc="7" baseline="30303" dirty="0">
                <a:solidFill>
                  <a:srgbClr val="646464"/>
                </a:solidFill>
                <a:latin typeface="Arial"/>
                <a:cs typeface="Arial"/>
              </a:rPr>
              <a:t>1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All travel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involving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funds from this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Confirmation Number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must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be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completed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by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the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expiration</a:t>
            </a:r>
            <a:r>
              <a:rPr sz="800" spc="-25" dirty="0">
                <a:solidFill>
                  <a:srgbClr val="646464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date.</a:t>
            </a:r>
            <a:endParaRPr sz="800">
              <a:latin typeface="Arial"/>
              <a:cs typeface="Arial"/>
            </a:endParaRPr>
          </a:p>
          <a:p>
            <a:pPr marL="12700" marR="5080">
              <a:lnSpc>
                <a:spcPts val="880"/>
              </a:lnSpc>
              <a:spcBef>
                <a:spcPts val="815"/>
              </a:spcBef>
            </a:pP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This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is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a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post-only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mailing from Southwest Airlines®. Please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do not attempt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to respond to this message. </a:t>
            </a:r>
            <a:r>
              <a:rPr sz="800" spc="-25" dirty="0">
                <a:solidFill>
                  <a:srgbClr val="646464"/>
                </a:solidFill>
                <a:latin typeface="Arial"/>
                <a:cs typeface="Arial"/>
              </a:rPr>
              <a:t>Your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privacy is important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to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us. 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Please read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our </a:t>
            </a:r>
            <a:r>
              <a:rPr sz="800" spc="-5" dirty="0">
                <a:solidFill>
                  <a:srgbClr val="304CB2"/>
                </a:solidFill>
                <a:latin typeface="Arial"/>
                <a:cs typeface="Arial"/>
              </a:rPr>
              <a:t>privacy policy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See </a:t>
            </a:r>
            <a:r>
              <a:rPr sz="800" dirty="0">
                <a:solidFill>
                  <a:srgbClr val="304CB2"/>
                </a:solidFill>
                <a:latin typeface="Arial"/>
                <a:cs typeface="Arial"/>
              </a:rPr>
              <a:t>Southwest Airlines </a:t>
            </a:r>
            <a:r>
              <a:rPr sz="800" spc="-5" dirty="0">
                <a:solidFill>
                  <a:srgbClr val="304CB2"/>
                </a:solidFill>
                <a:latin typeface="Arial"/>
                <a:cs typeface="Arial"/>
              </a:rPr>
              <a:t>Co. Notice of</a:t>
            </a:r>
            <a:r>
              <a:rPr sz="800" spc="-15" dirty="0">
                <a:solidFill>
                  <a:srgbClr val="304CB2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304CB2"/>
                </a:solidFill>
                <a:latin typeface="Arial"/>
                <a:cs typeface="Arial"/>
              </a:rPr>
              <a:t>Incorporation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700">
              <a:latin typeface="Times New Roman"/>
              <a:cs typeface="Times New Roman"/>
            </a:endParaRPr>
          </a:p>
          <a:p>
            <a:pPr marL="12700" marR="483870">
              <a:lnSpc>
                <a:spcPts val="880"/>
              </a:lnSpc>
            </a:pP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Cualquier información publicitaria, promocional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o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de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mercadotecnia contenida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en este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correo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electrónico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sólo será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efectiva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y 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únicamente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será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aplicable en los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Estados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Unidos de</a:t>
            </a:r>
            <a:r>
              <a:rPr sz="800" spc="-15" dirty="0">
                <a:solidFill>
                  <a:srgbClr val="646464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América.</a:t>
            </a:r>
            <a:endParaRPr sz="800">
              <a:latin typeface="Arial"/>
              <a:cs typeface="Arial"/>
            </a:endParaRPr>
          </a:p>
          <a:p>
            <a:pPr marL="12700" marR="5090160">
              <a:lnSpc>
                <a:spcPts val="880"/>
              </a:lnSpc>
              <a:spcBef>
                <a:spcPts val="800"/>
              </a:spcBef>
            </a:pP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Southwest Airlines 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2702 Love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Field</a:t>
            </a:r>
            <a:r>
              <a:rPr sz="800" spc="-85" dirty="0">
                <a:solidFill>
                  <a:srgbClr val="646464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Drive  Dallas,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TX</a:t>
            </a:r>
            <a:r>
              <a:rPr sz="800" spc="-20" dirty="0">
                <a:solidFill>
                  <a:srgbClr val="646464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75235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ts val="865"/>
              </a:lnSpc>
            </a:pPr>
            <a:r>
              <a:rPr sz="800" spc="-15" dirty="0">
                <a:solidFill>
                  <a:srgbClr val="646464"/>
                </a:solidFill>
                <a:latin typeface="Arial"/>
                <a:cs typeface="Arial"/>
              </a:rPr>
              <a:t>1-800-I-FLY-SWA</a:t>
            </a:r>
            <a:r>
              <a:rPr sz="800" spc="-50" dirty="0">
                <a:solidFill>
                  <a:srgbClr val="646464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(1-800-435-9792)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©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Copyright 2019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Southwest Airlines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Co.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All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Rights</a:t>
            </a:r>
            <a:r>
              <a:rPr sz="800" spc="-10" dirty="0">
                <a:solidFill>
                  <a:srgbClr val="646464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Reserved.</a:t>
            </a:r>
            <a:endParaRPr sz="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169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5300" y="483323"/>
            <a:ext cx="3180715" cy="109855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374140">
              <a:lnSpc>
                <a:spcPct val="100000"/>
              </a:lnSpc>
              <a:spcBef>
                <a:spcPts val="455"/>
              </a:spcBef>
            </a:pPr>
            <a:r>
              <a:rPr sz="1100" b="1" spc="-50" dirty="0">
                <a:latin typeface="Arial"/>
                <a:cs typeface="Arial"/>
              </a:rPr>
              <a:t>Baltimore Marriott</a:t>
            </a:r>
            <a:r>
              <a:rPr sz="1100" b="1" spc="30" dirty="0">
                <a:latin typeface="Arial"/>
                <a:cs typeface="Arial"/>
              </a:rPr>
              <a:t> </a:t>
            </a:r>
            <a:r>
              <a:rPr sz="1100" b="1" spc="-45" dirty="0">
                <a:latin typeface="Arial"/>
                <a:cs typeface="Arial"/>
              </a:rPr>
              <a:t>Waterfront</a:t>
            </a:r>
            <a:endParaRPr sz="1100">
              <a:latin typeface="Arial"/>
              <a:cs typeface="Arial"/>
            </a:endParaRPr>
          </a:p>
          <a:p>
            <a:pPr marL="1374140" marR="393700">
              <a:lnSpc>
                <a:spcPct val="124900"/>
              </a:lnSpc>
              <a:spcBef>
                <a:spcPts val="25"/>
              </a:spcBef>
            </a:pPr>
            <a:r>
              <a:rPr sz="1000" dirty="0">
                <a:latin typeface="Arial"/>
                <a:cs typeface="Arial"/>
              </a:rPr>
              <a:t>700 Aliceanna Street  Baltimore, MD 21202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US</a:t>
            </a:r>
            <a:endParaRPr sz="1000">
              <a:latin typeface="Arial"/>
              <a:cs typeface="Arial"/>
            </a:endParaRPr>
          </a:p>
          <a:p>
            <a:pPr marL="1374140">
              <a:lnSpc>
                <a:spcPct val="100000"/>
              </a:lnSpc>
              <a:spcBef>
                <a:spcPts val="295"/>
              </a:spcBef>
            </a:pPr>
            <a:r>
              <a:rPr sz="1000" dirty="0">
                <a:latin typeface="Arial"/>
                <a:cs typeface="Arial"/>
              </a:rPr>
              <a:t>+1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410-385-3000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1200" b="1" spc="-50" dirty="0">
                <a:latin typeface="Arial"/>
                <a:cs typeface="Arial"/>
              </a:rPr>
              <a:t>Summary </a:t>
            </a:r>
            <a:r>
              <a:rPr sz="1200" b="1" spc="-70" dirty="0">
                <a:latin typeface="Arial"/>
                <a:cs typeface="Arial"/>
              </a:rPr>
              <a:t>of</a:t>
            </a:r>
            <a:r>
              <a:rPr sz="1200" b="1" spc="45" dirty="0">
                <a:latin typeface="Arial"/>
                <a:cs typeface="Arial"/>
              </a:rPr>
              <a:t> </a:t>
            </a:r>
            <a:r>
              <a:rPr sz="1200" b="1" spc="-40" dirty="0">
                <a:latin typeface="Arial"/>
                <a:cs typeface="Arial"/>
              </a:rPr>
              <a:t>Charges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2600" y="1345450"/>
            <a:ext cx="6807200" cy="0"/>
          </a:xfrm>
          <a:custGeom>
            <a:avLst/>
            <a:gdLst/>
            <a:ahLst/>
            <a:cxnLst/>
            <a:rect l="l" t="t" r="r" b="b"/>
            <a:pathLst>
              <a:path w="6807200">
                <a:moveTo>
                  <a:pt x="0" y="0"/>
                </a:moveTo>
                <a:lnTo>
                  <a:pt x="6807200" y="0"/>
                </a:lnTo>
              </a:path>
            </a:pathLst>
          </a:custGeom>
          <a:ln w="127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600" y="1637283"/>
            <a:ext cx="6807200" cy="0"/>
          </a:xfrm>
          <a:custGeom>
            <a:avLst/>
            <a:gdLst/>
            <a:ahLst/>
            <a:cxnLst/>
            <a:rect l="l" t="t" r="r" b="b"/>
            <a:pathLst>
              <a:path w="6807200">
                <a:moveTo>
                  <a:pt x="0" y="0"/>
                </a:moveTo>
                <a:lnTo>
                  <a:pt x="6807200" y="0"/>
                </a:lnTo>
              </a:path>
            </a:pathLst>
          </a:custGeom>
          <a:ln w="127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14702" y="9321800"/>
            <a:ext cx="40925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40" dirty="0">
                <a:latin typeface="Arial"/>
                <a:cs typeface="Arial"/>
              </a:rPr>
              <a:t>Questions about </a:t>
            </a:r>
            <a:r>
              <a:rPr sz="900" b="1" spc="-50" dirty="0">
                <a:latin typeface="Arial"/>
                <a:cs typeface="Arial"/>
              </a:rPr>
              <a:t>your bill? </a:t>
            </a:r>
            <a:r>
              <a:rPr sz="900" dirty="0">
                <a:latin typeface="Arial"/>
                <a:cs typeface="Arial"/>
              </a:rPr>
              <a:t>Please contact your hotel directly at +1</a:t>
            </a:r>
            <a:r>
              <a:rPr sz="900" spc="-8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410-385-3000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7200" y="9299575"/>
            <a:ext cx="6807200" cy="0"/>
          </a:xfrm>
          <a:custGeom>
            <a:avLst/>
            <a:gdLst/>
            <a:ahLst/>
            <a:cxnLst/>
            <a:rect l="l" t="t" r="r" b="b"/>
            <a:pathLst>
              <a:path w="6807200">
                <a:moveTo>
                  <a:pt x="0" y="0"/>
                </a:moveTo>
                <a:lnTo>
                  <a:pt x="6807200" y="0"/>
                </a:lnTo>
              </a:path>
            </a:pathLst>
          </a:custGeom>
          <a:ln w="635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85944" y="1789776"/>
          <a:ext cx="6534150" cy="11322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0965"/>
                <a:gridCol w="1143635"/>
                <a:gridCol w="480060"/>
                <a:gridCol w="2120265"/>
                <a:gridCol w="1418590"/>
              </a:tblGrid>
              <a:tr h="199390">
                <a:tc>
                  <a:txBody>
                    <a:bodyPr/>
                    <a:lstStyle/>
                    <a:p>
                      <a:pPr marL="21590">
                        <a:lnSpc>
                          <a:spcPts val="1105"/>
                        </a:lnSpc>
                      </a:pPr>
                      <a:r>
                        <a:rPr sz="1000" b="1" spc="-35" dirty="0">
                          <a:latin typeface="Arial"/>
                          <a:cs typeface="Arial"/>
                        </a:rPr>
                        <a:t>Guest</a:t>
                      </a:r>
                      <a:r>
                        <a:rPr sz="1000" b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50" dirty="0">
                          <a:latin typeface="Arial"/>
                          <a:cs typeface="Arial"/>
                        </a:rPr>
                        <a:t>Information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">
                        <a:lnSpc>
                          <a:spcPts val="1105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SEAN</a:t>
                      </a:r>
                      <a:r>
                        <a:rPr sz="10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SMOOT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59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000" b="1" spc="-25" dirty="0">
                          <a:latin typeface="Arial"/>
                          <a:cs typeface="Arial"/>
                        </a:rPr>
                        <a:t>Dates </a:t>
                      </a:r>
                      <a:r>
                        <a:rPr sz="1000" b="1" spc="-5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000" b="1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30" dirty="0">
                          <a:latin typeface="Arial"/>
                          <a:cs typeface="Arial"/>
                        </a:rPr>
                        <a:t>Stay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3335" marB="0"/>
                </a:tc>
                <a:tc>
                  <a:txBody>
                    <a:bodyPr/>
                    <a:lstStyle/>
                    <a:p>
                      <a:pPr marL="1206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07/10/2019 -</a:t>
                      </a:r>
                      <a:r>
                        <a:rPr sz="10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07/11/2019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3335" marB="0"/>
                </a:tc>
              </a:tr>
              <a:tr h="208279">
                <a:tc rowSpan="5"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5930">
                        <a:lnSpc>
                          <a:spcPts val="1110"/>
                        </a:lnSpc>
                        <a:spcBef>
                          <a:spcPts val="430"/>
                        </a:spcBef>
                      </a:pPr>
                      <a:r>
                        <a:rPr sz="1000" b="1" spc="-45" dirty="0">
                          <a:latin typeface="Arial"/>
                          <a:cs typeface="Arial"/>
                        </a:rPr>
                        <a:t>Room</a:t>
                      </a:r>
                      <a:r>
                        <a:rPr sz="1000" b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50" dirty="0">
                          <a:latin typeface="Arial"/>
                          <a:cs typeface="Arial"/>
                        </a:rPr>
                        <a:t>number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54610" marB="0"/>
                </a:tc>
                <a:tc>
                  <a:txBody>
                    <a:bodyPr/>
                    <a:lstStyle/>
                    <a:p>
                      <a:pPr marL="12065">
                        <a:lnSpc>
                          <a:spcPts val="1110"/>
                        </a:lnSpc>
                        <a:spcBef>
                          <a:spcPts val="43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1643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54610" marB="0"/>
                </a:tc>
              </a:tr>
              <a:tr h="99060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156210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5930">
                        <a:lnSpc>
                          <a:spcPts val="1105"/>
                        </a:lnSpc>
                      </a:pPr>
                      <a:r>
                        <a:rPr sz="1000" b="1" spc="-35" dirty="0">
                          <a:latin typeface="Arial"/>
                          <a:cs typeface="Arial"/>
                        </a:rPr>
                        <a:t>Guest</a:t>
                      </a:r>
                      <a:r>
                        <a:rPr sz="1000" b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50" dirty="0">
                          <a:latin typeface="Arial"/>
                          <a:cs typeface="Arial"/>
                        </a:rPr>
                        <a:t>number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4066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593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000" b="1" spc="-30" dirty="0">
                          <a:latin typeface="Arial"/>
                          <a:cs typeface="Arial"/>
                        </a:rPr>
                        <a:t>Member</a:t>
                      </a:r>
                      <a:r>
                        <a:rPr sz="1000" b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40" dirty="0">
                          <a:latin typeface="Arial"/>
                          <a:cs typeface="Arial"/>
                        </a:rPr>
                        <a:t>Number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7239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2669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5930">
                        <a:lnSpc>
                          <a:spcPts val="1110"/>
                        </a:lnSpc>
                        <a:spcBef>
                          <a:spcPts val="570"/>
                        </a:spcBef>
                      </a:pPr>
                      <a:r>
                        <a:rPr sz="1000" b="1" spc="-45" dirty="0">
                          <a:latin typeface="Arial"/>
                          <a:cs typeface="Arial"/>
                        </a:rPr>
                        <a:t>Group</a:t>
                      </a:r>
                      <a:r>
                        <a:rPr sz="1000" b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40" dirty="0">
                          <a:latin typeface="Arial"/>
                          <a:cs typeface="Arial"/>
                        </a:rPr>
                        <a:t>Number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7239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82600" y="3001645"/>
          <a:ext cx="6810375" cy="1776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6205"/>
                <a:gridCol w="1689100"/>
                <a:gridCol w="1432559"/>
                <a:gridCol w="1120139"/>
                <a:gridCol w="1170940"/>
              </a:tblGrid>
              <a:tr h="3727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33350">
                        <a:lnSpc>
                          <a:spcPct val="100000"/>
                        </a:lnSpc>
                      </a:pPr>
                      <a:r>
                        <a:rPr sz="900" b="1" spc="-15" dirty="0">
                          <a:latin typeface="Arial"/>
                          <a:cs typeface="Arial"/>
                        </a:rPr>
                        <a:t>Date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6350">
                      <a:solidFill>
                        <a:srgbClr val="C0C0C0"/>
                      </a:solidFill>
                      <a:prstDash val="solid"/>
                    </a:lnL>
                    <a:lnT w="6350">
                      <a:solidFill>
                        <a:srgbClr val="C0C0C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573405">
                        <a:lnSpc>
                          <a:spcPct val="100000"/>
                        </a:lnSpc>
                      </a:pPr>
                      <a:r>
                        <a:rPr sz="900" b="1" spc="-45" dirty="0">
                          <a:latin typeface="Arial"/>
                          <a:cs typeface="Arial"/>
                        </a:rPr>
                        <a:t>Description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T w="6350">
                      <a:solidFill>
                        <a:srgbClr val="C0C0C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474980">
                        <a:lnSpc>
                          <a:spcPct val="100000"/>
                        </a:lnSpc>
                      </a:pPr>
                      <a:r>
                        <a:rPr sz="900" b="1" spc="-25" dirty="0">
                          <a:latin typeface="Arial"/>
                          <a:cs typeface="Arial"/>
                        </a:rPr>
                        <a:t>Reference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T w="6350">
                      <a:solidFill>
                        <a:srgbClr val="C0C0C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393700">
                        <a:lnSpc>
                          <a:spcPct val="100000"/>
                        </a:lnSpc>
                      </a:pPr>
                      <a:r>
                        <a:rPr sz="900" b="1" spc="-30" dirty="0">
                          <a:latin typeface="Arial"/>
                          <a:cs typeface="Arial"/>
                        </a:rPr>
                        <a:t>Charges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T w="6350">
                      <a:solidFill>
                        <a:srgbClr val="C0C0C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303530">
                        <a:lnSpc>
                          <a:spcPct val="100000"/>
                        </a:lnSpc>
                      </a:pPr>
                      <a:r>
                        <a:rPr sz="900" b="1" spc="-40" dirty="0">
                          <a:latin typeface="Arial"/>
                          <a:cs typeface="Arial"/>
                        </a:rPr>
                        <a:t>Credits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07/10/2019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6350">
                      <a:solidFill>
                        <a:srgbClr val="C0C0C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7340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TELECOMM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47498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FREEHSIA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39370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0.00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C0C0C0"/>
                      </a:solidFill>
                      <a:prstDash val="solid"/>
                    </a:lnR>
                  </a:tcPr>
                </a:tc>
              </a:tr>
              <a:tr h="221615"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07/10/2019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6350">
                      <a:solidFill>
                        <a:srgbClr val="C0C0C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7340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ROOM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6195" marB="0"/>
                </a:tc>
                <a:tc>
                  <a:txBody>
                    <a:bodyPr/>
                    <a:lstStyle/>
                    <a:p>
                      <a:pPr marL="47498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1643,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6195" marB="0"/>
                </a:tc>
                <a:tc>
                  <a:txBody>
                    <a:bodyPr/>
                    <a:lstStyle/>
                    <a:p>
                      <a:pPr marL="39370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149.00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619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C0C0C0"/>
                      </a:solidFill>
                      <a:prstDash val="solid"/>
                    </a:lnR>
                  </a:tcPr>
                </a:tc>
              </a:tr>
              <a:tr h="221615"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07/10/2019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6350">
                      <a:solidFill>
                        <a:srgbClr val="C0C0C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7340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STATE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TX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6195" marB="0"/>
                </a:tc>
                <a:tc>
                  <a:txBody>
                    <a:bodyPr/>
                    <a:lstStyle/>
                    <a:p>
                      <a:pPr marL="47498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1643,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6195" marB="0"/>
                </a:tc>
                <a:tc>
                  <a:txBody>
                    <a:bodyPr/>
                    <a:lstStyle/>
                    <a:p>
                      <a:pPr marL="39370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8.94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619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C0C0C0"/>
                      </a:solidFill>
                      <a:prstDash val="solid"/>
                    </a:lnR>
                  </a:tcPr>
                </a:tc>
              </a:tr>
              <a:tr h="221615"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07/10/2019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6350">
                      <a:solidFill>
                        <a:srgbClr val="C0C0C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7340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CITY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TAX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6195" marB="0"/>
                </a:tc>
                <a:tc>
                  <a:txBody>
                    <a:bodyPr/>
                    <a:lstStyle/>
                    <a:p>
                      <a:pPr marL="47498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1643,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6195" marB="0"/>
                </a:tc>
                <a:tc>
                  <a:txBody>
                    <a:bodyPr/>
                    <a:lstStyle/>
                    <a:p>
                      <a:pPr marL="39370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14.16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619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C0C0C0"/>
                      </a:solidFill>
                      <a:prstDash val="solid"/>
                    </a:lnR>
                  </a:tcPr>
                </a:tc>
              </a:tr>
              <a:tr h="2292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C0C0C0"/>
                      </a:solidFill>
                      <a:prstDash val="solid"/>
                    </a:lnL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353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172.10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R w="6350">
                      <a:solidFill>
                        <a:srgbClr val="C0C0C0"/>
                      </a:solidFill>
                      <a:prstDash val="solid"/>
                    </a:lnR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227965"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900" b="1" spc="-30" dirty="0">
                          <a:latin typeface="Arial"/>
                          <a:cs typeface="Arial"/>
                        </a:rPr>
                        <a:t>Total</a:t>
                      </a:r>
                      <a:r>
                        <a:rPr sz="900" b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30" dirty="0">
                          <a:latin typeface="Arial"/>
                          <a:cs typeface="Arial"/>
                        </a:rPr>
                        <a:t>balance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6350">
                      <a:solidFill>
                        <a:srgbClr val="C0C0C0"/>
                      </a:solidFill>
                      <a:prstDash val="solid"/>
                    </a:lnL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marR="117475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0.00</a:t>
                      </a:r>
                      <a:r>
                        <a:rPr sz="9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USD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495300" y="5028184"/>
            <a:ext cx="6004560" cy="2308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5" dirty="0">
                <a:latin typeface="Arial"/>
                <a:cs typeface="Arial"/>
              </a:rPr>
              <a:t>Important</a:t>
            </a:r>
            <a:r>
              <a:rPr sz="1200" b="1" spc="-5" dirty="0">
                <a:latin typeface="Arial"/>
                <a:cs typeface="Arial"/>
              </a:rPr>
              <a:t> </a:t>
            </a:r>
            <a:r>
              <a:rPr sz="1200" b="1" spc="-65" dirty="0">
                <a:latin typeface="Arial"/>
                <a:cs typeface="Arial"/>
              </a:rPr>
              <a:t>information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sz="1000" b="1" spc="-55" dirty="0">
                <a:latin typeface="Arial"/>
                <a:cs typeface="Arial"/>
              </a:rPr>
              <a:t>Authenticity of </a:t>
            </a:r>
            <a:r>
              <a:rPr sz="1000" b="1" spc="-35" dirty="0">
                <a:latin typeface="Arial"/>
                <a:cs typeface="Arial"/>
              </a:rPr>
              <a:t>Hotel</a:t>
            </a:r>
            <a:r>
              <a:rPr sz="1000" b="1" spc="105" dirty="0">
                <a:latin typeface="Arial"/>
                <a:cs typeface="Arial"/>
              </a:rPr>
              <a:t> </a:t>
            </a:r>
            <a:r>
              <a:rPr sz="1000" b="1" spc="-60" dirty="0">
                <a:latin typeface="Arial"/>
                <a:cs typeface="Arial"/>
              </a:rPr>
              <a:t>Bills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000" dirty="0">
                <a:latin typeface="Arial"/>
                <a:cs typeface="Arial"/>
              </a:rPr>
              <a:t>Marriott retains official records of all charges and credits to your account and will honor only these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records.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0" b="1" spc="-40" dirty="0">
                <a:latin typeface="Arial"/>
                <a:cs typeface="Arial"/>
              </a:rPr>
              <a:t>Privacy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000" dirty="0">
                <a:latin typeface="Arial"/>
                <a:cs typeface="Arial"/>
              </a:rPr>
              <a:t>Your privacy is important to us. For full details, please view our </a:t>
            </a:r>
            <a:r>
              <a:rPr sz="10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Privacy</a:t>
            </a:r>
            <a:r>
              <a:rPr sz="1000" u="sng" spc="-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0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Statement.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0" b="1" spc="-40" dirty="0">
                <a:latin typeface="Arial"/>
                <a:cs typeface="Arial"/>
              </a:rPr>
              <a:t>Credit </a:t>
            </a:r>
            <a:r>
              <a:rPr sz="1000" b="1" spc="-55" dirty="0">
                <a:latin typeface="Arial"/>
                <a:cs typeface="Arial"/>
              </a:rPr>
              <a:t>of </a:t>
            </a:r>
            <a:r>
              <a:rPr sz="1000" b="1" spc="-45" dirty="0">
                <a:latin typeface="Arial"/>
                <a:cs typeface="Arial"/>
              </a:rPr>
              <a:t>Marriott </a:t>
            </a:r>
            <a:r>
              <a:rPr sz="1000" b="1" spc="-60" dirty="0">
                <a:latin typeface="Arial"/>
                <a:cs typeface="Arial"/>
              </a:rPr>
              <a:t>Bonvoy</a:t>
            </a:r>
            <a:r>
              <a:rPr sz="1000" b="1" spc="135" dirty="0">
                <a:latin typeface="Arial"/>
                <a:cs typeface="Arial"/>
              </a:rPr>
              <a:t> </a:t>
            </a:r>
            <a:r>
              <a:rPr sz="1000" b="1" spc="-50" dirty="0">
                <a:latin typeface="Arial"/>
                <a:cs typeface="Arial"/>
              </a:rPr>
              <a:t>Points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000" dirty="0">
                <a:latin typeface="Arial"/>
                <a:cs typeface="Arial"/>
              </a:rPr>
              <a:t>After a stay, it may take up to seven days for Marriott Bonvoy points to be credited to your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account.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856727" y="1989467"/>
            <a:ext cx="1143635" cy="147320"/>
          </a:xfrm>
          <a:custGeom>
            <a:avLst/>
            <a:gdLst/>
            <a:ahLst/>
            <a:cxnLst/>
            <a:rect l="l" t="t" r="r" b="b"/>
            <a:pathLst>
              <a:path w="1143635" h="147319">
                <a:moveTo>
                  <a:pt x="0" y="146811"/>
                </a:moveTo>
                <a:lnTo>
                  <a:pt x="1143368" y="146811"/>
                </a:lnTo>
                <a:lnTo>
                  <a:pt x="1143368" y="0"/>
                </a:lnTo>
                <a:lnTo>
                  <a:pt x="0" y="0"/>
                </a:lnTo>
                <a:lnTo>
                  <a:pt x="0" y="1468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56727" y="2179840"/>
            <a:ext cx="1623695" cy="147320"/>
          </a:xfrm>
          <a:custGeom>
            <a:avLst/>
            <a:gdLst/>
            <a:ahLst/>
            <a:cxnLst/>
            <a:rect l="l" t="t" r="r" b="b"/>
            <a:pathLst>
              <a:path w="1623695" h="147319">
                <a:moveTo>
                  <a:pt x="0" y="146811"/>
                </a:moveTo>
                <a:lnTo>
                  <a:pt x="1623428" y="146811"/>
                </a:lnTo>
                <a:lnTo>
                  <a:pt x="1623428" y="0"/>
                </a:lnTo>
                <a:lnTo>
                  <a:pt x="0" y="0"/>
                </a:lnTo>
                <a:lnTo>
                  <a:pt x="0" y="1468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00700" y="2306840"/>
            <a:ext cx="353060" cy="147320"/>
          </a:xfrm>
          <a:custGeom>
            <a:avLst/>
            <a:gdLst/>
            <a:ahLst/>
            <a:cxnLst/>
            <a:rect l="l" t="t" r="r" b="b"/>
            <a:pathLst>
              <a:path w="353060" h="147319">
                <a:moveTo>
                  <a:pt x="0" y="146811"/>
                </a:moveTo>
                <a:lnTo>
                  <a:pt x="353060" y="146811"/>
                </a:lnTo>
                <a:lnTo>
                  <a:pt x="353060" y="0"/>
                </a:lnTo>
                <a:lnTo>
                  <a:pt x="0" y="0"/>
                </a:lnTo>
                <a:lnTo>
                  <a:pt x="0" y="1468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00700" y="2547874"/>
            <a:ext cx="478790" cy="147320"/>
          </a:xfrm>
          <a:custGeom>
            <a:avLst/>
            <a:gdLst/>
            <a:ahLst/>
            <a:cxnLst/>
            <a:rect l="l" t="t" r="r" b="b"/>
            <a:pathLst>
              <a:path w="478789" h="147319">
                <a:moveTo>
                  <a:pt x="0" y="146811"/>
                </a:moveTo>
                <a:lnTo>
                  <a:pt x="478523" y="146811"/>
                </a:lnTo>
                <a:lnTo>
                  <a:pt x="478523" y="0"/>
                </a:lnTo>
                <a:lnTo>
                  <a:pt x="0" y="0"/>
                </a:lnTo>
                <a:lnTo>
                  <a:pt x="0" y="1468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3250" y="4373892"/>
            <a:ext cx="572135" cy="132715"/>
          </a:xfrm>
          <a:custGeom>
            <a:avLst/>
            <a:gdLst/>
            <a:ahLst/>
            <a:cxnLst/>
            <a:rect l="l" t="t" r="r" b="b"/>
            <a:pathLst>
              <a:path w="572135" h="132714">
                <a:moveTo>
                  <a:pt x="0" y="132130"/>
                </a:moveTo>
                <a:lnTo>
                  <a:pt x="571957" y="132130"/>
                </a:lnTo>
                <a:lnTo>
                  <a:pt x="571957" y="0"/>
                </a:lnTo>
                <a:lnTo>
                  <a:pt x="0" y="0"/>
                </a:lnTo>
                <a:lnTo>
                  <a:pt x="0" y="1321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29510" y="4373892"/>
            <a:ext cx="596900" cy="132715"/>
          </a:xfrm>
          <a:custGeom>
            <a:avLst/>
            <a:gdLst/>
            <a:ahLst/>
            <a:cxnLst/>
            <a:rect l="l" t="t" r="r" b="b"/>
            <a:pathLst>
              <a:path w="596900" h="132714">
                <a:moveTo>
                  <a:pt x="0" y="132130"/>
                </a:moveTo>
                <a:lnTo>
                  <a:pt x="596861" y="132130"/>
                </a:lnTo>
                <a:lnTo>
                  <a:pt x="596861" y="0"/>
                </a:lnTo>
                <a:lnTo>
                  <a:pt x="0" y="0"/>
                </a:lnTo>
                <a:lnTo>
                  <a:pt x="0" y="1321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170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88765" y="9602188"/>
            <a:ext cx="1949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170</a:t>
            </a:r>
            <a:endParaRPr sz="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44901" y="9679390"/>
            <a:ext cx="81978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dirty="0">
                <a:latin typeface="Arial"/>
                <a:cs typeface="Arial"/>
              </a:rPr>
              <a:t>Page 1 of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70050" y="965200"/>
            <a:ext cx="4432300" cy="812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68640" y="5965494"/>
            <a:ext cx="4276090" cy="1037590"/>
          </a:xfrm>
          <a:custGeom>
            <a:avLst/>
            <a:gdLst/>
            <a:ahLst/>
            <a:cxnLst/>
            <a:rect l="l" t="t" r="r" b="b"/>
            <a:pathLst>
              <a:path w="4276090" h="1037590">
                <a:moveTo>
                  <a:pt x="0" y="1037424"/>
                </a:moveTo>
                <a:lnTo>
                  <a:pt x="4276051" y="1037424"/>
                </a:lnTo>
                <a:lnTo>
                  <a:pt x="4276051" y="0"/>
                </a:lnTo>
                <a:lnTo>
                  <a:pt x="0" y="0"/>
                </a:lnTo>
                <a:lnTo>
                  <a:pt x="0" y="10374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171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76065" y="9602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171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05832" y="4617592"/>
            <a:ext cx="1025398" cy="906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185382" y="4620259"/>
            <a:ext cx="222757" cy="697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86600" y="4669535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0" y="19050"/>
                </a:moveTo>
                <a:lnTo>
                  <a:pt x="19050" y="19050"/>
                </a:lnTo>
                <a:lnTo>
                  <a:pt x="1905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38900" y="4669535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0" y="19050"/>
                </a:moveTo>
                <a:lnTo>
                  <a:pt x="19050" y="19050"/>
                </a:lnTo>
                <a:lnTo>
                  <a:pt x="1905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086600" y="4631435"/>
            <a:ext cx="19050" cy="38100"/>
          </a:xfrm>
          <a:custGeom>
            <a:avLst/>
            <a:gdLst/>
            <a:ahLst/>
            <a:cxnLst/>
            <a:rect l="l" t="t" r="r" b="b"/>
            <a:pathLst>
              <a:path w="19050" h="38100">
                <a:moveTo>
                  <a:pt x="0" y="38100"/>
                </a:moveTo>
                <a:lnTo>
                  <a:pt x="19050" y="38100"/>
                </a:lnTo>
                <a:lnTo>
                  <a:pt x="1905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57950" y="4679060"/>
            <a:ext cx="628650" cy="0"/>
          </a:xfrm>
          <a:custGeom>
            <a:avLst/>
            <a:gdLst/>
            <a:ahLst/>
            <a:cxnLst/>
            <a:rect l="l" t="t" r="r" b="b"/>
            <a:pathLst>
              <a:path w="628650">
                <a:moveTo>
                  <a:pt x="0" y="0"/>
                </a:moveTo>
                <a:lnTo>
                  <a:pt x="628650" y="0"/>
                </a:lnTo>
              </a:path>
            </a:pathLst>
          </a:custGeom>
          <a:ln w="1905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38900" y="4631435"/>
            <a:ext cx="19050" cy="38100"/>
          </a:xfrm>
          <a:custGeom>
            <a:avLst/>
            <a:gdLst/>
            <a:ahLst/>
            <a:cxnLst/>
            <a:rect l="l" t="t" r="r" b="b"/>
            <a:pathLst>
              <a:path w="19050" h="38100">
                <a:moveTo>
                  <a:pt x="0" y="38100"/>
                </a:moveTo>
                <a:lnTo>
                  <a:pt x="19050" y="38100"/>
                </a:lnTo>
                <a:lnTo>
                  <a:pt x="1905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47703" y="650748"/>
            <a:ext cx="1765554" cy="1339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91677" y="834263"/>
            <a:ext cx="2576957" cy="1456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7200" y="1149096"/>
            <a:ext cx="6858000" cy="34046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9694" y="7597647"/>
            <a:ext cx="5633720" cy="0"/>
          </a:xfrm>
          <a:custGeom>
            <a:avLst/>
            <a:gdLst/>
            <a:ahLst/>
            <a:cxnLst/>
            <a:rect l="l" t="t" r="r" b="b"/>
            <a:pathLst>
              <a:path w="5633720">
                <a:moveTo>
                  <a:pt x="0" y="0"/>
                </a:moveTo>
                <a:lnTo>
                  <a:pt x="5633339" y="0"/>
                </a:lnTo>
              </a:path>
            </a:pathLst>
          </a:custGeom>
          <a:ln w="6603">
            <a:solidFill>
              <a:srgbClr val="E5E5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90538" y="7555369"/>
            <a:ext cx="873772" cy="1071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61644" y="8019922"/>
            <a:ext cx="5879465" cy="0"/>
          </a:xfrm>
          <a:custGeom>
            <a:avLst/>
            <a:gdLst/>
            <a:ahLst/>
            <a:cxnLst/>
            <a:rect l="l" t="t" r="r" b="b"/>
            <a:pathLst>
              <a:path w="5879465">
                <a:moveTo>
                  <a:pt x="0" y="0"/>
                </a:moveTo>
                <a:lnTo>
                  <a:pt x="5879210" y="0"/>
                </a:lnTo>
              </a:path>
            </a:pathLst>
          </a:custGeom>
          <a:ln w="6603">
            <a:solidFill>
              <a:srgbClr val="E5E5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95325" y="7985886"/>
            <a:ext cx="269240" cy="76200"/>
          </a:xfrm>
          <a:custGeom>
            <a:avLst/>
            <a:gdLst/>
            <a:ahLst/>
            <a:cxnLst/>
            <a:rect l="l" t="t" r="r" b="b"/>
            <a:pathLst>
              <a:path w="269240" h="76200">
                <a:moveTo>
                  <a:pt x="29845" y="0"/>
                </a:moveTo>
                <a:lnTo>
                  <a:pt x="15494" y="0"/>
                </a:lnTo>
                <a:lnTo>
                  <a:pt x="9144" y="2159"/>
                </a:lnTo>
                <a:lnTo>
                  <a:pt x="5588" y="7493"/>
                </a:lnTo>
                <a:lnTo>
                  <a:pt x="1651" y="12827"/>
                </a:lnTo>
                <a:lnTo>
                  <a:pt x="0" y="21209"/>
                </a:lnTo>
                <a:lnTo>
                  <a:pt x="0" y="54610"/>
                </a:lnTo>
                <a:lnTo>
                  <a:pt x="1651" y="62357"/>
                </a:lnTo>
                <a:lnTo>
                  <a:pt x="6223" y="67691"/>
                </a:lnTo>
                <a:lnTo>
                  <a:pt x="9906" y="73660"/>
                </a:lnTo>
                <a:lnTo>
                  <a:pt x="15494" y="76073"/>
                </a:lnTo>
                <a:lnTo>
                  <a:pt x="30607" y="76073"/>
                </a:lnTo>
                <a:lnTo>
                  <a:pt x="35941" y="72898"/>
                </a:lnTo>
                <a:lnTo>
                  <a:pt x="37520" y="70739"/>
                </a:lnTo>
                <a:lnTo>
                  <a:pt x="17526" y="70739"/>
                </a:lnTo>
                <a:lnTo>
                  <a:pt x="12954" y="68326"/>
                </a:lnTo>
                <a:lnTo>
                  <a:pt x="9906" y="63754"/>
                </a:lnTo>
                <a:lnTo>
                  <a:pt x="6985" y="59182"/>
                </a:lnTo>
                <a:lnTo>
                  <a:pt x="6223" y="53213"/>
                </a:lnTo>
                <a:lnTo>
                  <a:pt x="6223" y="21971"/>
                </a:lnTo>
                <a:lnTo>
                  <a:pt x="7620" y="15240"/>
                </a:lnTo>
                <a:lnTo>
                  <a:pt x="9906" y="11303"/>
                </a:lnTo>
                <a:lnTo>
                  <a:pt x="12954" y="6731"/>
                </a:lnTo>
                <a:lnTo>
                  <a:pt x="16891" y="4572"/>
                </a:lnTo>
                <a:lnTo>
                  <a:pt x="37664" y="4572"/>
                </a:lnTo>
                <a:lnTo>
                  <a:pt x="35941" y="2159"/>
                </a:lnTo>
                <a:lnTo>
                  <a:pt x="29845" y="0"/>
                </a:lnTo>
                <a:close/>
              </a:path>
              <a:path w="269240" h="76200">
                <a:moveTo>
                  <a:pt x="37664" y="4572"/>
                </a:moveTo>
                <a:lnTo>
                  <a:pt x="28194" y="4572"/>
                </a:lnTo>
                <a:lnTo>
                  <a:pt x="32766" y="6731"/>
                </a:lnTo>
                <a:lnTo>
                  <a:pt x="35179" y="11303"/>
                </a:lnTo>
                <a:lnTo>
                  <a:pt x="38100" y="15875"/>
                </a:lnTo>
                <a:lnTo>
                  <a:pt x="39751" y="21971"/>
                </a:lnTo>
                <a:lnTo>
                  <a:pt x="39751" y="53213"/>
                </a:lnTo>
                <a:lnTo>
                  <a:pt x="38100" y="59944"/>
                </a:lnTo>
                <a:lnTo>
                  <a:pt x="35179" y="64516"/>
                </a:lnTo>
                <a:lnTo>
                  <a:pt x="32004" y="68326"/>
                </a:lnTo>
                <a:lnTo>
                  <a:pt x="28194" y="70739"/>
                </a:lnTo>
                <a:lnTo>
                  <a:pt x="37520" y="70739"/>
                </a:lnTo>
                <a:lnTo>
                  <a:pt x="43688" y="62357"/>
                </a:lnTo>
                <a:lnTo>
                  <a:pt x="45720" y="54610"/>
                </a:lnTo>
                <a:lnTo>
                  <a:pt x="45720" y="30353"/>
                </a:lnTo>
                <a:lnTo>
                  <a:pt x="45085" y="20447"/>
                </a:lnTo>
                <a:lnTo>
                  <a:pt x="43688" y="12827"/>
                </a:lnTo>
                <a:lnTo>
                  <a:pt x="39751" y="7493"/>
                </a:lnTo>
                <a:lnTo>
                  <a:pt x="37664" y="4572"/>
                </a:lnTo>
                <a:close/>
              </a:path>
              <a:path w="269240" h="76200">
                <a:moveTo>
                  <a:pt x="64770" y="66929"/>
                </a:moveTo>
                <a:lnTo>
                  <a:pt x="61595" y="66929"/>
                </a:lnTo>
                <a:lnTo>
                  <a:pt x="60833" y="67691"/>
                </a:lnTo>
                <a:lnTo>
                  <a:pt x="60071" y="68326"/>
                </a:lnTo>
                <a:lnTo>
                  <a:pt x="59436" y="69088"/>
                </a:lnTo>
                <a:lnTo>
                  <a:pt x="59436" y="73660"/>
                </a:lnTo>
                <a:lnTo>
                  <a:pt x="60071" y="74295"/>
                </a:lnTo>
                <a:lnTo>
                  <a:pt x="60833" y="75311"/>
                </a:lnTo>
                <a:lnTo>
                  <a:pt x="65405" y="75311"/>
                </a:lnTo>
                <a:lnTo>
                  <a:pt x="66167" y="74295"/>
                </a:lnTo>
                <a:lnTo>
                  <a:pt x="66802" y="73660"/>
                </a:lnTo>
                <a:lnTo>
                  <a:pt x="67818" y="72263"/>
                </a:lnTo>
                <a:lnTo>
                  <a:pt x="67818" y="69723"/>
                </a:lnTo>
                <a:lnTo>
                  <a:pt x="66802" y="69088"/>
                </a:lnTo>
                <a:lnTo>
                  <a:pt x="66167" y="68326"/>
                </a:lnTo>
                <a:lnTo>
                  <a:pt x="65405" y="67691"/>
                </a:lnTo>
                <a:lnTo>
                  <a:pt x="64770" y="66929"/>
                </a:lnTo>
                <a:close/>
              </a:path>
              <a:path w="269240" h="76200">
                <a:moveTo>
                  <a:pt x="112014" y="0"/>
                </a:moveTo>
                <a:lnTo>
                  <a:pt x="98933" y="0"/>
                </a:lnTo>
                <a:lnTo>
                  <a:pt x="93599" y="1397"/>
                </a:lnTo>
                <a:lnTo>
                  <a:pt x="89789" y="5334"/>
                </a:lnTo>
                <a:lnTo>
                  <a:pt x="85852" y="9144"/>
                </a:lnTo>
                <a:lnTo>
                  <a:pt x="83820" y="13843"/>
                </a:lnTo>
                <a:lnTo>
                  <a:pt x="83820" y="23622"/>
                </a:lnTo>
                <a:lnTo>
                  <a:pt x="85217" y="27305"/>
                </a:lnTo>
                <a:lnTo>
                  <a:pt x="87630" y="30353"/>
                </a:lnTo>
                <a:lnTo>
                  <a:pt x="89027" y="33528"/>
                </a:lnTo>
                <a:lnTo>
                  <a:pt x="92202" y="35687"/>
                </a:lnTo>
                <a:lnTo>
                  <a:pt x="96012" y="37465"/>
                </a:lnTo>
                <a:lnTo>
                  <a:pt x="91440" y="38100"/>
                </a:lnTo>
                <a:lnTo>
                  <a:pt x="88392" y="41021"/>
                </a:lnTo>
                <a:lnTo>
                  <a:pt x="85852" y="44069"/>
                </a:lnTo>
                <a:lnTo>
                  <a:pt x="83058" y="47117"/>
                </a:lnTo>
                <a:lnTo>
                  <a:pt x="82296" y="50673"/>
                </a:lnTo>
                <a:lnTo>
                  <a:pt x="82296" y="61595"/>
                </a:lnTo>
                <a:lnTo>
                  <a:pt x="84455" y="66929"/>
                </a:lnTo>
                <a:lnTo>
                  <a:pt x="88392" y="70739"/>
                </a:lnTo>
                <a:lnTo>
                  <a:pt x="92964" y="74295"/>
                </a:lnTo>
                <a:lnTo>
                  <a:pt x="98933" y="76073"/>
                </a:lnTo>
                <a:lnTo>
                  <a:pt x="112649" y="76073"/>
                </a:lnTo>
                <a:lnTo>
                  <a:pt x="118745" y="74295"/>
                </a:lnTo>
                <a:lnTo>
                  <a:pt x="123317" y="70739"/>
                </a:lnTo>
                <a:lnTo>
                  <a:pt x="100584" y="70739"/>
                </a:lnTo>
                <a:lnTo>
                  <a:pt x="96012" y="69088"/>
                </a:lnTo>
                <a:lnTo>
                  <a:pt x="92964" y="66929"/>
                </a:lnTo>
                <a:lnTo>
                  <a:pt x="89789" y="63754"/>
                </a:lnTo>
                <a:lnTo>
                  <a:pt x="88392" y="59944"/>
                </a:lnTo>
                <a:lnTo>
                  <a:pt x="88392" y="50673"/>
                </a:lnTo>
                <a:lnTo>
                  <a:pt x="89789" y="47117"/>
                </a:lnTo>
                <a:lnTo>
                  <a:pt x="92964" y="44069"/>
                </a:lnTo>
                <a:lnTo>
                  <a:pt x="96774" y="41021"/>
                </a:lnTo>
                <a:lnTo>
                  <a:pt x="100584" y="39497"/>
                </a:lnTo>
                <a:lnTo>
                  <a:pt x="121395" y="39497"/>
                </a:lnTo>
                <a:lnTo>
                  <a:pt x="119634" y="38100"/>
                </a:lnTo>
                <a:lnTo>
                  <a:pt x="115062" y="37465"/>
                </a:lnTo>
                <a:lnTo>
                  <a:pt x="118745" y="35687"/>
                </a:lnTo>
                <a:lnTo>
                  <a:pt x="120799" y="34290"/>
                </a:lnTo>
                <a:lnTo>
                  <a:pt x="101346" y="34290"/>
                </a:lnTo>
                <a:lnTo>
                  <a:pt x="97536" y="32893"/>
                </a:lnTo>
                <a:lnTo>
                  <a:pt x="94361" y="30353"/>
                </a:lnTo>
                <a:lnTo>
                  <a:pt x="91440" y="27305"/>
                </a:lnTo>
                <a:lnTo>
                  <a:pt x="89789" y="24384"/>
                </a:lnTo>
                <a:lnTo>
                  <a:pt x="89789" y="15240"/>
                </a:lnTo>
                <a:lnTo>
                  <a:pt x="91440" y="11303"/>
                </a:lnTo>
                <a:lnTo>
                  <a:pt x="94361" y="9144"/>
                </a:lnTo>
                <a:lnTo>
                  <a:pt x="97536" y="5969"/>
                </a:lnTo>
                <a:lnTo>
                  <a:pt x="101346" y="4572"/>
                </a:lnTo>
                <a:lnTo>
                  <a:pt x="121010" y="4572"/>
                </a:lnTo>
                <a:lnTo>
                  <a:pt x="117221" y="1397"/>
                </a:lnTo>
                <a:lnTo>
                  <a:pt x="112014" y="0"/>
                </a:lnTo>
                <a:close/>
              </a:path>
              <a:path w="269240" h="76200">
                <a:moveTo>
                  <a:pt x="121395" y="39497"/>
                </a:moveTo>
                <a:lnTo>
                  <a:pt x="111252" y="39497"/>
                </a:lnTo>
                <a:lnTo>
                  <a:pt x="115062" y="41021"/>
                </a:lnTo>
                <a:lnTo>
                  <a:pt x="117983" y="44069"/>
                </a:lnTo>
                <a:lnTo>
                  <a:pt x="121920" y="47117"/>
                </a:lnTo>
                <a:lnTo>
                  <a:pt x="123317" y="50673"/>
                </a:lnTo>
                <a:lnTo>
                  <a:pt x="123317" y="59944"/>
                </a:lnTo>
                <a:lnTo>
                  <a:pt x="121920" y="63754"/>
                </a:lnTo>
                <a:lnTo>
                  <a:pt x="118745" y="66929"/>
                </a:lnTo>
                <a:lnTo>
                  <a:pt x="115062" y="69088"/>
                </a:lnTo>
                <a:lnTo>
                  <a:pt x="111252" y="70739"/>
                </a:lnTo>
                <a:lnTo>
                  <a:pt x="123317" y="70739"/>
                </a:lnTo>
                <a:lnTo>
                  <a:pt x="127127" y="66929"/>
                </a:lnTo>
                <a:lnTo>
                  <a:pt x="129540" y="61595"/>
                </a:lnTo>
                <a:lnTo>
                  <a:pt x="129540" y="50673"/>
                </a:lnTo>
                <a:lnTo>
                  <a:pt x="127889" y="47117"/>
                </a:lnTo>
                <a:lnTo>
                  <a:pt x="125730" y="44069"/>
                </a:lnTo>
                <a:lnTo>
                  <a:pt x="123317" y="41021"/>
                </a:lnTo>
                <a:lnTo>
                  <a:pt x="121395" y="39497"/>
                </a:lnTo>
                <a:close/>
              </a:path>
              <a:path w="269240" h="76200">
                <a:moveTo>
                  <a:pt x="121010" y="4572"/>
                </a:moveTo>
                <a:lnTo>
                  <a:pt x="110490" y="4572"/>
                </a:lnTo>
                <a:lnTo>
                  <a:pt x="114046" y="5969"/>
                </a:lnTo>
                <a:lnTo>
                  <a:pt x="117221" y="9144"/>
                </a:lnTo>
                <a:lnTo>
                  <a:pt x="120396" y="12065"/>
                </a:lnTo>
                <a:lnTo>
                  <a:pt x="121158" y="15240"/>
                </a:lnTo>
                <a:lnTo>
                  <a:pt x="121158" y="24384"/>
                </a:lnTo>
                <a:lnTo>
                  <a:pt x="120396" y="27305"/>
                </a:lnTo>
                <a:lnTo>
                  <a:pt x="117221" y="30353"/>
                </a:lnTo>
                <a:lnTo>
                  <a:pt x="114046" y="32893"/>
                </a:lnTo>
                <a:lnTo>
                  <a:pt x="110490" y="34290"/>
                </a:lnTo>
                <a:lnTo>
                  <a:pt x="120799" y="34290"/>
                </a:lnTo>
                <a:lnTo>
                  <a:pt x="121920" y="33528"/>
                </a:lnTo>
                <a:lnTo>
                  <a:pt x="123952" y="30353"/>
                </a:lnTo>
                <a:lnTo>
                  <a:pt x="126492" y="27305"/>
                </a:lnTo>
                <a:lnTo>
                  <a:pt x="127127" y="23622"/>
                </a:lnTo>
                <a:lnTo>
                  <a:pt x="127127" y="13843"/>
                </a:lnTo>
                <a:lnTo>
                  <a:pt x="125730" y="9144"/>
                </a:lnTo>
                <a:lnTo>
                  <a:pt x="121920" y="5334"/>
                </a:lnTo>
                <a:lnTo>
                  <a:pt x="121010" y="4572"/>
                </a:lnTo>
                <a:close/>
              </a:path>
              <a:path w="269240" h="76200">
                <a:moveTo>
                  <a:pt x="173736" y="19812"/>
                </a:moveTo>
                <a:lnTo>
                  <a:pt x="167640" y="19812"/>
                </a:lnTo>
                <a:lnTo>
                  <a:pt x="167640" y="75311"/>
                </a:lnTo>
                <a:lnTo>
                  <a:pt x="173736" y="75311"/>
                </a:lnTo>
                <a:lnTo>
                  <a:pt x="173736" y="37465"/>
                </a:lnTo>
                <a:lnTo>
                  <a:pt x="175133" y="32893"/>
                </a:lnTo>
                <a:lnTo>
                  <a:pt x="177647" y="29604"/>
                </a:lnTo>
                <a:lnTo>
                  <a:pt x="178227" y="28956"/>
                </a:lnTo>
                <a:lnTo>
                  <a:pt x="173736" y="28956"/>
                </a:lnTo>
                <a:lnTo>
                  <a:pt x="173736" y="19812"/>
                </a:lnTo>
                <a:close/>
              </a:path>
              <a:path w="269240" h="76200">
                <a:moveTo>
                  <a:pt x="207174" y="24384"/>
                </a:moveTo>
                <a:lnTo>
                  <a:pt x="194183" y="24384"/>
                </a:lnTo>
                <a:lnTo>
                  <a:pt x="198120" y="25019"/>
                </a:lnTo>
                <a:lnTo>
                  <a:pt x="200406" y="27305"/>
                </a:lnTo>
                <a:lnTo>
                  <a:pt x="202692" y="29718"/>
                </a:lnTo>
                <a:lnTo>
                  <a:pt x="203221" y="32893"/>
                </a:lnTo>
                <a:lnTo>
                  <a:pt x="203327" y="75311"/>
                </a:lnTo>
                <a:lnTo>
                  <a:pt x="209296" y="75311"/>
                </a:lnTo>
                <a:lnTo>
                  <a:pt x="209296" y="38862"/>
                </a:lnTo>
                <a:lnTo>
                  <a:pt x="210312" y="34290"/>
                </a:lnTo>
                <a:lnTo>
                  <a:pt x="211836" y="31115"/>
                </a:lnTo>
                <a:lnTo>
                  <a:pt x="213293" y="29718"/>
                </a:lnTo>
                <a:lnTo>
                  <a:pt x="208661" y="29718"/>
                </a:lnTo>
                <a:lnTo>
                  <a:pt x="207174" y="24384"/>
                </a:lnTo>
                <a:close/>
              </a:path>
              <a:path w="269240" h="76200">
                <a:moveTo>
                  <a:pt x="241190" y="24384"/>
                </a:moveTo>
                <a:lnTo>
                  <a:pt x="230886" y="24384"/>
                </a:lnTo>
                <a:lnTo>
                  <a:pt x="233934" y="25019"/>
                </a:lnTo>
                <a:lnTo>
                  <a:pt x="236220" y="27305"/>
                </a:lnTo>
                <a:lnTo>
                  <a:pt x="238506" y="29718"/>
                </a:lnTo>
                <a:lnTo>
                  <a:pt x="239141" y="32893"/>
                </a:lnTo>
                <a:lnTo>
                  <a:pt x="239268" y="75311"/>
                </a:lnTo>
                <a:lnTo>
                  <a:pt x="245364" y="75311"/>
                </a:lnTo>
                <a:lnTo>
                  <a:pt x="245278" y="37465"/>
                </a:lnTo>
                <a:lnTo>
                  <a:pt x="244219" y="29604"/>
                </a:lnTo>
                <a:lnTo>
                  <a:pt x="241190" y="24384"/>
                </a:lnTo>
                <a:close/>
              </a:path>
              <a:path w="269240" h="76200">
                <a:moveTo>
                  <a:pt x="226949" y="19050"/>
                </a:moveTo>
                <a:lnTo>
                  <a:pt x="223139" y="19050"/>
                </a:lnTo>
                <a:lnTo>
                  <a:pt x="219456" y="19812"/>
                </a:lnTo>
                <a:lnTo>
                  <a:pt x="216408" y="21209"/>
                </a:lnTo>
                <a:lnTo>
                  <a:pt x="213168" y="23669"/>
                </a:lnTo>
                <a:lnTo>
                  <a:pt x="210312" y="25781"/>
                </a:lnTo>
                <a:lnTo>
                  <a:pt x="208661" y="29718"/>
                </a:lnTo>
                <a:lnTo>
                  <a:pt x="213293" y="29718"/>
                </a:lnTo>
                <a:lnTo>
                  <a:pt x="214884" y="28194"/>
                </a:lnTo>
                <a:lnTo>
                  <a:pt x="217805" y="25781"/>
                </a:lnTo>
                <a:lnTo>
                  <a:pt x="221742" y="24384"/>
                </a:lnTo>
                <a:lnTo>
                  <a:pt x="241190" y="24384"/>
                </a:lnTo>
                <a:lnTo>
                  <a:pt x="240776" y="23669"/>
                </a:lnTo>
                <a:lnTo>
                  <a:pt x="235023" y="20187"/>
                </a:lnTo>
                <a:lnTo>
                  <a:pt x="226949" y="19050"/>
                </a:lnTo>
                <a:close/>
              </a:path>
              <a:path w="269240" h="76200">
                <a:moveTo>
                  <a:pt x="200406" y="19050"/>
                </a:moveTo>
                <a:lnTo>
                  <a:pt x="188214" y="19050"/>
                </a:lnTo>
                <a:lnTo>
                  <a:pt x="184277" y="19812"/>
                </a:lnTo>
                <a:lnTo>
                  <a:pt x="181356" y="21209"/>
                </a:lnTo>
                <a:lnTo>
                  <a:pt x="178308" y="22987"/>
                </a:lnTo>
                <a:lnTo>
                  <a:pt x="175895" y="25019"/>
                </a:lnTo>
                <a:lnTo>
                  <a:pt x="173736" y="28956"/>
                </a:lnTo>
                <a:lnTo>
                  <a:pt x="178227" y="28956"/>
                </a:lnTo>
                <a:lnTo>
                  <a:pt x="179705" y="27305"/>
                </a:lnTo>
                <a:lnTo>
                  <a:pt x="182880" y="25019"/>
                </a:lnTo>
                <a:lnTo>
                  <a:pt x="185674" y="24384"/>
                </a:lnTo>
                <a:lnTo>
                  <a:pt x="207174" y="24384"/>
                </a:lnTo>
                <a:lnTo>
                  <a:pt x="206502" y="21971"/>
                </a:lnTo>
                <a:lnTo>
                  <a:pt x="200406" y="19050"/>
                </a:lnTo>
                <a:close/>
              </a:path>
              <a:path w="269240" h="76200">
                <a:moveTo>
                  <a:pt x="268224" y="19685"/>
                </a:moveTo>
                <a:lnTo>
                  <a:pt x="262255" y="19685"/>
                </a:lnTo>
                <a:lnTo>
                  <a:pt x="262255" y="75311"/>
                </a:lnTo>
                <a:lnTo>
                  <a:pt x="268224" y="75311"/>
                </a:lnTo>
                <a:lnTo>
                  <a:pt x="268224" y="19685"/>
                </a:lnTo>
                <a:close/>
              </a:path>
              <a:path w="269240" h="76200">
                <a:moveTo>
                  <a:pt x="267462" y="0"/>
                </a:moveTo>
                <a:lnTo>
                  <a:pt x="262890" y="0"/>
                </a:lnTo>
                <a:lnTo>
                  <a:pt x="262128" y="762"/>
                </a:lnTo>
                <a:lnTo>
                  <a:pt x="261239" y="1397"/>
                </a:lnTo>
                <a:lnTo>
                  <a:pt x="260477" y="2921"/>
                </a:lnTo>
                <a:lnTo>
                  <a:pt x="260477" y="5334"/>
                </a:lnTo>
                <a:lnTo>
                  <a:pt x="262128" y="6731"/>
                </a:lnTo>
                <a:lnTo>
                  <a:pt x="262890" y="7493"/>
                </a:lnTo>
                <a:lnTo>
                  <a:pt x="267462" y="7493"/>
                </a:lnTo>
                <a:lnTo>
                  <a:pt x="268986" y="5969"/>
                </a:lnTo>
                <a:lnTo>
                  <a:pt x="268986" y="1397"/>
                </a:lnTo>
                <a:lnTo>
                  <a:pt x="268224" y="762"/>
                </a:lnTo>
                <a:lnTo>
                  <a:pt x="2674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61644" y="8442261"/>
            <a:ext cx="5879465" cy="0"/>
          </a:xfrm>
          <a:custGeom>
            <a:avLst/>
            <a:gdLst/>
            <a:ahLst/>
            <a:cxnLst/>
            <a:rect l="l" t="t" r="r" b="b"/>
            <a:pathLst>
              <a:path w="5879465">
                <a:moveTo>
                  <a:pt x="0" y="0"/>
                </a:moveTo>
                <a:lnTo>
                  <a:pt x="5879210" y="0"/>
                </a:lnTo>
              </a:path>
            </a:pathLst>
          </a:custGeom>
          <a:ln w="5968">
            <a:solidFill>
              <a:srgbClr val="E5E5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895325" y="8408034"/>
            <a:ext cx="269240" cy="76200"/>
          </a:xfrm>
          <a:custGeom>
            <a:avLst/>
            <a:gdLst/>
            <a:ahLst/>
            <a:cxnLst/>
            <a:rect l="l" t="t" r="r" b="b"/>
            <a:pathLst>
              <a:path w="269240" h="76200">
                <a:moveTo>
                  <a:pt x="29845" y="0"/>
                </a:moveTo>
                <a:lnTo>
                  <a:pt x="15494" y="0"/>
                </a:lnTo>
                <a:lnTo>
                  <a:pt x="9144" y="2159"/>
                </a:lnTo>
                <a:lnTo>
                  <a:pt x="5588" y="7493"/>
                </a:lnTo>
                <a:lnTo>
                  <a:pt x="1651" y="12827"/>
                </a:lnTo>
                <a:lnTo>
                  <a:pt x="0" y="21209"/>
                </a:lnTo>
                <a:lnTo>
                  <a:pt x="0" y="54610"/>
                </a:lnTo>
                <a:lnTo>
                  <a:pt x="1651" y="63119"/>
                </a:lnTo>
                <a:lnTo>
                  <a:pt x="6223" y="68326"/>
                </a:lnTo>
                <a:lnTo>
                  <a:pt x="9906" y="73660"/>
                </a:lnTo>
                <a:lnTo>
                  <a:pt x="15494" y="76073"/>
                </a:lnTo>
                <a:lnTo>
                  <a:pt x="30607" y="76073"/>
                </a:lnTo>
                <a:lnTo>
                  <a:pt x="35941" y="73660"/>
                </a:lnTo>
                <a:lnTo>
                  <a:pt x="37805" y="70739"/>
                </a:lnTo>
                <a:lnTo>
                  <a:pt x="17526" y="70739"/>
                </a:lnTo>
                <a:lnTo>
                  <a:pt x="12954" y="68326"/>
                </a:lnTo>
                <a:lnTo>
                  <a:pt x="9906" y="64516"/>
                </a:lnTo>
                <a:lnTo>
                  <a:pt x="6985" y="59944"/>
                </a:lnTo>
                <a:lnTo>
                  <a:pt x="6294" y="53848"/>
                </a:lnTo>
                <a:lnTo>
                  <a:pt x="6223" y="21971"/>
                </a:lnTo>
                <a:lnTo>
                  <a:pt x="7620" y="15875"/>
                </a:lnTo>
                <a:lnTo>
                  <a:pt x="9906" y="11303"/>
                </a:lnTo>
                <a:lnTo>
                  <a:pt x="12954" y="6731"/>
                </a:lnTo>
                <a:lnTo>
                  <a:pt x="16891" y="5334"/>
                </a:lnTo>
                <a:lnTo>
                  <a:pt x="38208" y="5334"/>
                </a:lnTo>
                <a:lnTo>
                  <a:pt x="35941" y="2159"/>
                </a:lnTo>
                <a:lnTo>
                  <a:pt x="29845" y="0"/>
                </a:lnTo>
                <a:close/>
              </a:path>
              <a:path w="269240" h="76200">
                <a:moveTo>
                  <a:pt x="38208" y="5334"/>
                </a:moveTo>
                <a:lnTo>
                  <a:pt x="28194" y="5334"/>
                </a:lnTo>
                <a:lnTo>
                  <a:pt x="32766" y="6731"/>
                </a:lnTo>
                <a:lnTo>
                  <a:pt x="35179" y="11303"/>
                </a:lnTo>
                <a:lnTo>
                  <a:pt x="38100" y="15875"/>
                </a:lnTo>
                <a:lnTo>
                  <a:pt x="39751" y="21971"/>
                </a:lnTo>
                <a:lnTo>
                  <a:pt x="39751" y="53848"/>
                </a:lnTo>
                <a:lnTo>
                  <a:pt x="38100" y="59944"/>
                </a:lnTo>
                <a:lnTo>
                  <a:pt x="35179" y="64516"/>
                </a:lnTo>
                <a:lnTo>
                  <a:pt x="32004" y="69088"/>
                </a:lnTo>
                <a:lnTo>
                  <a:pt x="28194" y="70739"/>
                </a:lnTo>
                <a:lnTo>
                  <a:pt x="37805" y="70739"/>
                </a:lnTo>
                <a:lnTo>
                  <a:pt x="39751" y="67691"/>
                </a:lnTo>
                <a:lnTo>
                  <a:pt x="43688" y="62357"/>
                </a:lnTo>
                <a:lnTo>
                  <a:pt x="45720" y="54610"/>
                </a:lnTo>
                <a:lnTo>
                  <a:pt x="45720" y="30353"/>
                </a:lnTo>
                <a:lnTo>
                  <a:pt x="45085" y="20447"/>
                </a:lnTo>
                <a:lnTo>
                  <a:pt x="43688" y="12827"/>
                </a:lnTo>
                <a:lnTo>
                  <a:pt x="39751" y="7493"/>
                </a:lnTo>
                <a:lnTo>
                  <a:pt x="38208" y="5334"/>
                </a:lnTo>
                <a:close/>
              </a:path>
              <a:path w="269240" h="76200">
                <a:moveTo>
                  <a:pt x="64770" y="66929"/>
                </a:moveTo>
                <a:lnTo>
                  <a:pt x="61595" y="66929"/>
                </a:lnTo>
                <a:lnTo>
                  <a:pt x="60833" y="67691"/>
                </a:lnTo>
                <a:lnTo>
                  <a:pt x="60071" y="68326"/>
                </a:lnTo>
                <a:lnTo>
                  <a:pt x="59436" y="69088"/>
                </a:lnTo>
                <a:lnTo>
                  <a:pt x="59436" y="73660"/>
                </a:lnTo>
                <a:lnTo>
                  <a:pt x="60071" y="74295"/>
                </a:lnTo>
                <a:lnTo>
                  <a:pt x="60833" y="75311"/>
                </a:lnTo>
                <a:lnTo>
                  <a:pt x="65405" y="75311"/>
                </a:lnTo>
                <a:lnTo>
                  <a:pt x="66167" y="74295"/>
                </a:lnTo>
                <a:lnTo>
                  <a:pt x="66802" y="73660"/>
                </a:lnTo>
                <a:lnTo>
                  <a:pt x="67818" y="72898"/>
                </a:lnTo>
                <a:lnTo>
                  <a:pt x="67818" y="69723"/>
                </a:lnTo>
                <a:lnTo>
                  <a:pt x="66802" y="69088"/>
                </a:lnTo>
                <a:lnTo>
                  <a:pt x="66167" y="68326"/>
                </a:lnTo>
                <a:lnTo>
                  <a:pt x="65405" y="67691"/>
                </a:lnTo>
                <a:lnTo>
                  <a:pt x="64770" y="66929"/>
                </a:lnTo>
                <a:close/>
              </a:path>
              <a:path w="269240" h="76200">
                <a:moveTo>
                  <a:pt x="91440" y="55245"/>
                </a:moveTo>
                <a:lnTo>
                  <a:pt x="85217" y="55245"/>
                </a:lnTo>
                <a:lnTo>
                  <a:pt x="85852" y="62357"/>
                </a:lnTo>
                <a:lnTo>
                  <a:pt x="88392" y="66929"/>
                </a:lnTo>
                <a:lnTo>
                  <a:pt x="92202" y="70739"/>
                </a:lnTo>
                <a:lnTo>
                  <a:pt x="96012" y="74295"/>
                </a:lnTo>
                <a:lnTo>
                  <a:pt x="101346" y="76073"/>
                </a:lnTo>
                <a:lnTo>
                  <a:pt x="115062" y="76073"/>
                </a:lnTo>
                <a:lnTo>
                  <a:pt x="120396" y="73660"/>
                </a:lnTo>
                <a:lnTo>
                  <a:pt x="123034" y="70739"/>
                </a:lnTo>
                <a:lnTo>
                  <a:pt x="102870" y="70739"/>
                </a:lnTo>
                <a:lnTo>
                  <a:pt x="98933" y="69723"/>
                </a:lnTo>
                <a:lnTo>
                  <a:pt x="96012" y="66929"/>
                </a:lnTo>
                <a:lnTo>
                  <a:pt x="93599" y="64516"/>
                </a:lnTo>
                <a:lnTo>
                  <a:pt x="91440" y="60833"/>
                </a:lnTo>
                <a:lnTo>
                  <a:pt x="91440" y="55245"/>
                </a:lnTo>
                <a:close/>
              </a:path>
              <a:path w="269240" h="76200">
                <a:moveTo>
                  <a:pt x="123359" y="33528"/>
                </a:moveTo>
                <a:lnTo>
                  <a:pt x="112014" y="33528"/>
                </a:lnTo>
                <a:lnTo>
                  <a:pt x="116586" y="34925"/>
                </a:lnTo>
                <a:lnTo>
                  <a:pt x="119634" y="38100"/>
                </a:lnTo>
                <a:lnTo>
                  <a:pt x="122555" y="42037"/>
                </a:lnTo>
                <a:lnTo>
                  <a:pt x="123952" y="46101"/>
                </a:lnTo>
                <a:lnTo>
                  <a:pt x="123952" y="57785"/>
                </a:lnTo>
                <a:lnTo>
                  <a:pt x="122555" y="62357"/>
                </a:lnTo>
                <a:lnTo>
                  <a:pt x="120396" y="66167"/>
                </a:lnTo>
                <a:lnTo>
                  <a:pt x="117221" y="69088"/>
                </a:lnTo>
                <a:lnTo>
                  <a:pt x="113411" y="70739"/>
                </a:lnTo>
                <a:lnTo>
                  <a:pt x="123034" y="70739"/>
                </a:lnTo>
                <a:lnTo>
                  <a:pt x="123952" y="69723"/>
                </a:lnTo>
                <a:lnTo>
                  <a:pt x="127889" y="65151"/>
                </a:lnTo>
                <a:lnTo>
                  <a:pt x="130302" y="59182"/>
                </a:lnTo>
                <a:lnTo>
                  <a:pt x="130302" y="44069"/>
                </a:lnTo>
                <a:lnTo>
                  <a:pt x="127889" y="38862"/>
                </a:lnTo>
                <a:lnTo>
                  <a:pt x="123952" y="34290"/>
                </a:lnTo>
                <a:lnTo>
                  <a:pt x="123359" y="33528"/>
                </a:lnTo>
                <a:close/>
              </a:path>
              <a:path w="269240" h="76200">
                <a:moveTo>
                  <a:pt x="128524" y="762"/>
                </a:moveTo>
                <a:lnTo>
                  <a:pt x="91440" y="762"/>
                </a:lnTo>
                <a:lnTo>
                  <a:pt x="87630" y="37465"/>
                </a:lnTo>
                <a:lnTo>
                  <a:pt x="92964" y="38862"/>
                </a:lnTo>
                <a:lnTo>
                  <a:pt x="94996" y="36449"/>
                </a:lnTo>
                <a:lnTo>
                  <a:pt x="97536" y="34925"/>
                </a:lnTo>
                <a:lnTo>
                  <a:pt x="99695" y="34290"/>
                </a:lnTo>
                <a:lnTo>
                  <a:pt x="101346" y="33528"/>
                </a:lnTo>
                <a:lnTo>
                  <a:pt x="123359" y="33528"/>
                </a:lnTo>
                <a:lnTo>
                  <a:pt x="122075" y="31877"/>
                </a:lnTo>
                <a:lnTo>
                  <a:pt x="94361" y="31877"/>
                </a:lnTo>
                <a:lnTo>
                  <a:pt x="96774" y="6731"/>
                </a:lnTo>
                <a:lnTo>
                  <a:pt x="128524" y="6731"/>
                </a:lnTo>
                <a:lnTo>
                  <a:pt x="128524" y="762"/>
                </a:lnTo>
                <a:close/>
              </a:path>
              <a:path w="269240" h="76200">
                <a:moveTo>
                  <a:pt x="115062" y="27305"/>
                </a:moveTo>
                <a:lnTo>
                  <a:pt x="102870" y="27305"/>
                </a:lnTo>
                <a:lnTo>
                  <a:pt x="98171" y="28956"/>
                </a:lnTo>
                <a:lnTo>
                  <a:pt x="94361" y="31877"/>
                </a:lnTo>
                <a:lnTo>
                  <a:pt x="122075" y="31877"/>
                </a:lnTo>
                <a:lnTo>
                  <a:pt x="120396" y="29718"/>
                </a:lnTo>
                <a:lnTo>
                  <a:pt x="115062" y="27305"/>
                </a:lnTo>
                <a:close/>
              </a:path>
              <a:path w="269240" h="76200">
                <a:moveTo>
                  <a:pt x="173736" y="19812"/>
                </a:moveTo>
                <a:lnTo>
                  <a:pt x="167640" y="19812"/>
                </a:lnTo>
                <a:lnTo>
                  <a:pt x="167640" y="75311"/>
                </a:lnTo>
                <a:lnTo>
                  <a:pt x="173736" y="75311"/>
                </a:lnTo>
                <a:lnTo>
                  <a:pt x="173736" y="37465"/>
                </a:lnTo>
                <a:lnTo>
                  <a:pt x="175133" y="32893"/>
                </a:lnTo>
                <a:lnTo>
                  <a:pt x="177647" y="29604"/>
                </a:lnTo>
                <a:lnTo>
                  <a:pt x="178227" y="28956"/>
                </a:lnTo>
                <a:lnTo>
                  <a:pt x="173736" y="28956"/>
                </a:lnTo>
                <a:lnTo>
                  <a:pt x="173736" y="19812"/>
                </a:lnTo>
                <a:close/>
              </a:path>
              <a:path w="269240" h="76200">
                <a:moveTo>
                  <a:pt x="206950" y="24384"/>
                </a:moveTo>
                <a:lnTo>
                  <a:pt x="194183" y="24384"/>
                </a:lnTo>
                <a:lnTo>
                  <a:pt x="198120" y="25019"/>
                </a:lnTo>
                <a:lnTo>
                  <a:pt x="200406" y="27305"/>
                </a:lnTo>
                <a:lnTo>
                  <a:pt x="202692" y="29718"/>
                </a:lnTo>
                <a:lnTo>
                  <a:pt x="203221" y="32893"/>
                </a:lnTo>
                <a:lnTo>
                  <a:pt x="203327" y="75311"/>
                </a:lnTo>
                <a:lnTo>
                  <a:pt x="209296" y="75311"/>
                </a:lnTo>
                <a:lnTo>
                  <a:pt x="209296" y="38862"/>
                </a:lnTo>
                <a:lnTo>
                  <a:pt x="210312" y="34925"/>
                </a:lnTo>
                <a:lnTo>
                  <a:pt x="211836" y="31115"/>
                </a:lnTo>
                <a:lnTo>
                  <a:pt x="213293" y="29718"/>
                </a:lnTo>
                <a:lnTo>
                  <a:pt x="208661" y="29718"/>
                </a:lnTo>
                <a:lnTo>
                  <a:pt x="206950" y="24384"/>
                </a:lnTo>
                <a:close/>
              </a:path>
              <a:path w="269240" h="76200">
                <a:moveTo>
                  <a:pt x="241190" y="24384"/>
                </a:moveTo>
                <a:lnTo>
                  <a:pt x="230886" y="24384"/>
                </a:lnTo>
                <a:lnTo>
                  <a:pt x="233934" y="25019"/>
                </a:lnTo>
                <a:lnTo>
                  <a:pt x="236220" y="28194"/>
                </a:lnTo>
                <a:lnTo>
                  <a:pt x="238506" y="30353"/>
                </a:lnTo>
                <a:lnTo>
                  <a:pt x="239268" y="33528"/>
                </a:lnTo>
                <a:lnTo>
                  <a:pt x="239268" y="75311"/>
                </a:lnTo>
                <a:lnTo>
                  <a:pt x="245364" y="75311"/>
                </a:lnTo>
                <a:lnTo>
                  <a:pt x="245278" y="37465"/>
                </a:lnTo>
                <a:lnTo>
                  <a:pt x="244219" y="29604"/>
                </a:lnTo>
                <a:lnTo>
                  <a:pt x="241190" y="24384"/>
                </a:lnTo>
                <a:close/>
              </a:path>
              <a:path w="269240" h="76200">
                <a:moveTo>
                  <a:pt x="226949" y="19050"/>
                </a:moveTo>
                <a:lnTo>
                  <a:pt x="223139" y="19050"/>
                </a:lnTo>
                <a:lnTo>
                  <a:pt x="219456" y="19812"/>
                </a:lnTo>
                <a:lnTo>
                  <a:pt x="216408" y="21971"/>
                </a:lnTo>
                <a:lnTo>
                  <a:pt x="213168" y="23669"/>
                </a:lnTo>
                <a:lnTo>
                  <a:pt x="210312" y="25781"/>
                </a:lnTo>
                <a:lnTo>
                  <a:pt x="208661" y="29718"/>
                </a:lnTo>
                <a:lnTo>
                  <a:pt x="213293" y="29718"/>
                </a:lnTo>
                <a:lnTo>
                  <a:pt x="214884" y="28194"/>
                </a:lnTo>
                <a:lnTo>
                  <a:pt x="217805" y="25781"/>
                </a:lnTo>
                <a:lnTo>
                  <a:pt x="221742" y="24384"/>
                </a:lnTo>
                <a:lnTo>
                  <a:pt x="241190" y="24384"/>
                </a:lnTo>
                <a:lnTo>
                  <a:pt x="240776" y="23669"/>
                </a:lnTo>
                <a:lnTo>
                  <a:pt x="235023" y="20187"/>
                </a:lnTo>
                <a:lnTo>
                  <a:pt x="226949" y="19050"/>
                </a:lnTo>
                <a:close/>
              </a:path>
              <a:path w="269240" h="76200">
                <a:moveTo>
                  <a:pt x="200406" y="19050"/>
                </a:moveTo>
                <a:lnTo>
                  <a:pt x="188214" y="19050"/>
                </a:lnTo>
                <a:lnTo>
                  <a:pt x="184277" y="19812"/>
                </a:lnTo>
                <a:lnTo>
                  <a:pt x="181356" y="21209"/>
                </a:lnTo>
                <a:lnTo>
                  <a:pt x="178308" y="22987"/>
                </a:lnTo>
                <a:lnTo>
                  <a:pt x="175895" y="25781"/>
                </a:lnTo>
                <a:lnTo>
                  <a:pt x="173736" y="28956"/>
                </a:lnTo>
                <a:lnTo>
                  <a:pt x="178227" y="28956"/>
                </a:lnTo>
                <a:lnTo>
                  <a:pt x="179705" y="27305"/>
                </a:lnTo>
                <a:lnTo>
                  <a:pt x="182880" y="25019"/>
                </a:lnTo>
                <a:lnTo>
                  <a:pt x="185674" y="24384"/>
                </a:lnTo>
                <a:lnTo>
                  <a:pt x="206950" y="24384"/>
                </a:lnTo>
                <a:lnTo>
                  <a:pt x="206502" y="22987"/>
                </a:lnTo>
                <a:lnTo>
                  <a:pt x="200406" y="19050"/>
                </a:lnTo>
                <a:close/>
              </a:path>
              <a:path w="269240" h="76200">
                <a:moveTo>
                  <a:pt x="268224" y="19685"/>
                </a:moveTo>
                <a:lnTo>
                  <a:pt x="262255" y="19685"/>
                </a:lnTo>
                <a:lnTo>
                  <a:pt x="262255" y="75311"/>
                </a:lnTo>
                <a:lnTo>
                  <a:pt x="268224" y="75311"/>
                </a:lnTo>
                <a:lnTo>
                  <a:pt x="268224" y="19685"/>
                </a:lnTo>
                <a:close/>
              </a:path>
              <a:path w="269240" h="76200">
                <a:moveTo>
                  <a:pt x="267462" y="0"/>
                </a:moveTo>
                <a:lnTo>
                  <a:pt x="262890" y="0"/>
                </a:lnTo>
                <a:lnTo>
                  <a:pt x="262128" y="762"/>
                </a:lnTo>
                <a:lnTo>
                  <a:pt x="261239" y="1397"/>
                </a:lnTo>
                <a:lnTo>
                  <a:pt x="260477" y="2921"/>
                </a:lnTo>
                <a:lnTo>
                  <a:pt x="260477" y="5334"/>
                </a:lnTo>
                <a:lnTo>
                  <a:pt x="262128" y="6731"/>
                </a:lnTo>
                <a:lnTo>
                  <a:pt x="263652" y="8255"/>
                </a:lnTo>
                <a:lnTo>
                  <a:pt x="265811" y="8255"/>
                </a:lnTo>
                <a:lnTo>
                  <a:pt x="267462" y="7493"/>
                </a:lnTo>
                <a:lnTo>
                  <a:pt x="268986" y="5969"/>
                </a:lnTo>
                <a:lnTo>
                  <a:pt x="268986" y="1397"/>
                </a:lnTo>
                <a:lnTo>
                  <a:pt x="268224" y="762"/>
                </a:lnTo>
                <a:lnTo>
                  <a:pt x="2674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61644" y="8864536"/>
            <a:ext cx="5879465" cy="0"/>
          </a:xfrm>
          <a:custGeom>
            <a:avLst/>
            <a:gdLst/>
            <a:ahLst/>
            <a:cxnLst/>
            <a:rect l="l" t="t" r="r" b="b"/>
            <a:pathLst>
              <a:path w="5879465">
                <a:moveTo>
                  <a:pt x="0" y="0"/>
                </a:moveTo>
                <a:lnTo>
                  <a:pt x="5879210" y="0"/>
                </a:lnTo>
              </a:path>
            </a:pathLst>
          </a:custGeom>
          <a:ln w="5968">
            <a:solidFill>
              <a:srgbClr val="E5E5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895325" y="8830182"/>
            <a:ext cx="269240" cy="76200"/>
          </a:xfrm>
          <a:custGeom>
            <a:avLst/>
            <a:gdLst/>
            <a:ahLst/>
            <a:cxnLst/>
            <a:rect l="l" t="t" r="r" b="b"/>
            <a:pathLst>
              <a:path w="269240" h="76200">
                <a:moveTo>
                  <a:pt x="29845" y="0"/>
                </a:moveTo>
                <a:lnTo>
                  <a:pt x="15494" y="0"/>
                </a:lnTo>
                <a:lnTo>
                  <a:pt x="9144" y="2159"/>
                </a:lnTo>
                <a:lnTo>
                  <a:pt x="5588" y="8255"/>
                </a:lnTo>
                <a:lnTo>
                  <a:pt x="1651" y="13843"/>
                </a:lnTo>
                <a:lnTo>
                  <a:pt x="0" y="21209"/>
                </a:lnTo>
                <a:lnTo>
                  <a:pt x="0" y="55245"/>
                </a:lnTo>
                <a:lnTo>
                  <a:pt x="1651" y="63119"/>
                </a:lnTo>
                <a:lnTo>
                  <a:pt x="6223" y="68326"/>
                </a:lnTo>
                <a:lnTo>
                  <a:pt x="9906" y="73660"/>
                </a:lnTo>
                <a:lnTo>
                  <a:pt x="15494" y="76073"/>
                </a:lnTo>
                <a:lnTo>
                  <a:pt x="30607" y="76073"/>
                </a:lnTo>
                <a:lnTo>
                  <a:pt x="35941" y="73660"/>
                </a:lnTo>
                <a:lnTo>
                  <a:pt x="37483" y="71501"/>
                </a:lnTo>
                <a:lnTo>
                  <a:pt x="17526" y="71501"/>
                </a:lnTo>
                <a:lnTo>
                  <a:pt x="12954" y="69088"/>
                </a:lnTo>
                <a:lnTo>
                  <a:pt x="9906" y="64516"/>
                </a:lnTo>
                <a:lnTo>
                  <a:pt x="6985" y="59944"/>
                </a:lnTo>
                <a:lnTo>
                  <a:pt x="6294" y="53848"/>
                </a:lnTo>
                <a:lnTo>
                  <a:pt x="6223" y="21971"/>
                </a:lnTo>
                <a:lnTo>
                  <a:pt x="7620" y="15875"/>
                </a:lnTo>
                <a:lnTo>
                  <a:pt x="9906" y="11303"/>
                </a:lnTo>
                <a:lnTo>
                  <a:pt x="12954" y="7493"/>
                </a:lnTo>
                <a:lnTo>
                  <a:pt x="16891" y="5334"/>
                </a:lnTo>
                <a:lnTo>
                  <a:pt x="38208" y="5334"/>
                </a:lnTo>
                <a:lnTo>
                  <a:pt x="35941" y="2159"/>
                </a:lnTo>
                <a:lnTo>
                  <a:pt x="29845" y="0"/>
                </a:lnTo>
                <a:close/>
              </a:path>
              <a:path w="269240" h="76200">
                <a:moveTo>
                  <a:pt x="38208" y="5334"/>
                </a:moveTo>
                <a:lnTo>
                  <a:pt x="28194" y="5334"/>
                </a:lnTo>
                <a:lnTo>
                  <a:pt x="32766" y="7493"/>
                </a:lnTo>
                <a:lnTo>
                  <a:pt x="38100" y="15875"/>
                </a:lnTo>
                <a:lnTo>
                  <a:pt x="39751" y="22987"/>
                </a:lnTo>
                <a:lnTo>
                  <a:pt x="39751" y="53848"/>
                </a:lnTo>
                <a:lnTo>
                  <a:pt x="38100" y="59944"/>
                </a:lnTo>
                <a:lnTo>
                  <a:pt x="35179" y="64516"/>
                </a:lnTo>
                <a:lnTo>
                  <a:pt x="32004" y="69088"/>
                </a:lnTo>
                <a:lnTo>
                  <a:pt x="28194" y="71501"/>
                </a:lnTo>
                <a:lnTo>
                  <a:pt x="37483" y="71501"/>
                </a:lnTo>
                <a:lnTo>
                  <a:pt x="39751" y="68326"/>
                </a:lnTo>
                <a:lnTo>
                  <a:pt x="43688" y="62357"/>
                </a:lnTo>
                <a:lnTo>
                  <a:pt x="45720" y="54610"/>
                </a:lnTo>
                <a:lnTo>
                  <a:pt x="45720" y="30353"/>
                </a:lnTo>
                <a:lnTo>
                  <a:pt x="45085" y="20447"/>
                </a:lnTo>
                <a:lnTo>
                  <a:pt x="43688" y="12827"/>
                </a:lnTo>
                <a:lnTo>
                  <a:pt x="39751" y="7493"/>
                </a:lnTo>
                <a:lnTo>
                  <a:pt x="38208" y="5334"/>
                </a:lnTo>
                <a:close/>
              </a:path>
              <a:path w="269240" h="76200">
                <a:moveTo>
                  <a:pt x="65405" y="67691"/>
                </a:moveTo>
                <a:lnTo>
                  <a:pt x="60833" y="67691"/>
                </a:lnTo>
                <a:lnTo>
                  <a:pt x="60071" y="68326"/>
                </a:lnTo>
                <a:lnTo>
                  <a:pt x="59436" y="69088"/>
                </a:lnTo>
                <a:lnTo>
                  <a:pt x="59436" y="73660"/>
                </a:lnTo>
                <a:lnTo>
                  <a:pt x="60071" y="74295"/>
                </a:lnTo>
                <a:lnTo>
                  <a:pt x="60833" y="75311"/>
                </a:lnTo>
                <a:lnTo>
                  <a:pt x="61595" y="76073"/>
                </a:lnTo>
                <a:lnTo>
                  <a:pt x="64770" y="76073"/>
                </a:lnTo>
                <a:lnTo>
                  <a:pt x="65405" y="75311"/>
                </a:lnTo>
                <a:lnTo>
                  <a:pt x="66167" y="74295"/>
                </a:lnTo>
                <a:lnTo>
                  <a:pt x="66802" y="73660"/>
                </a:lnTo>
                <a:lnTo>
                  <a:pt x="67818" y="72898"/>
                </a:lnTo>
                <a:lnTo>
                  <a:pt x="67818" y="70739"/>
                </a:lnTo>
                <a:lnTo>
                  <a:pt x="66802" y="69088"/>
                </a:lnTo>
                <a:lnTo>
                  <a:pt x="66167" y="68326"/>
                </a:lnTo>
                <a:lnTo>
                  <a:pt x="65405" y="67691"/>
                </a:lnTo>
                <a:close/>
              </a:path>
              <a:path w="269240" h="76200">
                <a:moveTo>
                  <a:pt x="121158" y="5334"/>
                </a:moveTo>
                <a:lnTo>
                  <a:pt x="109474" y="5334"/>
                </a:lnTo>
                <a:lnTo>
                  <a:pt x="113411" y="6731"/>
                </a:lnTo>
                <a:lnTo>
                  <a:pt x="116586" y="9144"/>
                </a:lnTo>
                <a:lnTo>
                  <a:pt x="118745" y="12065"/>
                </a:lnTo>
                <a:lnTo>
                  <a:pt x="120396" y="15875"/>
                </a:lnTo>
                <a:lnTo>
                  <a:pt x="120396" y="23622"/>
                </a:lnTo>
                <a:lnTo>
                  <a:pt x="119634" y="26543"/>
                </a:lnTo>
                <a:lnTo>
                  <a:pt x="117983" y="29718"/>
                </a:lnTo>
                <a:lnTo>
                  <a:pt x="116586" y="32893"/>
                </a:lnTo>
                <a:lnTo>
                  <a:pt x="113411" y="36449"/>
                </a:lnTo>
                <a:lnTo>
                  <a:pt x="108839" y="42037"/>
                </a:lnTo>
                <a:lnTo>
                  <a:pt x="83820" y="70739"/>
                </a:lnTo>
                <a:lnTo>
                  <a:pt x="83820" y="75311"/>
                </a:lnTo>
                <a:lnTo>
                  <a:pt x="130302" y="75311"/>
                </a:lnTo>
                <a:lnTo>
                  <a:pt x="130302" y="69723"/>
                </a:lnTo>
                <a:lnTo>
                  <a:pt x="91440" y="69723"/>
                </a:lnTo>
                <a:lnTo>
                  <a:pt x="112014" y="46101"/>
                </a:lnTo>
                <a:lnTo>
                  <a:pt x="117221" y="40259"/>
                </a:lnTo>
                <a:lnTo>
                  <a:pt x="121158" y="35687"/>
                </a:lnTo>
                <a:lnTo>
                  <a:pt x="123317" y="31115"/>
                </a:lnTo>
                <a:lnTo>
                  <a:pt x="125730" y="27305"/>
                </a:lnTo>
                <a:lnTo>
                  <a:pt x="126492" y="23622"/>
                </a:lnTo>
                <a:lnTo>
                  <a:pt x="126492" y="13843"/>
                </a:lnTo>
                <a:lnTo>
                  <a:pt x="124968" y="9144"/>
                </a:lnTo>
                <a:lnTo>
                  <a:pt x="121158" y="5334"/>
                </a:lnTo>
                <a:close/>
              </a:path>
              <a:path w="269240" h="76200">
                <a:moveTo>
                  <a:pt x="112014" y="0"/>
                </a:moveTo>
                <a:lnTo>
                  <a:pt x="100584" y="0"/>
                </a:lnTo>
                <a:lnTo>
                  <a:pt x="96774" y="762"/>
                </a:lnTo>
                <a:lnTo>
                  <a:pt x="92964" y="2921"/>
                </a:lnTo>
                <a:lnTo>
                  <a:pt x="89789" y="4572"/>
                </a:lnTo>
                <a:lnTo>
                  <a:pt x="86868" y="7493"/>
                </a:lnTo>
                <a:lnTo>
                  <a:pt x="84455" y="10668"/>
                </a:lnTo>
                <a:lnTo>
                  <a:pt x="83058" y="14478"/>
                </a:lnTo>
                <a:lnTo>
                  <a:pt x="82296" y="18415"/>
                </a:lnTo>
                <a:lnTo>
                  <a:pt x="82296" y="21971"/>
                </a:lnTo>
                <a:lnTo>
                  <a:pt x="88392" y="21971"/>
                </a:lnTo>
                <a:lnTo>
                  <a:pt x="88392" y="17399"/>
                </a:lnTo>
                <a:lnTo>
                  <a:pt x="89789" y="12827"/>
                </a:lnTo>
                <a:lnTo>
                  <a:pt x="92964" y="9906"/>
                </a:lnTo>
                <a:lnTo>
                  <a:pt x="96012" y="6731"/>
                </a:lnTo>
                <a:lnTo>
                  <a:pt x="99695" y="5334"/>
                </a:lnTo>
                <a:lnTo>
                  <a:pt x="121158" y="5334"/>
                </a:lnTo>
                <a:lnTo>
                  <a:pt x="117221" y="1397"/>
                </a:lnTo>
                <a:lnTo>
                  <a:pt x="112014" y="0"/>
                </a:lnTo>
                <a:close/>
              </a:path>
              <a:path w="269240" h="76200">
                <a:moveTo>
                  <a:pt x="173736" y="19812"/>
                </a:moveTo>
                <a:lnTo>
                  <a:pt x="167640" y="19812"/>
                </a:lnTo>
                <a:lnTo>
                  <a:pt x="167640" y="75311"/>
                </a:lnTo>
                <a:lnTo>
                  <a:pt x="173736" y="75311"/>
                </a:lnTo>
                <a:lnTo>
                  <a:pt x="173736" y="37465"/>
                </a:lnTo>
                <a:lnTo>
                  <a:pt x="175133" y="33528"/>
                </a:lnTo>
                <a:lnTo>
                  <a:pt x="177546" y="29718"/>
                </a:lnTo>
                <a:lnTo>
                  <a:pt x="178227" y="28956"/>
                </a:lnTo>
                <a:lnTo>
                  <a:pt x="173736" y="28956"/>
                </a:lnTo>
                <a:lnTo>
                  <a:pt x="173736" y="19812"/>
                </a:lnTo>
                <a:close/>
              </a:path>
              <a:path w="269240" h="76200">
                <a:moveTo>
                  <a:pt x="206950" y="24384"/>
                </a:moveTo>
                <a:lnTo>
                  <a:pt x="194183" y="24384"/>
                </a:lnTo>
                <a:lnTo>
                  <a:pt x="198120" y="25781"/>
                </a:lnTo>
                <a:lnTo>
                  <a:pt x="200406" y="28194"/>
                </a:lnTo>
                <a:lnTo>
                  <a:pt x="202692" y="30353"/>
                </a:lnTo>
                <a:lnTo>
                  <a:pt x="203327" y="33528"/>
                </a:lnTo>
                <a:lnTo>
                  <a:pt x="203327" y="75311"/>
                </a:lnTo>
                <a:lnTo>
                  <a:pt x="209296" y="75311"/>
                </a:lnTo>
                <a:lnTo>
                  <a:pt x="209296" y="38862"/>
                </a:lnTo>
                <a:lnTo>
                  <a:pt x="210312" y="34925"/>
                </a:lnTo>
                <a:lnTo>
                  <a:pt x="211836" y="31115"/>
                </a:lnTo>
                <a:lnTo>
                  <a:pt x="213808" y="29718"/>
                </a:lnTo>
                <a:lnTo>
                  <a:pt x="208661" y="29718"/>
                </a:lnTo>
                <a:lnTo>
                  <a:pt x="206950" y="24384"/>
                </a:lnTo>
                <a:close/>
              </a:path>
              <a:path w="269240" h="76200">
                <a:moveTo>
                  <a:pt x="240961" y="24384"/>
                </a:moveTo>
                <a:lnTo>
                  <a:pt x="230886" y="24384"/>
                </a:lnTo>
                <a:lnTo>
                  <a:pt x="233934" y="25781"/>
                </a:lnTo>
                <a:lnTo>
                  <a:pt x="236220" y="28194"/>
                </a:lnTo>
                <a:lnTo>
                  <a:pt x="238506" y="30353"/>
                </a:lnTo>
                <a:lnTo>
                  <a:pt x="239268" y="34290"/>
                </a:lnTo>
                <a:lnTo>
                  <a:pt x="239268" y="75311"/>
                </a:lnTo>
                <a:lnTo>
                  <a:pt x="245364" y="75311"/>
                </a:lnTo>
                <a:lnTo>
                  <a:pt x="245364" y="38862"/>
                </a:lnTo>
                <a:lnTo>
                  <a:pt x="244219" y="30247"/>
                </a:lnTo>
                <a:lnTo>
                  <a:pt x="240961" y="24384"/>
                </a:lnTo>
                <a:close/>
              </a:path>
              <a:path w="269240" h="76200">
                <a:moveTo>
                  <a:pt x="226949" y="19050"/>
                </a:moveTo>
                <a:lnTo>
                  <a:pt x="223139" y="19050"/>
                </a:lnTo>
                <a:lnTo>
                  <a:pt x="219456" y="19812"/>
                </a:lnTo>
                <a:lnTo>
                  <a:pt x="216408" y="21971"/>
                </a:lnTo>
                <a:lnTo>
                  <a:pt x="213233" y="23622"/>
                </a:lnTo>
                <a:lnTo>
                  <a:pt x="210312" y="26543"/>
                </a:lnTo>
                <a:lnTo>
                  <a:pt x="208661" y="29718"/>
                </a:lnTo>
                <a:lnTo>
                  <a:pt x="213808" y="29718"/>
                </a:lnTo>
                <a:lnTo>
                  <a:pt x="214884" y="28956"/>
                </a:lnTo>
                <a:lnTo>
                  <a:pt x="217805" y="25781"/>
                </a:lnTo>
                <a:lnTo>
                  <a:pt x="221742" y="24384"/>
                </a:lnTo>
                <a:lnTo>
                  <a:pt x="240961" y="24384"/>
                </a:lnTo>
                <a:lnTo>
                  <a:pt x="240776" y="24050"/>
                </a:lnTo>
                <a:lnTo>
                  <a:pt x="235023" y="20306"/>
                </a:lnTo>
                <a:lnTo>
                  <a:pt x="226949" y="19050"/>
                </a:lnTo>
                <a:close/>
              </a:path>
              <a:path w="269240" h="76200">
                <a:moveTo>
                  <a:pt x="200406" y="19050"/>
                </a:moveTo>
                <a:lnTo>
                  <a:pt x="188214" y="19050"/>
                </a:lnTo>
                <a:lnTo>
                  <a:pt x="184277" y="19812"/>
                </a:lnTo>
                <a:lnTo>
                  <a:pt x="181356" y="21209"/>
                </a:lnTo>
                <a:lnTo>
                  <a:pt x="178308" y="23622"/>
                </a:lnTo>
                <a:lnTo>
                  <a:pt x="175895" y="25781"/>
                </a:lnTo>
                <a:lnTo>
                  <a:pt x="173736" y="28956"/>
                </a:lnTo>
                <a:lnTo>
                  <a:pt x="178227" y="28956"/>
                </a:lnTo>
                <a:lnTo>
                  <a:pt x="179705" y="27305"/>
                </a:lnTo>
                <a:lnTo>
                  <a:pt x="182880" y="25019"/>
                </a:lnTo>
                <a:lnTo>
                  <a:pt x="185674" y="24384"/>
                </a:lnTo>
                <a:lnTo>
                  <a:pt x="206950" y="24384"/>
                </a:lnTo>
                <a:lnTo>
                  <a:pt x="206502" y="22987"/>
                </a:lnTo>
                <a:lnTo>
                  <a:pt x="200406" y="19050"/>
                </a:lnTo>
                <a:close/>
              </a:path>
              <a:path w="269240" h="76200">
                <a:moveTo>
                  <a:pt x="268224" y="19685"/>
                </a:moveTo>
                <a:lnTo>
                  <a:pt x="262255" y="19685"/>
                </a:lnTo>
                <a:lnTo>
                  <a:pt x="262255" y="75311"/>
                </a:lnTo>
                <a:lnTo>
                  <a:pt x="268224" y="75311"/>
                </a:lnTo>
                <a:lnTo>
                  <a:pt x="268224" y="19685"/>
                </a:lnTo>
                <a:close/>
              </a:path>
              <a:path w="269240" h="76200">
                <a:moveTo>
                  <a:pt x="265811" y="0"/>
                </a:moveTo>
                <a:lnTo>
                  <a:pt x="263652" y="0"/>
                </a:lnTo>
                <a:lnTo>
                  <a:pt x="262890" y="762"/>
                </a:lnTo>
                <a:lnTo>
                  <a:pt x="261239" y="2159"/>
                </a:lnTo>
                <a:lnTo>
                  <a:pt x="260477" y="2921"/>
                </a:lnTo>
                <a:lnTo>
                  <a:pt x="260477" y="5334"/>
                </a:lnTo>
                <a:lnTo>
                  <a:pt x="262128" y="6731"/>
                </a:lnTo>
                <a:lnTo>
                  <a:pt x="263652" y="8255"/>
                </a:lnTo>
                <a:lnTo>
                  <a:pt x="265811" y="8255"/>
                </a:lnTo>
                <a:lnTo>
                  <a:pt x="267462" y="7493"/>
                </a:lnTo>
                <a:lnTo>
                  <a:pt x="268986" y="5969"/>
                </a:lnTo>
                <a:lnTo>
                  <a:pt x="268986" y="2159"/>
                </a:lnTo>
                <a:lnTo>
                  <a:pt x="268224" y="1397"/>
                </a:lnTo>
                <a:lnTo>
                  <a:pt x="267462" y="762"/>
                </a:lnTo>
                <a:lnTo>
                  <a:pt x="2658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61644" y="9286557"/>
            <a:ext cx="5821680" cy="0"/>
          </a:xfrm>
          <a:custGeom>
            <a:avLst/>
            <a:gdLst/>
            <a:ahLst/>
            <a:cxnLst/>
            <a:rect l="l" t="t" r="r" b="b"/>
            <a:pathLst>
              <a:path w="5821680">
                <a:moveTo>
                  <a:pt x="0" y="0"/>
                </a:moveTo>
                <a:lnTo>
                  <a:pt x="5821299" y="0"/>
                </a:lnTo>
              </a:path>
            </a:pathLst>
          </a:custGeom>
          <a:ln w="5968">
            <a:solidFill>
              <a:srgbClr val="E5E5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834619" y="9252216"/>
            <a:ext cx="330200" cy="76200"/>
          </a:xfrm>
          <a:custGeom>
            <a:avLst/>
            <a:gdLst/>
            <a:ahLst/>
            <a:cxnLst/>
            <a:rect l="l" t="t" r="r" b="b"/>
            <a:pathLst>
              <a:path w="330200" h="76200">
                <a:moveTo>
                  <a:pt x="49275" y="762"/>
                </a:moveTo>
                <a:lnTo>
                  <a:pt x="0" y="762"/>
                </a:lnTo>
                <a:lnTo>
                  <a:pt x="0" y="5969"/>
                </a:lnTo>
                <a:lnTo>
                  <a:pt x="42671" y="5969"/>
                </a:lnTo>
                <a:lnTo>
                  <a:pt x="11175" y="75438"/>
                </a:lnTo>
                <a:lnTo>
                  <a:pt x="17271" y="75438"/>
                </a:lnTo>
                <a:lnTo>
                  <a:pt x="49275" y="4572"/>
                </a:lnTo>
                <a:lnTo>
                  <a:pt x="49275" y="762"/>
                </a:lnTo>
                <a:close/>
              </a:path>
              <a:path w="330200" h="76200">
                <a:moveTo>
                  <a:pt x="98551" y="5207"/>
                </a:moveTo>
                <a:lnTo>
                  <a:pt x="87375" y="5207"/>
                </a:lnTo>
                <a:lnTo>
                  <a:pt x="91185" y="6604"/>
                </a:lnTo>
                <a:lnTo>
                  <a:pt x="93979" y="9144"/>
                </a:lnTo>
                <a:lnTo>
                  <a:pt x="96519" y="12192"/>
                </a:lnTo>
                <a:lnTo>
                  <a:pt x="97916" y="15748"/>
                </a:lnTo>
                <a:lnTo>
                  <a:pt x="97916" y="23622"/>
                </a:lnTo>
                <a:lnTo>
                  <a:pt x="86613" y="41910"/>
                </a:lnTo>
                <a:lnTo>
                  <a:pt x="61467" y="70866"/>
                </a:lnTo>
                <a:lnTo>
                  <a:pt x="61467" y="75438"/>
                </a:lnTo>
                <a:lnTo>
                  <a:pt x="107822" y="75438"/>
                </a:lnTo>
                <a:lnTo>
                  <a:pt x="107822" y="70104"/>
                </a:lnTo>
                <a:lnTo>
                  <a:pt x="68960" y="70104"/>
                </a:lnTo>
                <a:lnTo>
                  <a:pt x="89407" y="47244"/>
                </a:lnTo>
                <a:lnTo>
                  <a:pt x="94995" y="40386"/>
                </a:lnTo>
                <a:lnTo>
                  <a:pt x="98551" y="35814"/>
                </a:lnTo>
                <a:lnTo>
                  <a:pt x="101091" y="31242"/>
                </a:lnTo>
                <a:lnTo>
                  <a:pt x="103250" y="27432"/>
                </a:lnTo>
                <a:lnTo>
                  <a:pt x="104139" y="23622"/>
                </a:lnTo>
                <a:lnTo>
                  <a:pt x="104139" y="13716"/>
                </a:lnTo>
                <a:lnTo>
                  <a:pt x="102488" y="9144"/>
                </a:lnTo>
                <a:lnTo>
                  <a:pt x="98551" y="5207"/>
                </a:lnTo>
                <a:close/>
              </a:path>
              <a:path w="330200" h="76200">
                <a:moveTo>
                  <a:pt x="89407" y="0"/>
                </a:moveTo>
                <a:lnTo>
                  <a:pt x="78104" y="0"/>
                </a:lnTo>
                <a:lnTo>
                  <a:pt x="74294" y="762"/>
                </a:lnTo>
                <a:lnTo>
                  <a:pt x="70357" y="3175"/>
                </a:lnTo>
                <a:lnTo>
                  <a:pt x="66801" y="5207"/>
                </a:lnTo>
                <a:lnTo>
                  <a:pt x="59816" y="22860"/>
                </a:lnTo>
                <a:lnTo>
                  <a:pt x="66039" y="22860"/>
                </a:lnTo>
                <a:lnTo>
                  <a:pt x="66039" y="17526"/>
                </a:lnTo>
                <a:lnTo>
                  <a:pt x="67563" y="12954"/>
                </a:lnTo>
                <a:lnTo>
                  <a:pt x="70357" y="9779"/>
                </a:lnTo>
                <a:lnTo>
                  <a:pt x="73532" y="6604"/>
                </a:lnTo>
                <a:lnTo>
                  <a:pt x="77469" y="5207"/>
                </a:lnTo>
                <a:lnTo>
                  <a:pt x="98551" y="5207"/>
                </a:lnTo>
                <a:lnTo>
                  <a:pt x="94995" y="1524"/>
                </a:lnTo>
                <a:lnTo>
                  <a:pt x="89407" y="0"/>
                </a:lnTo>
                <a:close/>
              </a:path>
              <a:path w="330200" h="76200">
                <a:moveTo>
                  <a:pt x="126110" y="67691"/>
                </a:moveTo>
                <a:lnTo>
                  <a:pt x="121538" y="67691"/>
                </a:lnTo>
                <a:lnTo>
                  <a:pt x="120776" y="68326"/>
                </a:lnTo>
                <a:lnTo>
                  <a:pt x="120141" y="69342"/>
                </a:lnTo>
                <a:lnTo>
                  <a:pt x="120141" y="73914"/>
                </a:lnTo>
                <a:lnTo>
                  <a:pt x="120776" y="74676"/>
                </a:lnTo>
                <a:lnTo>
                  <a:pt x="121538" y="75438"/>
                </a:lnTo>
                <a:lnTo>
                  <a:pt x="122300" y="76073"/>
                </a:lnTo>
                <a:lnTo>
                  <a:pt x="125475" y="76073"/>
                </a:lnTo>
                <a:lnTo>
                  <a:pt x="126872" y="74676"/>
                </a:lnTo>
                <a:lnTo>
                  <a:pt x="127507" y="73914"/>
                </a:lnTo>
                <a:lnTo>
                  <a:pt x="128523" y="72898"/>
                </a:lnTo>
                <a:lnTo>
                  <a:pt x="128523" y="70866"/>
                </a:lnTo>
                <a:lnTo>
                  <a:pt x="127507" y="69342"/>
                </a:lnTo>
                <a:lnTo>
                  <a:pt x="126872" y="68326"/>
                </a:lnTo>
                <a:lnTo>
                  <a:pt x="126110" y="67691"/>
                </a:lnTo>
                <a:close/>
              </a:path>
              <a:path w="330200" h="76200">
                <a:moveTo>
                  <a:pt x="172719" y="8382"/>
                </a:moveTo>
                <a:lnTo>
                  <a:pt x="166623" y="8382"/>
                </a:lnTo>
                <a:lnTo>
                  <a:pt x="166623" y="75438"/>
                </a:lnTo>
                <a:lnTo>
                  <a:pt x="172719" y="75438"/>
                </a:lnTo>
                <a:lnTo>
                  <a:pt x="172719" y="8382"/>
                </a:lnTo>
                <a:close/>
              </a:path>
              <a:path w="330200" h="76200">
                <a:moveTo>
                  <a:pt x="172719" y="762"/>
                </a:moveTo>
                <a:lnTo>
                  <a:pt x="171957" y="762"/>
                </a:lnTo>
                <a:lnTo>
                  <a:pt x="146557" y="9779"/>
                </a:lnTo>
                <a:lnTo>
                  <a:pt x="146557" y="15748"/>
                </a:lnTo>
                <a:lnTo>
                  <a:pt x="166623" y="8382"/>
                </a:lnTo>
                <a:lnTo>
                  <a:pt x="172719" y="8382"/>
                </a:lnTo>
                <a:lnTo>
                  <a:pt x="172719" y="762"/>
                </a:lnTo>
                <a:close/>
              </a:path>
              <a:path w="330200" h="76200">
                <a:moveTo>
                  <a:pt x="234441" y="20447"/>
                </a:moveTo>
                <a:lnTo>
                  <a:pt x="228345" y="20447"/>
                </a:lnTo>
                <a:lnTo>
                  <a:pt x="228345" y="75438"/>
                </a:lnTo>
                <a:lnTo>
                  <a:pt x="234441" y="75438"/>
                </a:lnTo>
                <a:lnTo>
                  <a:pt x="234441" y="37338"/>
                </a:lnTo>
                <a:lnTo>
                  <a:pt x="235838" y="33401"/>
                </a:lnTo>
                <a:lnTo>
                  <a:pt x="238251" y="29591"/>
                </a:lnTo>
                <a:lnTo>
                  <a:pt x="239429" y="28829"/>
                </a:lnTo>
                <a:lnTo>
                  <a:pt x="234441" y="28829"/>
                </a:lnTo>
                <a:lnTo>
                  <a:pt x="234441" y="20447"/>
                </a:lnTo>
                <a:close/>
              </a:path>
              <a:path w="330200" h="76200">
                <a:moveTo>
                  <a:pt x="267656" y="24257"/>
                </a:moveTo>
                <a:lnTo>
                  <a:pt x="254888" y="24257"/>
                </a:lnTo>
                <a:lnTo>
                  <a:pt x="258825" y="25654"/>
                </a:lnTo>
                <a:lnTo>
                  <a:pt x="261111" y="28194"/>
                </a:lnTo>
                <a:lnTo>
                  <a:pt x="263397" y="30226"/>
                </a:lnTo>
                <a:lnTo>
                  <a:pt x="264032" y="33401"/>
                </a:lnTo>
                <a:lnTo>
                  <a:pt x="264032" y="75438"/>
                </a:lnTo>
                <a:lnTo>
                  <a:pt x="270001" y="75438"/>
                </a:lnTo>
                <a:lnTo>
                  <a:pt x="270001" y="38735"/>
                </a:lnTo>
                <a:lnTo>
                  <a:pt x="271017" y="34798"/>
                </a:lnTo>
                <a:lnTo>
                  <a:pt x="272541" y="31242"/>
                </a:lnTo>
                <a:lnTo>
                  <a:pt x="274627" y="29591"/>
                </a:lnTo>
                <a:lnTo>
                  <a:pt x="269366" y="29591"/>
                </a:lnTo>
                <a:lnTo>
                  <a:pt x="267656" y="24257"/>
                </a:lnTo>
                <a:close/>
              </a:path>
              <a:path w="330200" h="76200">
                <a:moveTo>
                  <a:pt x="301667" y="24257"/>
                </a:moveTo>
                <a:lnTo>
                  <a:pt x="291591" y="24257"/>
                </a:lnTo>
                <a:lnTo>
                  <a:pt x="294639" y="25654"/>
                </a:lnTo>
                <a:lnTo>
                  <a:pt x="296925" y="28194"/>
                </a:lnTo>
                <a:lnTo>
                  <a:pt x="299211" y="30226"/>
                </a:lnTo>
                <a:lnTo>
                  <a:pt x="299973" y="34163"/>
                </a:lnTo>
                <a:lnTo>
                  <a:pt x="299973" y="75438"/>
                </a:lnTo>
                <a:lnTo>
                  <a:pt x="306069" y="75438"/>
                </a:lnTo>
                <a:lnTo>
                  <a:pt x="306069" y="38735"/>
                </a:lnTo>
                <a:lnTo>
                  <a:pt x="304925" y="30120"/>
                </a:lnTo>
                <a:lnTo>
                  <a:pt x="301667" y="24257"/>
                </a:lnTo>
                <a:close/>
              </a:path>
              <a:path w="330200" h="76200">
                <a:moveTo>
                  <a:pt x="287654" y="18923"/>
                </a:moveTo>
                <a:lnTo>
                  <a:pt x="283844" y="18923"/>
                </a:lnTo>
                <a:lnTo>
                  <a:pt x="280161" y="19685"/>
                </a:lnTo>
                <a:lnTo>
                  <a:pt x="277113" y="22098"/>
                </a:lnTo>
                <a:lnTo>
                  <a:pt x="273938" y="23622"/>
                </a:lnTo>
                <a:lnTo>
                  <a:pt x="271017" y="26670"/>
                </a:lnTo>
                <a:lnTo>
                  <a:pt x="269366" y="29591"/>
                </a:lnTo>
                <a:lnTo>
                  <a:pt x="274627" y="29591"/>
                </a:lnTo>
                <a:lnTo>
                  <a:pt x="275589" y="28829"/>
                </a:lnTo>
                <a:lnTo>
                  <a:pt x="278510" y="25654"/>
                </a:lnTo>
                <a:lnTo>
                  <a:pt x="282447" y="24257"/>
                </a:lnTo>
                <a:lnTo>
                  <a:pt x="301667" y="24257"/>
                </a:lnTo>
                <a:lnTo>
                  <a:pt x="301482" y="23923"/>
                </a:lnTo>
                <a:lnTo>
                  <a:pt x="295729" y="20179"/>
                </a:lnTo>
                <a:lnTo>
                  <a:pt x="287654" y="18923"/>
                </a:lnTo>
                <a:close/>
              </a:path>
              <a:path w="330200" h="76200">
                <a:moveTo>
                  <a:pt x="261111" y="18923"/>
                </a:moveTo>
                <a:lnTo>
                  <a:pt x="248919" y="18923"/>
                </a:lnTo>
                <a:lnTo>
                  <a:pt x="244982" y="19685"/>
                </a:lnTo>
                <a:lnTo>
                  <a:pt x="242061" y="21336"/>
                </a:lnTo>
                <a:lnTo>
                  <a:pt x="239013" y="23622"/>
                </a:lnTo>
                <a:lnTo>
                  <a:pt x="236600" y="25654"/>
                </a:lnTo>
                <a:lnTo>
                  <a:pt x="234441" y="28829"/>
                </a:lnTo>
                <a:lnTo>
                  <a:pt x="239429" y="28829"/>
                </a:lnTo>
                <a:lnTo>
                  <a:pt x="240410" y="28194"/>
                </a:lnTo>
                <a:lnTo>
                  <a:pt x="243585" y="25654"/>
                </a:lnTo>
                <a:lnTo>
                  <a:pt x="246379" y="24257"/>
                </a:lnTo>
                <a:lnTo>
                  <a:pt x="267656" y="24257"/>
                </a:lnTo>
                <a:lnTo>
                  <a:pt x="267207" y="22860"/>
                </a:lnTo>
                <a:lnTo>
                  <a:pt x="261111" y="18923"/>
                </a:lnTo>
                <a:close/>
              </a:path>
              <a:path w="330200" h="76200">
                <a:moveTo>
                  <a:pt x="328929" y="20574"/>
                </a:moveTo>
                <a:lnTo>
                  <a:pt x="322960" y="20574"/>
                </a:lnTo>
                <a:lnTo>
                  <a:pt x="322960" y="75438"/>
                </a:lnTo>
                <a:lnTo>
                  <a:pt x="328929" y="75438"/>
                </a:lnTo>
                <a:lnTo>
                  <a:pt x="328929" y="20574"/>
                </a:lnTo>
                <a:close/>
              </a:path>
              <a:path w="330200" h="76200">
                <a:moveTo>
                  <a:pt x="326516" y="0"/>
                </a:moveTo>
                <a:lnTo>
                  <a:pt x="324357" y="0"/>
                </a:lnTo>
                <a:lnTo>
                  <a:pt x="322833" y="1524"/>
                </a:lnTo>
                <a:lnTo>
                  <a:pt x="321944" y="2540"/>
                </a:lnTo>
                <a:lnTo>
                  <a:pt x="321182" y="3175"/>
                </a:lnTo>
                <a:lnTo>
                  <a:pt x="321182" y="5207"/>
                </a:lnTo>
                <a:lnTo>
                  <a:pt x="321944" y="5969"/>
                </a:lnTo>
                <a:lnTo>
                  <a:pt x="322833" y="6604"/>
                </a:lnTo>
                <a:lnTo>
                  <a:pt x="323595" y="7620"/>
                </a:lnTo>
                <a:lnTo>
                  <a:pt x="324357" y="8382"/>
                </a:lnTo>
                <a:lnTo>
                  <a:pt x="326516" y="8382"/>
                </a:lnTo>
                <a:lnTo>
                  <a:pt x="328167" y="7620"/>
                </a:lnTo>
                <a:lnTo>
                  <a:pt x="328929" y="6604"/>
                </a:lnTo>
                <a:lnTo>
                  <a:pt x="329691" y="5969"/>
                </a:lnTo>
                <a:lnTo>
                  <a:pt x="329691" y="2540"/>
                </a:lnTo>
                <a:lnTo>
                  <a:pt x="328929" y="1524"/>
                </a:lnTo>
                <a:lnTo>
                  <a:pt x="328167" y="762"/>
                </a:lnTo>
                <a:lnTo>
                  <a:pt x="3265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7700" y="666750"/>
            <a:ext cx="1248028" cy="2286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574529" y="4127119"/>
            <a:ext cx="629170" cy="24828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33272" y="7348219"/>
            <a:ext cx="592073" cy="127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68005" y="7351788"/>
            <a:ext cx="45110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38403" y="7346695"/>
            <a:ext cx="2809922" cy="142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8076" y="7348219"/>
            <a:ext cx="383286" cy="10033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33272" y="7361173"/>
            <a:ext cx="333628" cy="873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07196" y="7361173"/>
            <a:ext cx="212090" cy="873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182099" y="7361173"/>
            <a:ext cx="1012583" cy="873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838700" y="7361173"/>
            <a:ext cx="540130" cy="8737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421604" y="7352030"/>
            <a:ext cx="372389" cy="9651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668005" y="7361173"/>
            <a:ext cx="3134118" cy="11493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63930" y="7743570"/>
            <a:ext cx="98297" cy="9525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26323" y="7742173"/>
            <a:ext cx="317512" cy="9664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9693" y="7699502"/>
            <a:ext cx="91820" cy="15303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15377" y="7743570"/>
            <a:ext cx="666635" cy="12344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783047" y="8159877"/>
            <a:ext cx="310074" cy="660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247138" y="8161033"/>
            <a:ext cx="1205883" cy="544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70788" y="8166607"/>
            <a:ext cx="91439" cy="9588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07769" y="8161033"/>
            <a:ext cx="524891" cy="10145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770888" y="8166607"/>
            <a:ext cx="431673" cy="9588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247138" y="8166607"/>
            <a:ext cx="1272539" cy="9588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70788" y="8262493"/>
            <a:ext cx="62230" cy="635"/>
          </a:xfrm>
          <a:custGeom>
            <a:avLst/>
            <a:gdLst/>
            <a:ahLst/>
            <a:cxnLst/>
            <a:rect l="l" t="t" r="r" b="b"/>
            <a:pathLst>
              <a:path w="62230" h="634">
                <a:moveTo>
                  <a:pt x="0" y="635"/>
                </a:moveTo>
                <a:lnTo>
                  <a:pt x="61721" y="635"/>
                </a:lnTo>
                <a:lnTo>
                  <a:pt x="61721" y="0"/>
                </a:lnTo>
                <a:lnTo>
                  <a:pt x="0" y="0"/>
                </a:lnTo>
                <a:lnTo>
                  <a:pt x="0" y="635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75208" y="8121421"/>
            <a:ext cx="134670" cy="15313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926323" y="8587105"/>
            <a:ext cx="1108314" cy="8293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69263" y="8588629"/>
            <a:ext cx="92963" cy="9588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69263" y="8684641"/>
            <a:ext cx="62230" cy="635"/>
          </a:xfrm>
          <a:custGeom>
            <a:avLst/>
            <a:gdLst/>
            <a:ahLst/>
            <a:cxnLst/>
            <a:rect l="l" t="t" r="r" b="b"/>
            <a:pathLst>
              <a:path w="62230" h="634">
                <a:moveTo>
                  <a:pt x="0" y="634"/>
                </a:moveTo>
                <a:lnTo>
                  <a:pt x="61721" y="634"/>
                </a:lnTo>
                <a:lnTo>
                  <a:pt x="61721" y="0"/>
                </a:lnTo>
                <a:lnTo>
                  <a:pt x="0" y="0"/>
                </a:lnTo>
                <a:lnTo>
                  <a:pt x="0" y="634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926323" y="8588629"/>
            <a:ext cx="1114056" cy="10350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99693" y="8543670"/>
            <a:ext cx="91820" cy="15303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215377" y="8588629"/>
            <a:ext cx="666635" cy="12331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65453" y="9010777"/>
            <a:ext cx="96773" cy="9512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926323" y="9010777"/>
            <a:ext cx="320433" cy="95122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99693" y="8965818"/>
            <a:ext cx="91820" cy="15303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215377" y="9010777"/>
            <a:ext cx="666635" cy="12332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074544" y="632066"/>
            <a:ext cx="3092450" cy="166370"/>
          </a:xfrm>
          <a:custGeom>
            <a:avLst/>
            <a:gdLst/>
            <a:ahLst/>
            <a:cxnLst/>
            <a:rect l="l" t="t" r="r" b="b"/>
            <a:pathLst>
              <a:path w="3092450" h="166370">
                <a:moveTo>
                  <a:pt x="0" y="166255"/>
                </a:moveTo>
                <a:lnTo>
                  <a:pt x="3092323" y="166255"/>
                </a:lnTo>
                <a:lnTo>
                  <a:pt x="3092323" y="0"/>
                </a:lnTo>
                <a:lnTo>
                  <a:pt x="0" y="0"/>
                </a:lnTo>
                <a:lnTo>
                  <a:pt x="0" y="1662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255782" y="1430083"/>
            <a:ext cx="1117600" cy="678815"/>
          </a:xfrm>
          <a:custGeom>
            <a:avLst/>
            <a:gdLst/>
            <a:ahLst/>
            <a:cxnLst/>
            <a:rect l="l" t="t" r="r" b="b"/>
            <a:pathLst>
              <a:path w="1117600" h="678814">
                <a:moveTo>
                  <a:pt x="0" y="678319"/>
                </a:moveTo>
                <a:lnTo>
                  <a:pt x="1117231" y="678319"/>
                </a:lnTo>
                <a:lnTo>
                  <a:pt x="1117231" y="0"/>
                </a:lnTo>
                <a:lnTo>
                  <a:pt x="0" y="0"/>
                </a:lnTo>
                <a:lnTo>
                  <a:pt x="0" y="6783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0" y="15036"/>
            <a:ext cx="7759065" cy="144145"/>
          </a:xfrm>
          <a:custGeom>
            <a:avLst/>
            <a:gdLst/>
            <a:ahLst/>
            <a:cxnLst/>
            <a:rect l="l" t="t" r="r" b="b"/>
            <a:pathLst>
              <a:path w="7759065" h="144145">
                <a:moveTo>
                  <a:pt x="0" y="144056"/>
                </a:moveTo>
                <a:lnTo>
                  <a:pt x="7758658" y="144056"/>
                </a:lnTo>
                <a:lnTo>
                  <a:pt x="7758658" y="0"/>
                </a:lnTo>
                <a:lnTo>
                  <a:pt x="0" y="0"/>
                </a:lnTo>
                <a:lnTo>
                  <a:pt x="0" y="144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31953" y="4721923"/>
            <a:ext cx="6956425" cy="2527300"/>
          </a:xfrm>
          <a:custGeom>
            <a:avLst/>
            <a:gdLst/>
            <a:ahLst/>
            <a:cxnLst/>
            <a:rect l="l" t="t" r="r" b="b"/>
            <a:pathLst>
              <a:path w="6956425" h="2527300">
                <a:moveTo>
                  <a:pt x="0" y="2527058"/>
                </a:moveTo>
                <a:lnTo>
                  <a:pt x="6956069" y="2527058"/>
                </a:lnTo>
                <a:lnTo>
                  <a:pt x="6956069" y="0"/>
                </a:lnTo>
                <a:lnTo>
                  <a:pt x="0" y="0"/>
                </a:lnTo>
                <a:lnTo>
                  <a:pt x="0" y="25270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172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776065" y="9602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172</a:t>
            </a:r>
            <a:endParaRPr sz="8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-12700" y="9895575"/>
            <a:ext cx="483234" cy="170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5"/>
              </a:lnSpc>
            </a:pPr>
            <a:r>
              <a:rPr sz="1000" dirty="0">
                <a:latin typeface="Courier New"/>
                <a:cs typeface="Courier New"/>
              </a:rPr>
              <a:t>1 </a:t>
            </a:r>
            <a:r>
              <a:rPr sz="1000" spc="-5" dirty="0">
                <a:latin typeface="Courier New"/>
                <a:cs typeface="Courier New"/>
              </a:rPr>
              <a:t>of</a:t>
            </a:r>
            <a:r>
              <a:rPr sz="1000" spc="-9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2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464274" y="9895575"/>
            <a:ext cx="1320800" cy="170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5"/>
              </a:lnSpc>
            </a:pPr>
            <a:r>
              <a:rPr sz="1000" spc="-5" dirty="0">
                <a:latin typeface="Courier New"/>
                <a:cs typeface="Courier New"/>
              </a:rPr>
              <a:t>5/3/2018, 2:16</a:t>
            </a:r>
            <a:r>
              <a:rPr sz="1000" spc="-7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PM</a:t>
            </a:r>
            <a:endParaRPr sz="1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11350" y="707161"/>
            <a:ext cx="924940" cy="1149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61644" y="977391"/>
            <a:ext cx="5821680" cy="0"/>
          </a:xfrm>
          <a:custGeom>
            <a:avLst/>
            <a:gdLst/>
            <a:ahLst/>
            <a:cxnLst/>
            <a:rect l="l" t="t" r="r" b="b"/>
            <a:pathLst>
              <a:path w="5821680">
                <a:moveTo>
                  <a:pt x="0" y="0"/>
                </a:moveTo>
                <a:lnTo>
                  <a:pt x="5821299" y="0"/>
                </a:lnTo>
              </a:path>
            </a:pathLst>
          </a:custGeom>
          <a:ln w="6603">
            <a:solidFill>
              <a:srgbClr val="E5E5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36003" y="943355"/>
            <a:ext cx="328295" cy="76200"/>
          </a:xfrm>
          <a:custGeom>
            <a:avLst/>
            <a:gdLst/>
            <a:ahLst/>
            <a:cxnLst/>
            <a:rect l="l" t="t" r="r" b="b"/>
            <a:pathLst>
              <a:path w="328295" h="76200">
                <a:moveTo>
                  <a:pt x="38074" y="4572"/>
                </a:moveTo>
                <a:lnTo>
                  <a:pt x="28194" y="4572"/>
                </a:lnTo>
                <a:lnTo>
                  <a:pt x="31877" y="6096"/>
                </a:lnTo>
                <a:lnTo>
                  <a:pt x="34290" y="9144"/>
                </a:lnTo>
                <a:lnTo>
                  <a:pt x="37465" y="11684"/>
                </a:lnTo>
                <a:lnTo>
                  <a:pt x="38862" y="15240"/>
                </a:lnTo>
                <a:lnTo>
                  <a:pt x="38862" y="22987"/>
                </a:lnTo>
                <a:lnTo>
                  <a:pt x="38100" y="26162"/>
                </a:lnTo>
                <a:lnTo>
                  <a:pt x="36449" y="29718"/>
                </a:lnTo>
                <a:lnTo>
                  <a:pt x="34290" y="32766"/>
                </a:lnTo>
                <a:lnTo>
                  <a:pt x="31877" y="36703"/>
                </a:lnTo>
                <a:lnTo>
                  <a:pt x="27559" y="41275"/>
                </a:lnTo>
                <a:lnTo>
                  <a:pt x="1397" y="70231"/>
                </a:lnTo>
                <a:lnTo>
                  <a:pt x="1397" y="75438"/>
                </a:lnTo>
                <a:lnTo>
                  <a:pt x="48641" y="75438"/>
                </a:lnTo>
                <a:lnTo>
                  <a:pt x="48641" y="70231"/>
                </a:lnTo>
                <a:lnTo>
                  <a:pt x="9144" y="70231"/>
                </a:lnTo>
                <a:lnTo>
                  <a:pt x="30353" y="46609"/>
                </a:lnTo>
                <a:lnTo>
                  <a:pt x="35687" y="40513"/>
                </a:lnTo>
                <a:lnTo>
                  <a:pt x="39497" y="35306"/>
                </a:lnTo>
                <a:lnTo>
                  <a:pt x="42037" y="31369"/>
                </a:lnTo>
                <a:lnTo>
                  <a:pt x="43434" y="26797"/>
                </a:lnTo>
                <a:lnTo>
                  <a:pt x="44831" y="22987"/>
                </a:lnTo>
                <a:lnTo>
                  <a:pt x="44831" y="13716"/>
                </a:lnTo>
                <a:lnTo>
                  <a:pt x="42672" y="8509"/>
                </a:lnTo>
                <a:lnTo>
                  <a:pt x="38862" y="5334"/>
                </a:lnTo>
                <a:lnTo>
                  <a:pt x="38074" y="4572"/>
                </a:lnTo>
                <a:close/>
              </a:path>
              <a:path w="328295" h="76200">
                <a:moveTo>
                  <a:pt x="29591" y="0"/>
                </a:moveTo>
                <a:lnTo>
                  <a:pt x="18415" y="0"/>
                </a:lnTo>
                <a:lnTo>
                  <a:pt x="14478" y="762"/>
                </a:lnTo>
                <a:lnTo>
                  <a:pt x="0" y="18288"/>
                </a:lnTo>
                <a:lnTo>
                  <a:pt x="0" y="22225"/>
                </a:lnTo>
                <a:lnTo>
                  <a:pt x="5969" y="22225"/>
                </a:lnTo>
                <a:lnTo>
                  <a:pt x="5969" y="16891"/>
                </a:lnTo>
                <a:lnTo>
                  <a:pt x="7493" y="13081"/>
                </a:lnTo>
                <a:lnTo>
                  <a:pt x="10541" y="9906"/>
                </a:lnTo>
                <a:lnTo>
                  <a:pt x="13716" y="6096"/>
                </a:lnTo>
                <a:lnTo>
                  <a:pt x="18415" y="4572"/>
                </a:lnTo>
                <a:lnTo>
                  <a:pt x="38074" y="4572"/>
                </a:lnTo>
                <a:lnTo>
                  <a:pt x="34925" y="1524"/>
                </a:lnTo>
                <a:lnTo>
                  <a:pt x="29591" y="0"/>
                </a:lnTo>
                <a:close/>
              </a:path>
              <a:path w="328295" h="76200">
                <a:moveTo>
                  <a:pt x="63754" y="54991"/>
                </a:moveTo>
                <a:lnTo>
                  <a:pt x="57785" y="54991"/>
                </a:lnTo>
                <a:lnTo>
                  <a:pt x="57785" y="59563"/>
                </a:lnTo>
                <a:lnTo>
                  <a:pt x="77470" y="76073"/>
                </a:lnTo>
                <a:lnTo>
                  <a:pt x="88773" y="76073"/>
                </a:lnTo>
                <a:lnTo>
                  <a:pt x="94361" y="74041"/>
                </a:lnTo>
                <a:lnTo>
                  <a:pt x="97324" y="70866"/>
                </a:lnTo>
                <a:lnTo>
                  <a:pt x="76835" y="70866"/>
                </a:lnTo>
                <a:lnTo>
                  <a:pt x="72263" y="69469"/>
                </a:lnTo>
                <a:lnTo>
                  <a:pt x="69088" y="66294"/>
                </a:lnTo>
                <a:lnTo>
                  <a:pt x="65405" y="63246"/>
                </a:lnTo>
                <a:lnTo>
                  <a:pt x="63754" y="59563"/>
                </a:lnTo>
                <a:lnTo>
                  <a:pt x="63754" y="54991"/>
                </a:lnTo>
                <a:close/>
              </a:path>
              <a:path w="328295" h="76200">
                <a:moveTo>
                  <a:pt x="96494" y="4572"/>
                </a:moveTo>
                <a:lnTo>
                  <a:pt x="86741" y="4572"/>
                </a:lnTo>
                <a:lnTo>
                  <a:pt x="90551" y="6096"/>
                </a:lnTo>
                <a:lnTo>
                  <a:pt x="92710" y="9144"/>
                </a:lnTo>
                <a:lnTo>
                  <a:pt x="95885" y="11684"/>
                </a:lnTo>
                <a:lnTo>
                  <a:pt x="97282" y="15240"/>
                </a:lnTo>
                <a:lnTo>
                  <a:pt x="97282" y="22987"/>
                </a:lnTo>
                <a:lnTo>
                  <a:pt x="88773" y="32766"/>
                </a:lnTo>
                <a:lnTo>
                  <a:pt x="86741" y="34290"/>
                </a:lnTo>
                <a:lnTo>
                  <a:pt x="73660" y="34290"/>
                </a:lnTo>
                <a:lnTo>
                  <a:pt x="73660" y="39624"/>
                </a:lnTo>
                <a:lnTo>
                  <a:pt x="85979" y="39624"/>
                </a:lnTo>
                <a:lnTo>
                  <a:pt x="90551" y="41275"/>
                </a:lnTo>
                <a:lnTo>
                  <a:pt x="93345" y="43434"/>
                </a:lnTo>
                <a:lnTo>
                  <a:pt x="96520" y="46609"/>
                </a:lnTo>
                <a:lnTo>
                  <a:pt x="97917" y="50419"/>
                </a:lnTo>
                <a:lnTo>
                  <a:pt x="97917" y="60325"/>
                </a:lnTo>
                <a:lnTo>
                  <a:pt x="96520" y="64262"/>
                </a:lnTo>
                <a:lnTo>
                  <a:pt x="94361" y="67056"/>
                </a:lnTo>
                <a:lnTo>
                  <a:pt x="91313" y="69469"/>
                </a:lnTo>
                <a:lnTo>
                  <a:pt x="86741" y="70866"/>
                </a:lnTo>
                <a:lnTo>
                  <a:pt x="97324" y="70866"/>
                </a:lnTo>
                <a:lnTo>
                  <a:pt x="97917" y="70231"/>
                </a:lnTo>
                <a:lnTo>
                  <a:pt x="102616" y="66294"/>
                </a:lnTo>
                <a:lnTo>
                  <a:pt x="104267" y="61087"/>
                </a:lnTo>
                <a:lnTo>
                  <a:pt x="104267" y="50419"/>
                </a:lnTo>
                <a:lnTo>
                  <a:pt x="103505" y="46609"/>
                </a:lnTo>
                <a:lnTo>
                  <a:pt x="101092" y="43434"/>
                </a:lnTo>
                <a:lnTo>
                  <a:pt x="98933" y="40513"/>
                </a:lnTo>
                <a:lnTo>
                  <a:pt x="95123" y="38100"/>
                </a:lnTo>
                <a:lnTo>
                  <a:pt x="90551" y="36703"/>
                </a:lnTo>
                <a:lnTo>
                  <a:pt x="94361" y="35941"/>
                </a:lnTo>
                <a:lnTo>
                  <a:pt x="97282" y="33528"/>
                </a:lnTo>
                <a:lnTo>
                  <a:pt x="99695" y="30734"/>
                </a:lnTo>
                <a:lnTo>
                  <a:pt x="101854" y="27559"/>
                </a:lnTo>
                <a:lnTo>
                  <a:pt x="103505" y="23622"/>
                </a:lnTo>
                <a:lnTo>
                  <a:pt x="103505" y="13716"/>
                </a:lnTo>
                <a:lnTo>
                  <a:pt x="101092" y="9144"/>
                </a:lnTo>
                <a:lnTo>
                  <a:pt x="97282" y="5334"/>
                </a:lnTo>
                <a:lnTo>
                  <a:pt x="96494" y="4572"/>
                </a:lnTo>
                <a:close/>
              </a:path>
              <a:path w="328295" h="76200">
                <a:moveTo>
                  <a:pt x="88138" y="0"/>
                </a:moveTo>
                <a:lnTo>
                  <a:pt x="77470" y="0"/>
                </a:lnTo>
                <a:lnTo>
                  <a:pt x="73660" y="762"/>
                </a:lnTo>
                <a:lnTo>
                  <a:pt x="59182" y="16256"/>
                </a:lnTo>
                <a:lnTo>
                  <a:pt x="59182" y="19812"/>
                </a:lnTo>
                <a:lnTo>
                  <a:pt x="65405" y="19812"/>
                </a:lnTo>
                <a:lnTo>
                  <a:pt x="65405" y="15240"/>
                </a:lnTo>
                <a:lnTo>
                  <a:pt x="66929" y="12319"/>
                </a:lnTo>
                <a:lnTo>
                  <a:pt x="69723" y="9144"/>
                </a:lnTo>
                <a:lnTo>
                  <a:pt x="72898" y="6096"/>
                </a:lnTo>
                <a:lnTo>
                  <a:pt x="76835" y="4572"/>
                </a:lnTo>
                <a:lnTo>
                  <a:pt x="96494" y="4572"/>
                </a:lnTo>
                <a:lnTo>
                  <a:pt x="93345" y="1524"/>
                </a:lnTo>
                <a:lnTo>
                  <a:pt x="88138" y="0"/>
                </a:lnTo>
                <a:close/>
              </a:path>
              <a:path w="328295" h="76200">
                <a:moveTo>
                  <a:pt x="124079" y="67056"/>
                </a:moveTo>
                <a:lnTo>
                  <a:pt x="120904" y="67056"/>
                </a:lnTo>
                <a:lnTo>
                  <a:pt x="120142" y="67818"/>
                </a:lnTo>
                <a:lnTo>
                  <a:pt x="119507" y="68834"/>
                </a:lnTo>
                <a:lnTo>
                  <a:pt x="118745" y="69469"/>
                </a:lnTo>
                <a:lnTo>
                  <a:pt x="118745" y="74041"/>
                </a:lnTo>
                <a:lnTo>
                  <a:pt x="120142" y="75438"/>
                </a:lnTo>
                <a:lnTo>
                  <a:pt x="124841" y="75438"/>
                </a:lnTo>
                <a:lnTo>
                  <a:pt x="126238" y="74041"/>
                </a:lnTo>
                <a:lnTo>
                  <a:pt x="126873" y="72390"/>
                </a:lnTo>
                <a:lnTo>
                  <a:pt x="126873" y="70231"/>
                </a:lnTo>
                <a:lnTo>
                  <a:pt x="126238" y="69469"/>
                </a:lnTo>
                <a:lnTo>
                  <a:pt x="125476" y="68834"/>
                </a:lnTo>
                <a:lnTo>
                  <a:pt x="124841" y="67818"/>
                </a:lnTo>
                <a:lnTo>
                  <a:pt x="124079" y="67056"/>
                </a:lnTo>
                <a:close/>
              </a:path>
              <a:path w="328295" h="76200">
                <a:moveTo>
                  <a:pt x="178816" y="0"/>
                </a:moveTo>
                <a:lnTo>
                  <a:pt x="177292" y="0"/>
                </a:lnTo>
                <a:lnTo>
                  <a:pt x="169673" y="736"/>
                </a:lnTo>
                <a:lnTo>
                  <a:pt x="142920" y="32704"/>
                </a:lnTo>
                <a:lnTo>
                  <a:pt x="142367" y="56388"/>
                </a:lnTo>
                <a:lnTo>
                  <a:pt x="144526" y="63246"/>
                </a:lnTo>
                <a:lnTo>
                  <a:pt x="149098" y="68834"/>
                </a:lnTo>
                <a:lnTo>
                  <a:pt x="153670" y="74041"/>
                </a:lnTo>
                <a:lnTo>
                  <a:pt x="159766" y="76073"/>
                </a:lnTo>
                <a:lnTo>
                  <a:pt x="171323" y="76073"/>
                </a:lnTo>
                <a:lnTo>
                  <a:pt x="175133" y="75438"/>
                </a:lnTo>
                <a:lnTo>
                  <a:pt x="178054" y="73406"/>
                </a:lnTo>
                <a:lnTo>
                  <a:pt x="181991" y="70866"/>
                </a:lnTo>
                <a:lnTo>
                  <a:pt x="161417" y="70866"/>
                </a:lnTo>
                <a:lnTo>
                  <a:pt x="156845" y="68834"/>
                </a:lnTo>
                <a:lnTo>
                  <a:pt x="153670" y="64897"/>
                </a:lnTo>
                <a:lnTo>
                  <a:pt x="150495" y="61087"/>
                </a:lnTo>
                <a:lnTo>
                  <a:pt x="149098" y="55753"/>
                </a:lnTo>
                <a:lnTo>
                  <a:pt x="149098" y="43434"/>
                </a:lnTo>
                <a:lnTo>
                  <a:pt x="149860" y="40513"/>
                </a:lnTo>
                <a:lnTo>
                  <a:pt x="152273" y="37338"/>
                </a:lnTo>
                <a:lnTo>
                  <a:pt x="155067" y="35306"/>
                </a:lnTo>
                <a:lnTo>
                  <a:pt x="149098" y="35306"/>
                </a:lnTo>
                <a:lnTo>
                  <a:pt x="149098" y="26162"/>
                </a:lnTo>
                <a:lnTo>
                  <a:pt x="152273" y="18288"/>
                </a:lnTo>
                <a:lnTo>
                  <a:pt x="157607" y="13081"/>
                </a:lnTo>
                <a:lnTo>
                  <a:pt x="162179" y="8509"/>
                </a:lnTo>
                <a:lnTo>
                  <a:pt x="169545" y="5334"/>
                </a:lnTo>
                <a:lnTo>
                  <a:pt x="178816" y="5334"/>
                </a:lnTo>
                <a:lnTo>
                  <a:pt x="178816" y="0"/>
                </a:lnTo>
                <a:close/>
              </a:path>
              <a:path w="328295" h="76200">
                <a:moveTo>
                  <a:pt x="181461" y="31369"/>
                </a:moveTo>
                <a:lnTo>
                  <a:pt x="171323" y="31369"/>
                </a:lnTo>
                <a:lnTo>
                  <a:pt x="175133" y="33528"/>
                </a:lnTo>
                <a:lnTo>
                  <a:pt x="178054" y="36703"/>
                </a:lnTo>
                <a:lnTo>
                  <a:pt x="181229" y="40513"/>
                </a:lnTo>
                <a:lnTo>
                  <a:pt x="182626" y="45212"/>
                </a:lnTo>
                <a:lnTo>
                  <a:pt x="182626" y="56388"/>
                </a:lnTo>
                <a:lnTo>
                  <a:pt x="181229" y="61722"/>
                </a:lnTo>
                <a:lnTo>
                  <a:pt x="178054" y="65659"/>
                </a:lnTo>
                <a:lnTo>
                  <a:pt x="175133" y="69469"/>
                </a:lnTo>
                <a:lnTo>
                  <a:pt x="171323" y="70866"/>
                </a:lnTo>
                <a:lnTo>
                  <a:pt x="181991" y="70866"/>
                </a:lnTo>
                <a:lnTo>
                  <a:pt x="184277" y="67818"/>
                </a:lnTo>
                <a:lnTo>
                  <a:pt x="185801" y="64262"/>
                </a:lnTo>
                <a:lnTo>
                  <a:pt x="187960" y="60325"/>
                </a:lnTo>
                <a:lnTo>
                  <a:pt x="188506" y="56388"/>
                </a:lnTo>
                <a:lnTo>
                  <a:pt x="188595" y="43434"/>
                </a:lnTo>
                <a:lnTo>
                  <a:pt x="186563" y="37338"/>
                </a:lnTo>
                <a:lnTo>
                  <a:pt x="182574" y="32704"/>
                </a:lnTo>
                <a:lnTo>
                  <a:pt x="181461" y="31369"/>
                </a:lnTo>
                <a:close/>
              </a:path>
              <a:path w="328295" h="76200">
                <a:moveTo>
                  <a:pt x="173482" y="26162"/>
                </a:moveTo>
                <a:lnTo>
                  <a:pt x="163576" y="26162"/>
                </a:lnTo>
                <a:lnTo>
                  <a:pt x="159766" y="26797"/>
                </a:lnTo>
                <a:lnTo>
                  <a:pt x="156845" y="28194"/>
                </a:lnTo>
                <a:lnTo>
                  <a:pt x="153670" y="30734"/>
                </a:lnTo>
                <a:lnTo>
                  <a:pt x="150495" y="32131"/>
                </a:lnTo>
                <a:lnTo>
                  <a:pt x="149098" y="35306"/>
                </a:lnTo>
                <a:lnTo>
                  <a:pt x="155067" y="35306"/>
                </a:lnTo>
                <a:lnTo>
                  <a:pt x="159004" y="32766"/>
                </a:lnTo>
                <a:lnTo>
                  <a:pt x="162179" y="31369"/>
                </a:lnTo>
                <a:lnTo>
                  <a:pt x="181461" y="31369"/>
                </a:lnTo>
                <a:lnTo>
                  <a:pt x="178816" y="28194"/>
                </a:lnTo>
                <a:lnTo>
                  <a:pt x="173482" y="26162"/>
                </a:lnTo>
                <a:close/>
              </a:path>
              <a:path w="328295" h="76200">
                <a:moveTo>
                  <a:pt x="233045" y="19812"/>
                </a:moveTo>
                <a:lnTo>
                  <a:pt x="226695" y="19812"/>
                </a:lnTo>
                <a:lnTo>
                  <a:pt x="226695" y="75438"/>
                </a:lnTo>
                <a:lnTo>
                  <a:pt x="233045" y="75438"/>
                </a:lnTo>
                <a:lnTo>
                  <a:pt x="233045" y="37338"/>
                </a:lnTo>
                <a:lnTo>
                  <a:pt x="234442" y="32766"/>
                </a:lnTo>
                <a:lnTo>
                  <a:pt x="236918" y="29658"/>
                </a:lnTo>
                <a:lnTo>
                  <a:pt x="237661" y="28956"/>
                </a:lnTo>
                <a:lnTo>
                  <a:pt x="233045" y="28956"/>
                </a:lnTo>
                <a:lnTo>
                  <a:pt x="233045" y="19812"/>
                </a:lnTo>
                <a:close/>
              </a:path>
              <a:path w="328295" h="76200">
                <a:moveTo>
                  <a:pt x="266433" y="24384"/>
                </a:moveTo>
                <a:lnTo>
                  <a:pt x="253492" y="24384"/>
                </a:lnTo>
                <a:lnTo>
                  <a:pt x="257429" y="25146"/>
                </a:lnTo>
                <a:lnTo>
                  <a:pt x="259588" y="27559"/>
                </a:lnTo>
                <a:lnTo>
                  <a:pt x="262001" y="29718"/>
                </a:lnTo>
                <a:lnTo>
                  <a:pt x="262763" y="33528"/>
                </a:lnTo>
                <a:lnTo>
                  <a:pt x="262763" y="75438"/>
                </a:lnTo>
                <a:lnTo>
                  <a:pt x="268732" y="75438"/>
                </a:lnTo>
                <a:lnTo>
                  <a:pt x="268837" y="38100"/>
                </a:lnTo>
                <a:lnTo>
                  <a:pt x="269367" y="34290"/>
                </a:lnTo>
                <a:lnTo>
                  <a:pt x="271145" y="31369"/>
                </a:lnTo>
                <a:lnTo>
                  <a:pt x="272663" y="29718"/>
                </a:lnTo>
                <a:lnTo>
                  <a:pt x="267970" y="29718"/>
                </a:lnTo>
                <a:lnTo>
                  <a:pt x="266433" y="24384"/>
                </a:lnTo>
                <a:close/>
              </a:path>
              <a:path w="328295" h="76200">
                <a:moveTo>
                  <a:pt x="300485" y="24384"/>
                </a:moveTo>
                <a:lnTo>
                  <a:pt x="290195" y="24384"/>
                </a:lnTo>
                <a:lnTo>
                  <a:pt x="293116" y="25146"/>
                </a:lnTo>
                <a:lnTo>
                  <a:pt x="297688" y="29718"/>
                </a:lnTo>
                <a:lnTo>
                  <a:pt x="298577" y="33528"/>
                </a:lnTo>
                <a:lnTo>
                  <a:pt x="298577" y="75438"/>
                </a:lnTo>
                <a:lnTo>
                  <a:pt x="304673" y="75438"/>
                </a:lnTo>
                <a:lnTo>
                  <a:pt x="304569" y="37338"/>
                </a:lnTo>
                <a:lnTo>
                  <a:pt x="303530" y="29658"/>
                </a:lnTo>
                <a:lnTo>
                  <a:pt x="300485" y="24384"/>
                </a:lnTo>
                <a:close/>
              </a:path>
              <a:path w="328295" h="76200">
                <a:moveTo>
                  <a:pt x="286385" y="19050"/>
                </a:moveTo>
                <a:lnTo>
                  <a:pt x="282448" y="19050"/>
                </a:lnTo>
                <a:lnTo>
                  <a:pt x="278638" y="19812"/>
                </a:lnTo>
                <a:lnTo>
                  <a:pt x="275717" y="21463"/>
                </a:lnTo>
                <a:lnTo>
                  <a:pt x="272422" y="23717"/>
                </a:lnTo>
                <a:lnTo>
                  <a:pt x="269367" y="26162"/>
                </a:lnTo>
                <a:lnTo>
                  <a:pt x="267970" y="29718"/>
                </a:lnTo>
                <a:lnTo>
                  <a:pt x="272663" y="29718"/>
                </a:lnTo>
                <a:lnTo>
                  <a:pt x="274066" y="28194"/>
                </a:lnTo>
                <a:lnTo>
                  <a:pt x="277241" y="26162"/>
                </a:lnTo>
                <a:lnTo>
                  <a:pt x="281051" y="24384"/>
                </a:lnTo>
                <a:lnTo>
                  <a:pt x="300485" y="24384"/>
                </a:lnTo>
                <a:lnTo>
                  <a:pt x="300101" y="23717"/>
                </a:lnTo>
                <a:lnTo>
                  <a:pt x="294386" y="20204"/>
                </a:lnTo>
                <a:lnTo>
                  <a:pt x="286385" y="19050"/>
                </a:lnTo>
                <a:close/>
              </a:path>
              <a:path w="328295" h="76200">
                <a:moveTo>
                  <a:pt x="259588" y="19050"/>
                </a:moveTo>
                <a:lnTo>
                  <a:pt x="247523" y="19050"/>
                </a:lnTo>
                <a:lnTo>
                  <a:pt x="243713" y="19812"/>
                </a:lnTo>
                <a:lnTo>
                  <a:pt x="237617" y="22987"/>
                </a:lnTo>
                <a:lnTo>
                  <a:pt x="235204" y="25146"/>
                </a:lnTo>
                <a:lnTo>
                  <a:pt x="233045" y="28956"/>
                </a:lnTo>
                <a:lnTo>
                  <a:pt x="237661" y="28956"/>
                </a:lnTo>
                <a:lnTo>
                  <a:pt x="239141" y="27559"/>
                </a:lnTo>
                <a:lnTo>
                  <a:pt x="242189" y="25146"/>
                </a:lnTo>
                <a:lnTo>
                  <a:pt x="245110" y="24384"/>
                </a:lnTo>
                <a:lnTo>
                  <a:pt x="266433" y="24384"/>
                </a:lnTo>
                <a:lnTo>
                  <a:pt x="265811" y="22225"/>
                </a:lnTo>
                <a:lnTo>
                  <a:pt x="259588" y="19050"/>
                </a:lnTo>
                <a:close/>
              </a:path>
              <a:path w="328295" h="76200">
                <a:moveTo>
                  <a:pt x="327533" y="19812"/>
                </a:moveTo>
                <a:lnTo>
                  <a:pt x="321564" y="19812"/>
                </a:lnTo>
                <a:lnTo>
                  <a:pt x="321564" y="75438"/>
                </a:lnTo>
                <a:lnTo>
                  <a:pt x="327533" y="75438"/>
                </a:lnTo>
                <a:lnTo>
                  <a:pt x="327533" y="19812"/>
                </a:lnTo>
                <a:close/>
              </a:path>
              <a:path w="328295" h="76200">
                <a:moveTo>
                  <a:pt x="326517" y="0"/>
                </a:moveTo>
                <a:lnTo>
                  <a:pt x="322199" y="0"/>
                </a:lnTo>
                <a:lnTo>
                  <a:pt x="321310" y="762"/>
                </a:lnTo>
                <a:lnTo>
                  <a:pt x="320548" y="1524"/>
                </a:lnTo>
                <a:lnTo>
                  <a:pt x="319913" y="2413"/>
                </a:lnTo>
                <a:lnTo>
                  <a:pt x="319913" y="4572"/>
                </a:lnTo>
                <a:lnTo>
                  <a:pt x="320548" y="6096"/>
                </a:lnTo>
                <a:lnTo>
                  <a:pt x="321310" y="7112"/>
                </a:lnTo>
                <a:lnTo>
                  <a:pt x="322199" y="7747"/>
                </a:lnTo>
                <a:lnTo>
                  <a:pt x="326517" y="7747"/>
                </a:lnTo>
                <a:lnTo>
                  <a:pt x="327533" y="7112"/>
                </a:lnTo>
                <a:lnTo>
                  <a:pt x="328295" y="6096"/>
                </a:lnTo>
                <a:lnTo>
                  <a:pt x="328295" y="1524"/>
                </a:lnTo>
                <a:lnTo>
                  <a:pt x="327533" y="762"/>
                </a:lnTo>
                <a:lnTo>
                  <a:pt x="3265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61644" y="1399666"/>
            <a:ext cx="5879465" cy="0"/>
          </a:xfrm>
          <a:custGeom>
            <a:avLst/>
            <a:gdLst/>
            <a:ahLst/>
            <a:cxnLst/>
            <a:rect l="l" t="t" r="r" b="b"/>
            <a:pathLst>
              <a:path w="5879465">
                <a:moveTo>
                  <a:pt x="0" y="0"/>
                </a:moveTo>
                <a:lnTo>
                  <a:pt x="5879210" y="0"/>
                </a:lnTo>
              </a:path>
            </a:pathLst>
          </a:custGeom>
          <a:ln w="6603">
            <a:solidFill>
              <a:srgbClr val="E5E5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95325" y="1365630"/>
            <a:ext cx="269240" cy="76200"/>
          </a:xfrm>
          <a:custGeom>
            <a:avLst/>
            <a:gdLst/>
            <a:ahLst/>
            <a:cxnLst/>
            <a:rect l="l" t="t" r="r" b="b"/>
            <a:pathLst>
              <a:path w="269240" h="76200">
                <a:moveTo>
                  <a:pt x="29845" y="0"/>
                </a:moveTo>
                <a:lnTo>
                  <a:pt x="15494" y="0"/>
                </a:lnTo>
                <a:lnTo>
                  <a:pt x="9144" y="2159"/>
                </a:lnTo>
                <a:lnTo>
                  <a:pt x="5588" y="7493"/>
                </a:lnTo>
                <a:lnTo>
                  <a:pt x="1651" y="12827"/>
                </a:lnTo>
                <a:lnTo>
                  <a:pt x="0" y="21209"/>
                </a:lnTo>
                <a:lnTo>
                  <a:pt x="0" y="54610"/>
                </a:lnTo>
                <a:lnTo>
                  <a:pt x="1651" y="63119"/>
                </a:lnTo>
                <a:lnTo>
                  <a:pt x="6223" y="68326"/>
                </a:lnTo>
                <a:lnTo>
                  <a:pt x="9906" y="73660"/>
                </a:lnTo>
                <a:lnTo>
                  <a:pt x="15494" y="76073"/>
                </a:lnTo>
                <a:lnTo>
                  <a:pt x="30607" y="76073"/>
                </a:lnTo>
                <a:lnTo>
                  <a:pt x="35941" y="73660"/>
                </a:lnTo>
                <a:lnTo>
                  <a:pt x="37805" y="70739"/>
                </a:lnTo>
                <a:lnTo>
                  <a:pt x="17526" y="70739"/>
                </a:lnTo>
                <a:lnTo>
                  <a:pt x="12954" y="68326"/>
                </a:lnTo>
                <a:lnTo>
                  <a:pt x="9906" y="63754"/>
                </a:lnTo>
                <a:lnTo>
                  <a:pt x="6985" y="59944"/>
                </a:lnTo>
                <a:lnTo>
                  <a:pt x="6223" y="53213"/>
                </a:lnTo>
                <a:lnTo>
                  <a:pt x="6223" y="21971"/>
                </a:lnTo>
                <a:lnTo>
                  <a:pt x="7620" y="15875"/>
                </a:lnTo>
                <a:lnTo>
                  <a:pt x="9906" y="11303"/>
                </a:lnTo>
                <a:lnTo>
                  <a:pt x="12954" y="6731"/>
                </a:lnTo>
                <a:lnTo>
                  <a:pt x="16891" y="5334"/>
                </a:lnTo>
                <a:lnTo>
                  <a:pt x="38208" y="5334"/>
                </a:lnTo>
                <a:lnTo>
                  <a:pt x="35941" y="2159"/>
                </a:lnTo>
                <a:lnTo>
                  <a:pt x="29845" y="0"/>
                </a:lnTo>
                <a:close/>
              </a:path>
              <a:path w="269240" h="76200">
                <a:moveTo>
                  <a:pt x="38208" y="5334"/>
                </a:moveTo>
                <a:lnTo>
                  <a:pt x="28194" y="5334"/>
                </a:lnTo>
                <a:lnTo>
                  <a:pt x="32766" y="6731"/>
                </a:lnTo>
                <a:lnTo>
                  <a:pt x="35179" y="11303"/>
                </a:lnTo>
                <a:lnTo>
                  <a:pt x="38100" y="15875"/>
                </a:lnTo>
                <a:lnTo>
                  <a:pt x="39751" y="21971"/>
                </a:lnTo>
                <a:lnTo>
                  <a:pt x="39751" y="53213"/>
                </a:lnTo>
                <a:lnTo>
                  <a:pt x="38100" y="59944"/>
                </a:lnTo>
                <a:lnTo>
                  <a:pt x="35179" y="64516"/>
                </a:lnTo>
                <a:lnTo>
                  <a:pt x="32004" y="68326"/>
                </a:lnTo>
                <a:lnTo>
                  <a:pt x="28194" y="70739"/>
                </a:lnTo>
                <a:lnTo>
                  <a:pt x="37805" y="70739"/>
                </a:lnTo>
                <a:lnTo>
                  <a:pt x="39751" y="67691"/>
                </a:lnTo>
                <a:lnTo>
                  <a:pt x="43688" y="62357"/>
                </a:lnTo>
                <a:lnTo>
                  <a:pt x="45720" y="54610"/>
                </a:lnTo>
                <a:lnTo>
                  <a:pt x="45720" y="30353"/>
                </a:lnTo>
                <a:lnTo>
                  <a:pt x="45085" y="20447"/>
                </a:lnTo>
                <a:lnTo>
                  <a:pt x="43688" y="12827"/>
                </a:lnTo>
                <a:lnTo>
                  <a:pt x="39751" y="7493"/>
                </a:lnTo>
                <a:lnTo>
                  <a:pt x="38208" y="5334"/>
                </a:lnTo>
                <a:close/>
              </a:path>
              <a:path w="269240" h="76200">
                <a:moveTo>
                  <a:pt x="64770" y="66929"/>
                </a:moveTo>
                <a:lnTo>
                  <a:pt x="61595" y="66929"/>
                </a:lnTo>
                <a:lnTo>
                  <a:pt x="60833" y="67691"/>
                </a:lnTo>
                <a:lnTo>
                  <a:pt x="60071" y="68326"/>
                </a:lnTo>
                <a:lnTo>
                  <a:pt x="59436" y="69088"/>
                </a:lnTo>
                <a:lnTo>
                  <a:pt x="59436" y="73660"/>
                </a:lnTo>
                <a:lnTo>
                  <a:pt x="60071" y="74295"/>
                </a:lnTo>
                <a:lnTo>
                  <a:pt x="60833" y="75311"/>
                </a:lnTo>
                <a:lnTo>
                  <a:pt x="65405" y="75311"/>
                </a:lnTo>
                <a:lnTo>
                  <a:pt x="66167" y="74295"/>
                </a:lnTo>
                <a:lnTo>
                  <a:pt x="66802" y="73660"/>
                </a:lnTo>
                <a:lnTo>
                  <a:pt x="67818" y="72263"/>
                </a:lnTo>
                <a:lnTo>
                  <a:pt x="67818" y="69723"/>
                </a:lnTo>
                <a:lnTo>
                  <a:pt x="66802" y="69088"/>
                </a:lnTo>
                <a:lnTo>
                  <a:pt x="66167" y="68326"/>
                </a:lnTo>
                <a:lnTo>
                  <a:pt x="65405" y="67691"/>
                </a:lnTo>
                <a:lnTo>
                  <a:pt x="64770" y="66929"/>
                </a:lnTo>
                <a:close/>
              </a:path>
              <a:path w="269240" h="76200">
                <a:moveTo>
                  <a:pt x="91440" y="55245"/>
                </a:moveTo>
                <a:lnTo>
                  <a:pt x="85217" y="55245"/>
                </a:lnTo>
                <a:lnTo>
                  <a:pt x="85852" y="62357"/>
                </a:lnTo>
                <a:lnTo>
                  <a:pt x="88392" y="66929"/>
                </a:lnTo>
                <a:lnTo>
                  <a:pt x="92202" y="70739"/>
                </a:lnTo>
                <a:lnTo>
                  <a:pt x="96012" y="74295"/>
                </a:lnTo>
                <a:lnTo>
                  <a:pt x="101346" y="76073"/>
                </a:lnTo>
                <a:lnTo>
                  <a:pt x="115062" y="76073"/>
                </a:lnTo>
                <a:lnTo>
                  <a:pt x="120396" y="73660"/>
                </a:lnTo>
                <a:lnTo>
                  <a:pt x="123034" y="70739"/>
                </a:lnTo>
                <a:lnTo>
                  <a:pt x="102870" y="70739"/>
                </a:lnTo>
                <a:lnTo>
                  <a:pt x="98933" y="69723"/>
                </a:lnTo>
                <a:lnTo>
                  <a:pt x="96012" y="66929"/>
                </a:lnTo>
                <a:lnTo>
                  <a:pt x="93599" y="64516"/>
                </a:lnTo>
                <a:lnTo>
                  <a:pt x="91440" y="60833"/>
                </a:lnTo>
                <a:lnTo>
                  <a:pt x="91440" y="55245"/>
                </a:lnTo>
                <a:close/>
              </a:path>
              <a:path w="269240" h="76200">
                <a:moveTo>
                  <a:pt x="122865" y="32893"/>
                </a:moveTo>
                <a:lnTo>
                  <a:pt x="112014" y="32893"/>
                </a:lnTo>
                <a:lnTo>
                  <a:pt x="116586" y="34925"/>
                </a:lnTo>
                <a:lnTo>
                  <a:pt x="119634" y="38100"/>
                </a:lnTo>
                <a:lnTo>
                  <a:pt x="122555" y="42037"/>
                </a:lnTo>
                <a:lnTo>
                  <a:pt x="123952" y="46101"/>
                </a:lnTo>
                <a:lnTo>
                  <a:pt x="123952" y="57785"/>
                </a:lnTo>
                <a:lnTo>
                  <a:pt x="122555" y="62357"/>
                </a:lnTo>
                <a:lnTo>
                  <a:pt x="120396" y="66167"/>
                </a:lnTo>
                <a:lnTo>
                  <a:pt x="117221" y="69088"/>
                </a:lnTo>
                <a:lnTo>
                  <a:pt x="113411" y="70739"/>
                </a:lnTo>
                <a:lnTo>
                  <a:pt x="123034" y="70739"/>
                </a:lnTo>
                <a:lnTo>
                  <a:pt x="123952" y="69723"/>
                </a:lnTo>
                <a:lnTo>
                  <a:pt x="127889" y="65151"/>
                </a:lnTo>
                <a:lnTo>
                  <a:pt x="130302" y="59182"/>
                </a:lnTo>
                <a:lnTo>
                  <a:pt x="130302" y="44069"/>
                </a:lnTo>
                <a:lnTo>
                  <a:pt x="127889" y="38100"/>
                </a:lnTo>
                <a:lnTo>
                  <a:pt x="123952" y="34290"/>
                </a:lnTo>
                <a:lnTo>
                  <a:pt x="122865" y="32893"/>
                </a:lnTo>
                <a:close/>
              </a:path>
              <a:path w="269240" h="76200">
                <a:moveTo>
                  <a:pt x="128524" y="762"/>
                </a:moveTo>
                <a:lnTo>
                  <a:pt x="91440" y="762"/>
                </a:lnTo>
                <a:lnTo>
                  <a:pt x="87630" y="37465"/>
                </a:lnTo>
                <a:lnTo>
                  <a:pt x="92964" y="38100"/>
                </a:lnTo>
                <a:lnTo>
                  <a:pt x="94996" y="36449"/>
                </a:lnTo>
                <a:lnTo>
                  <a:pt x="97536" y="34925"/>
                </a:lnTo>
                <a:lnTo>
                  <a:pt x="99695" y="34290"/>
                </a:lnTo>
                <a:lnTo>
                  <a:pt x="101346" y="33528"/>
                </a:lnTo>
                <a:lnTo>
                  <a:pt x="104267" y="32893"/>
                </a:lnTo>
                <a:lnTo>
                  <a:pt x="122865" y="32893"/>
                </a:lnTo>
                <a:lnTo>
                  <a:pt x="121482" y="31115"/>
                </a:lnTo>
                <a:lnTo>
                  <a:pt x="94361" y="31115"/>
                </a:lnTo>
                <a:lnTo>
                  <a:pt x="96774" y="5969"/>
                </a:lnTo>
                <a:lnTo>
                  <a:pt x="128524" y="5969"/>
                </a:lnTo>
                <a:lnTo>
                  <a:pt x="128524" y="762"/>
                </a:lnTo>
                <a:close/>
              </a:path>
              <a:path w="269240" h="76200">
                <a:moveTo>
                  <a:pt x="115062" y="27305"/>
                </a:moveTo>
                <a:lnTo>
                  <a:pt x="102870" y="27305"/>
                </a:lnTo>
                <a:lnTo>
                  <a:pt x="98171" y="28956"/>
                </a:lnTo>
                <a:lnTo>
                  <a:pt x="94361" y="31115"/>
                </a:lnTo>
                <a:lnTo>
                  <a:pt x="121482" y="31115"/>
                </a:lnTo>
                <a:lnTo>
                  <a:pt x="120396" y="29718"/>
                </a:lnTo>
                <a:lnTo>
                  <a:pt x="115062" y="27305"/>
                </a:lnTo>
                <a:close/>
              </a:path>
              <a:path w="269240" h="76200">
                <a:moveTo>
                  <a:pt x="173736" y="19812"/>
                </a:moveTo>
                <a:lnTo>
                  <a:pt x="167640" y="19812"/>
                </a:lnTo>
                <a:lnTo>
                  <a:pt x="167640" y="75311"/>
                </a:lnTo>
                <a:lnTo>
                  <a:pt x="173736" y="75311"/>
                </a:lnTo>
                <a:lnTo>
                  <a:pt x="173736" y="37465"/>
                </a:lnTo>
                <a:lnTo>
                  <a:pt x="175133" y="32893"/>
                </a:lnTo>
                <a:lnTo>
                  <a:pt x="177647" y="29604"/>
                </a:lnTo>
                <a:lnTo>
                  <a:pt x="178227" y="28956"/>
                </a:lnTo>
                <a:lnTo>
                  <a:pt x="173736" y="28956"/>
                </a:lnTo>
                <a:lnTo>
                  <a:pt x="173736" y="19812"/>
                </a:lnTo>
                <a:close/>
              </a:path>
              <a:path w="269240" h="76200">
                <a:moveTo>
                  <a:pt x="207174" y="24384"/>
                </a:moveTo>
                <a:lnTo>
                  <a:pt x="194183" y="24384"/>
                </a:lnTo>
                <a:lnTo>
                  <a:pt x="198120" y="25019"/>
                </a:lnTo>
                <a:lnTo>
                  <a:pt x="200406" y="27305"/>
                </a:lnTo>
                <a:lnTo>
                  <a:pt x="202692" y="29718"/>
                </a:lnTo>
                <a:lnTo>
                  <a:pt x="203221" y="32893"/>
                </a:lnTo>
                <a:lnTo>
                  <a:pt x="203327" y="75311"/>
                </a:lnTo>
                <a:lnTo>
                  <a:pt x="209296" y="75311"/>
                </a:lnTo>
                <a:lnTo>
                  <a:pt x="209296" y="38862"/>
                </a:lnTo>
                <a:lnTo>
                  <a:pt x="210312" y="34290"/>
                </a:lnTo>
                <a:lnTo>
                  <a:pt x="211836" y="31115"/>
                </a:lnTo>
                <a:lnTo>
                  <a:pt x="213293" y="29718"/>
                </a:lnTo>
                <a:lnTo>
                  <a:pt x="208661" y="29718"/>
                </a:lnTo>
                <a:lnTo>
                  <a:pt x="207174" y="24384"/>
                </a:lnTo>
                <a:close/>
              </a:path>
              <a:path w="269240" h="76200">
                <a:moveTo>
                  <a:pt x="241190" y="24384"/>
                </a:moveTo>
                <a:lnTo>
                  <a:pt x="230886" y="24384"/>
                </a:lnTo>
                <a:lnTo>
                  <a:pt x="233934" y="25019"/>
                </a:lnTo>
                <a:lnTo>
                  <a:pt x="236220" y="27305"/>
                </a:lnTo>
                <a:lnTo>
                  <a:pt x="238506" y="30353"/>
                </a:lnTo>
                <a:lnTo>
                  <a:pt x="239268" y="33528"/>
                </a:lnTo>
                <a:lnTo>
                  <a:pt x="239268" y="75311"/>
                </a:lnTo>
                <a:lnTo>
                  <a:pt x="245364" y="75311"/>
                </a:lnTo>
                <a:lnTo>
                  <a:pt x="245278" y="37465"/>
                </a:lnTo>
                <a:lnTo>
                  <a:pt x="244219" y="29604"/>
                </a:lnTo>
                <a:lnTo>
                  <a:pt x="241190" y="24384"/>
                </a:lnTo>
                <a:close/>
              </a:path>
              <a:path w="269240" h="76200">
                <a:moveTo>
                  <a:pt x="226949" y="19050"/>
                </a:moveTo>
                <a:lnTo>
                  <a:pt x="223139" y="19050"/>
                </a:lnTo>
                <a:lnTo>
                  <a:pt x="219456" y="19812"/>
                </a:lnTo>
                <a:lnTo>
                  <a:pt x="216408" y="21209"/>
                </a:lnTo>
                <a:lnTo>
                  <a:pt x="213168" y="23669"/>
                </a:lnTo>
                <a:lnTo>
                  <a:pt x="210312" y="25781"/>
                </a:lnTo>
                <a:lnTo>
                  <a:pt x="208661" y="29718"/>
                </a:lnTo>
                <a:lnTo>
                  <a:pt x="213293" y="29718"/>
                </a:lnTo>
                <a:lnTo>
                  <a:pt x="214884" y="28194"/>
                </a:lnTo>
                <a:lnTo>
                  <a:pt x="217805" y="25781"/>
                </a:lnTo>
                <a:lnTo>
                  <a:pt x="221742" y="24384"/>
                </a:lnTo>
                <a:lnTo>
                  <a:pt x="241190" y="24384"/>
                </a:lnTo>
                <a:lnTo>
                  <a:pt x="240776" y="23669"/>
                </a:lnTo>
                <a:lnTo>
                  <a:pt x="235023" y="20187"/>
                </a:lnTo>
                <a:lnTo>
                  <a:pt x="226949" y="19050"/>
                </a:lnTo>
                <a:close/>
              </a:path>
              <a:path w="269240" h="76200">
                <a:moveTo>
                  <a:pt x="200406" y="19050"/>
                </a:moveTo>
                <a:lnTo>
                  <a:pt x="188214" y="19050"/>
                </a:lnTo>
                <a:lnTo>
                  <a:pt x="184277" y="19812"/>
                </a:lnTo>
                <a:lnTo>
                  <a:pt x="181356" y="21209"/>
                </a:lnTo>
                <a:lnTo>
                  <a:pt x="178308" y="22987"/>
                </a:lnTo>
                <a:lnTo>
                  <a:pt x="175895" y="25781"/>
                </a:lnTo>
                <a:lnTo>
                  <a:pt x="173736" y="28956"/>
                </a:lnTo>
                <a:lnTo>
                  <a:pt x="178227" y="28956"/>
                </a:lnTo>
                <a:lnTo>
                  <a:pt x="179705" y="27305"/>
                </a:lnTo>
                <a:lnTo>
                  <a:pt x="182880" y="25019"/>
                </a:lnTo>
                <a:lnTo>
                  <a:pt x="185674" y="24384"/>
                </a:lnTo>
                <a:lnTo>
                  <a:pt x="207174" y="24384"/>
                </a:lnTo>
                <a:lnTo>
                  <a:pt x="206502" y="21971"/>
                </a:lnTo>
                <a:lnTo>
                  <a:pt x="200406" y="19050"/>
                </a:lnTo>
                <a:close/>
              </a:path>
              <a:path w="269240" h="76200">
                <a:moveTo>
                  <a:pt x="268224" y="19685"/>
                </a:moveTo>
                <a:lnTo>
                  <a:pt x="262255" y="19685"/>
                </a:lnTo>
                <a:lnTo>
                  <a:pt x="262255" y="75311"/>
                </a:lnTo>
                <a:lnTo>
                  <a:pt x="268224" y="75311"/>
                </a:lnTo>
                <a:lnTo>
                  <a:pt x="268224" y="19685"/>
                </a:lnTo>
                <a:close/>
              </a:path>
              <a:path w="269240" h="76200">
                <a:moveTo>
                  <a:pt x="267462" y="0"/>
                </a:moveTo>
                <a:lnTo>
                  <a:pt x="262890" y="0"/>
                </a:lnTo>
                <a:lnTo>
                  <a:pt x="262128" y="762"/>
                </a:lnTo>
                <a:lnTo>
                  <a:pt x="261239" y="1397"/>
                </a:lnTo>
                <a:lnTo>
                  <a:pt x="260477" y="2921"/>
                </a:lnTo>
                <a:lnTo>
                  <a:pt x="260477" y="5334"/>
                </a:lnTo>
                <a:lnTo>
                  <a:pt x="262128" y="6731"/>
                </a:lnTo>
                <a:lnTo>
                  <a:pt x="262890" y="7493"/>
                </a:lnTo>
                <a:lnTo>
                  <a:pt x="267462" y="7493"/>
                </a:lnTo>
                <a:lnTo>
                  <a:pt x="268986" y="5969"/>
                </a:lnTo>
                <a:lnTo>
                  <a:pt x="268986" y="1397"/>
                </a:lnTo>
                <a:lnTo>
                  <a:pt x="268224" y="762"/>
                </a:lnTo>
                <a:lnTo>
                  <a:pt x="2674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61644" y="1822259"/>
            <a:ext cx="5879465" cy="0"/>
          </a:xfrm>
          <a:custGeom>
            <a:avLst/>
            <a:gdLst/>
            <a:ahLst/>
            <a:cxnLst/>
            <a:rect l="l" t="t" r="r" b="b"/>
            <a:pathLst>
              <a:path w="5879465">
                <a:moveTo>
                  <a:pt x="0" y="0"/>
                </a:moveTo>
                <a:lnTo>
                  <a:pt x="5879210" y="0"/>
                </a:lnTo>
              </a:path>
            </a:pathLst>
          </a:custGeom>
          <a:ln w="5969">
            <a:solidFill>
              <a:srgbClr val="E5E5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94677" y="1787664"/>
            <a:ext cx="269875" cy="75565"/>
          </a:xfrm>
          <a:custGeom>
            <a:avLst/>
            <a:gdLst/>
            <a:ahLst/>
            <a:cxnLst/>
            <a:rect l="l" t="t" r="r" b="b"/>
            <a:pathLst>
              <a:path w="269875" h="75564">
                <a:moveTo>
                  <a:pt x="38734" y="5334"/>
                </a:moveTo>
                <a:lnTo>
                  <a:pt x="27431" y="5334"/>
                </a:lnTo>
                <a:lnTo>
                  <a:pt x="31114" y="6096"/>
                </a:lnTo>
                <a:lnTo>
                  <a:pt x="34162" y="9144"/>
                </a:lnTo>
                <a:lnTo>
                  <a:pt x="36702" y="12319"/>
                </a:lnTo>
                <a:lnTo>
                  <a:pt x="38099" y="16256"/>
                </a:lnTo>
                <a:lnTo>
                  <a:pt x="38099" y="23622"/>
                </a:lnTo>
                <a:lnTo>
                  <a:pt x="37337" y="26797"/>
                </a:lnTo>
                <a:lnTo>
                  <a:pt x="35686" y="29718"/>
                </a:lnTo>
                <a:lnTo>
                  <a:pt x="34162" y="32766"/>
                </a:lnTo>
                <a:lnTo>
                  <a:pt x="31114" y="36703"/>
                </a:lnTo>
                <a:lnTo>
                  <a:pt x="26796" y="42037"/>
                </a:lnTo>
                <a:lnTo>
                  <a:pt x="1396" y="70866"/>
                </a:lnTo>
                <a:lnTo>
                  <a:pt x="1396" y="75438"/>
                </a:lnTo>
                <a:lnTo>
                  <a:pt x="47878" y="75438"/>
                </a:lnTo>
                <a:lnTo>
                  <a:pt x="47878" y="70231"/>
                </a:lnTo>
                <a:lnTo>
                  <a:pt x="9143" y="70231"/>
                </a:lnTo>
                <a:lnTo>
                  <a:pt x="29590" y="46609"/>
                </a:lnTo>
                <a:lnTo>
                  <a:pt x="44068" y="23622"/>
                </a:lnTo>
                <a:lnTo>
                  <a:pt x="44068" y="13716"/>
                </a:lnTo>
                <a:lnTo>
                  <a:pt x="42671" y="9144"/>
                </a:lnTo>
                <a:lnTo>
                  <a:pt x="38734" y="5334"/>
                </a:lnTo>
                <a:close/>
              </a:path>
              <a:path w="269875" h="75564">
                <a:moveTo>
                  <a:pt x="29590" y="0"/>
                </a:moveTo>
                <a:lnTo>
                  <a:pt x="18287" y="0"/>
                </a:lnTo>
                <a:lnTo>
                  <a:pt x="14477" y="762"/>
                </a:lnTo>
                <a:lnTo>
                  <a:pt x="10540" y="3175"/>
                </a:lnTo>
                <a:lnTo>
                  <a:pt x="6730" y="4572"/>
                </a:lnTo>
                <a:lnTo>
                  <a:pt x="4571" y="7747"/>
                </a:lnTo>
                <a:lnTo>
                  <a:pt x="2158" y="10668"/>
                </a:lnTo>
                <a:lnTo>
                  <a:pt x="634" y="14478"/>
                </a:lnTo>
                <a:lnTo>
                  <a:pt x="105" y="17653"/>
                </a:lnTo>
                <a:lnTo>
                  <a:pt x="0" y="22225"/>
                </a:lnTo>
                <a:lnTo>
                  <a:pt x="5968" y="22225"/>
                </a:lnTo>
                <a:lnTo>
                  <a:pt x="5968" y="17653"/>
                </a:lnTo>
                <a:lnTo>
                  <a:pt x="7746" y="13081"/>
                </a:lnTo>
                <a:lnTo>
                  <a:pt x="10540" y="9906"/>
                </a:lnTo>
                <a:lnTo>
                  <a:pt x="13715" y="7112"/>
                </a:lnTo>
                <a:lnTo>
                  <a:pt x="17652" y="5334"/>
                </a:lnTo>
                <a:lnTo>
                  <a:pt x="38734" y="5334"/>
                </a:lnTo>
                <a:lnTo>
                  <a:pt x="34924" y="1524"/>
                </a:lnTo>
                <a:lnTo>
                  <a:pt x="29590" y="0"/>
                </a:lnTo>
                <a:close/>
              </a:path>
              <a:path w="269875" h="75564">
                <a:moveTo>
                  <a:pt x="65404" y="67056"/>
                </a:moveTo>
                <a:lnTo>
                  <a:pt x="62229" y="67056"/>
                </a:lnTo>
                <a:lnTo>
                  <a:pt x="61594" y="67818"/>
                </a:lnTo>
                <a:lnTo>
                  <a:pt x="60832" y="68834"/>
                </a:lnTo>
                <a:lnTo>
                  <a:pt x="60070" y="69469"/>
                </a:lnTo>
                <a:lnTo>
                  <a:pt x="60070" y="74041"/>
                </a:lnTo>
                <a:lnTo>
                  <a:pt x="60832" y="74803"/>
                </a:lnTo>
                <a:lnTo>
                  <a:pt x="61594" y="75438"/>
                </a:lnTo>
                <a:lnTo>
                  <a:pt x="66166" y="75438"/>
                </a:lnTo>
                <a:lnTo>
                  <a:pt x="66928" y="74803"/>
                </a:lnTo>
                <a:lnTo>
                  <a:pt x="67563" y="74041"/>
                </a:lnTo>
                <a:lnTo>
                  <a:pt x="68325" y="73406"/>
                </a:lnTo>
                <a:lnTo>
                  <a:pt x="68325" y="70866"/>
                </a:lnTo>
                <a:lnTo>
                  <a:pt x="67563" y="69469"/>
                </a:lnTo>
                <a:lnTo>
                  <a:pt x="66928" y="68834"/>
                </a:lnTo>
                <a:lnTo>
                  <a:pt x="66166" y="67818"/>
                </a:lnTo>
                <a:lnTo>
                  <a:pt x="65404" y="67056"/>
                </a:lnTo>
                <a:close/>
              </a:path>
              <a:path w="269875" h="75564">
                <a:moveTo>
                  <a:pt x="130047" y="762"/>
                </a:moveTo>
                <a:lnTo>
                  <a:pt x="81279" y="762"/>
                </a:lnTo>
                <a:lnTo>
                  <a:pt x="81279" y="6096"/>
                </a:lnTo>
                <a:lnTo>
                  <a:pt x="123316" y="6096"/>
                </a:lnTo>
                <a:lnTo>
                  <a:pt x="91947" y="75438"/>
                </a:lnTo>
                <a:lnTo>
                  <a:pt x="98170" y="75438"/>
                </a:lnTo>
                <a:lnTo>
                  <a:pt x="130047" y="4572"/>
                </a:lnTo>
                <a:lnTo>
                  <a:pt x="130047" y="762"/>
                </a:lnTo>
                <a:close/>
              </a:path>
              <a:path w="269875" h="75564">
                <a:moveTo>
                  <a:pt x="174370" y="19812"/>
                </a:moveTo>
                <a:lnTo>
                  <a:pt x="168147" y="19812"/>
                </a:lnTo>
                <a:lnTo>
                  <a:pt x="168147" y="75438"/>
                </a:lnTo>
                <a:lnTo>
                  <a:pt x="174370" y="75438"/>
                </a:lnTo>
                <a:lnTo>
                  <a:pt x="174370" y="37338"/>
                </a:lnTo>
                <a:lnTo>
                  <a:pt x="175894" y="32766"/>
                </a:lnTo>
                <a:lnTo>
                  <a:pt x="178053" y="29718"/>
                </a:lnTo>
                <a:lnTo>
                  <a:pt x="178905" y="28956"/>
                </a:lnTo>
                <a:lnTo>
                  <a:pt x="174370" y="28956"/>
                </a:lnTo>
                <a:lnTo>
                  <a:pt x="174370" y="19812"/>
                </a:lnTo>
                <a:close/>
              </a:path>
              <a:path w="269875" h="75564">
                <a:moveTo>
                  <a:pt x="207410" y="24384"/>
                </a:moveTo>
                <a:lnTo>
                  <a:pt x="194944" y="24384"/>
                </a:lnTo>
                <a:lnTo>
                  <a:pt x="198754" y="25146"/>
                </a:lnTo>
                <a:lnTo>
                  <a:pt x="200913" y="28194"/>
                </a:lnTo>
                <a:lnTo>
                  <a:pt x="203326" y="30734"/>
                </a:lnTo>
                <a:lnTo>
                  <a:pt x="204088" y="33528"/>
                </a:lnTo>
                <a:lnTo>
                  <a:pt x="204088" y="75438"/>
                </a:lnTo>
                <a:lnTo>
                  <a:pt x="210057" y="75438"/>
                </a:lnTo>
                <a:lnTo>
                  <a:pt x="210057" y="38862"/>
                </a:lnTo>
                <a:lnTo>
                  <a:pt x="210819" y="35306"/>
                </a:lnTo>
                <a:lnTo>
                  <a:pt x="212470" y="31369"/>
                </a:lnTo>
                <a:lnTo>
                  <a:pt x="214469" y="29718"/>
                </a:lnTo>
                <a:lnTo>
                  <a:pt x="209422" y="29718"/>
                </a:lnTo>
                <a:lnTo>
                  <a:pt x="207410" y="24384"/>
                </a:lnTo>
                <a:close/>
              </a:path>
              <a:path w="269875" h="75564">
                <a:moveTo>
                  <a:pt x="241767" y="24384"/>
                </a:moveTo>
                <a:lnTo>
                  <a:pt x="231520" y="24384"/>
                </a:lnTo>
                <a:lnTo>
                  <a:pt x="234441" y="25146"/>
                </a:lnTo>
                <a:lnTo>
                  <a:pt x="236854" y="28194"/>
                </a:lnTo>
                <a:lnTo>
                  <a:pt x="239013" y="30734"/>
                </a:lnTo>
                <a:lnTo>
                  <a:pt x="239775" y="34290"/>
                </a:lnTo>
                <a:lnTo>
                  <a:pt x="239775" y="75438"/>
                </a:lnTo>
                <a:lnTo>
                  <a:pt x="245998" y="75438"/>
                </a:lnTo>
                <a:lnTo>
                  <a:pt x="245894" y="37338"/>
                </a:lnTo>
                <a:lnTo>
                  <a:pt x="244838" y="29658"/>
                </a:lnTo>
                <a:lnTo>
                  <a:pt x="241767" y="24384"/>
                </a:lnTo>
                <a:close/>
              </a:path>
              <a:path w="269875" h="75564">
                <a:moveTo>
                  <a:pt x="227710" y="19050"/>
                </a:moveTo>
                <a:lnTo>
                  <a:pt x="223900" y="19050"/>
                </a:lnTo>
                <a:lnTo>
                  <a:pt x="219963" y="19812"/>
                </a:lnTo>
                <a:lnTo>
                  <a:pt x="217042" y="22225"/>
                </a:lnTo>
                <a:lnTo>
                  <a:pt x="213994" y="23622"/>
                </a:lnTo>
                <a:lnTo>
                  <a:pt x="210819" y="26797"/>
                </a:lnTo>
                <a:lnTo>
                  <a:pt x="209422" y="29718"/>
                </a:lnTo>
                <a:lnTo>
                  <a:pt x="214469" y="29718"/>
                </a:lnTo>
                <a:lnTo>
                  <a:pt x="215391" y="28956"/>
                </a:lnTo>
                <a:lnTo>
                  <a:pt x="218566" y="26162"/>
                </a:lnTo>
                <a:lnTo>
                  <a:pt x="222376" y="24384"/>
                </a:lnTo>
                <a:lnTo>
                  <a:pt x="241767" y="24384"/>
                </a:lnTo>
                <a:lnTo>
                  <a:pt x="241379" y="23717"/>
                </a:lnTo>
                <a:lnTo>
                  <a:pt x="235658" y="20204"/>
                </a:lnTo>
                <a:lnTo>
                  <a:pt x="227710" y="19050"/>
                </a:lnTo>
                <a:close/>
              </a:path>
              <a:path w="269875" h="75564">
                <a:moveTo>
                  <a:pt x="200913" y="19050"/>
                </a:moveTo>
                <a:lnTo>
                  <a:pt x="188848" y="19050"/>
                </a:lnTo>
                <a:lnTo>
                  <a:pt x="185038" y="19812"/>
                </a:lnTo>
                <a:lnTo>
                  <a:pt x="178942" y="22987"/>
                </a:lnTo>
                <a:lnTo>
                  <a:pt x="176529" y="26162"/>
                </a:lnTo>
                <a:lnTo>
                  <a:pt x="174370" y="28956"/>
                </a:lnTo>
                <a:lnTo>
                  <a:pt x="178905" y="28956"/>
                </a:lnTo>
                <a:lnTo>
                  <a:pt x="180466" y="27559"/>
                </a:lnTo>
                <a:lnTo>
                  <a:pt x="183514" y="25146"/>
                </a:lnTo>
                <a:lnTo>
                  <a:pt x="186435" y="24384"/>
                </a:lnTo>
                <a:lnTo>
                  <a:pt x="207410" y="24384"/>
                </a:lnTo>
                <a:lnTo>
                  <a:pt x="206882" y="22987"/>
                </a:lnTo>
                <a:lnTo>
                  <a:pt x="200913" y="19050"/>
                </a:lnTo>
                <a:close/>
              </a:path>
              <a:path w="269875" h="75564">
                <a:moveTo>
                  <a:pt x="268604" y="19812"/>
                </a:moveTo>
                <a:lnTo>
                  <a:pt x="262635" y="19812"/>
                </a:lnTo>
                <a:lnTo>
                  <a:pt x="262635" y="75438"/>
                </a:lnTo>
                <a:lnTo>
                  <a:pt x="268604" y="75438"/>
                </a:lnTo>
                <a:lnTo>
                  <a:pt x="268604" y="19812"/>
                </a:lnTo>
                <a:close/>
              </a:path>
              <a:path w="269875" h="75564">
                <a:moveTo>
                  <a:pt x="267969" y="0"/>
                </a:moveTo>
                <a:lnTo>
                  <a:pt x="263397" y="0"/>
                </a:lnTo>
                <a:lnTo>
                  <a:pt x="262635" y="762"/>
                </a:lnTo>
                <a:lnTo>
                  <a:pt x="262000" y="2413"/>
                </a:lnTo>
                <a:lnTo>
                  <a:pt x="261238" y="3175"/>
                </a:lnTo>
                <a:lnTo>
                  <a:pt x="261238" y="5334"/>
                </a:lnTo>
                <a:lnTo>
                  <a:pt x="262000" y="6096"/>
                </a:lnTo>
                <a:lnTo>
                  <a:pt x="262635" y="7112"/>
                </a:lnTo>
                <a:lnTo>
                  <a:pt x="264286" y="8509"/>
                </a:lnTo>
                <a:lnTo>
                  <a:pt x="266572" y="8509"/>
                </a:lnTo>
                <a:lnTo>
                  <a:pt x="267969" y="7747"/>
                </a:lnTo>
                <a:lnTo>
                  <a:pt x="269620" y="6096"/>
                </a:lnTo>
                <a:lnTo>
                  <a:pt x="269620" y="2413"/>
                </a:lnTo>
                <a:lnTo>
                  <a:pt x="268604" y="762"/>
                </a:lnTo>
                <a:lnTo>
                  <a:pt x="2679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61644" y="2244534"/>
            <a:ext cx="5879465" cy="0"/>
          </a:xfrm>
          <a:custGeom>
            <a:avLst/>
            <a:gdLst/>
            <a:ahLst/>
            <a:cxnLst/>
            <a:rect l="l" t="t" r="r" b="b"/>
            <a:pathLst>
              <a:path w="5879465">
                <a:moveTo>
                  <a:pt x="0" y="0"/>
                </a:moveTo>
                <a:lnTo>
                  <a:pt x="5879210" y="0"/>
                </a:lnTo>
              </a:path>
            </a:pathLst>
          </a:custGeom>
          <a:ln w="5969">
            <a:solidFill>
              <a:srgbClr val="E5E5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97598" y="2209812"/>
            <a:ext cx="266700" cy="76200"/>
          </a:xfrm>
          <a:custGeom>
            <a:avLst/>
            <a:gdLst/>
            <a:ahLst/>
            <a:cxnLst/>
            <a:rect l="l" t="t" r="r" b="b"/>
            <a:pathLst>
              <a:path w="266700" h="76200">
                <a:moveTo>
                  <a:pt x="26670" y="8509"/>
                </a:moveTo>
                <a:lnTo>
                  <a:pt x="20701" y="8509"/>
                </a:lnTo>
                <a:lnTo>
                  <a:pt x="20701" y="75438"/>
                </a:lnTo>
                <a:lnTo>
                  <a:pt x="26670" y="75438"/>
                </a:lnTo>
                <a:lnTo>
                  <a:pt x="26670" y="8509"/>
                </a:lnTo>
                <a:close/>
              </a:path>
              <a:path w="266700" h="76200">
                <a:moveTo>
                  <a:pt x="26670" y="762"/>
                </a:moveTo>
                <a:lnTo>
                  <a:pt x="26035" y="762"/>
                </a:lnTo>
                <a:lnTo>
                  <a:pt x="0" y="9906"/>
                </a:lnTo>
                <a:lnTo>
                  <a:pt x="0" y="16256"/>
                </a:lnTo>
                <a:lnTo>
                  <a:pt x="20701" y="8509"/>
                </a:lnTo>
                <a:lnTo>
                  <a:pt x="26670" y="8509"/>
                </a:lnTo>
                <a:lnTo>
                  <a:pt x="26670" y="762"/>
                </a:lnTo>
                <a:close/>
              </a:path>
              <a:path w="266700" h="76200">
                <a:moveTo>
                  <a:pt x="63246" y="67818"/>
                </a:moveTo>
                <a:lnTo>
                  <a:pt x="58674" y="67818"/>
                </a:lnTo>
                <a:lnTo>
                  <a:pt x="57912" y="68834"/>
                </a:lnTo>
                <a:lnTo>
                  <a:pt x="56896" y="69469"/>
                </a:lnTo>
                <a:lnTo>
                  <a:pt x="56896" y="74041"/>
                </a:lnTo>
                <a:lnTo>
                  <a:pt x="57912" y="74803"/>
                </a:lnTo>
                <a:lnTo>
                  <a:pt x="59436" y="76073"/>
                </a:lnTo>
                <a:lnTo>
                  <a:pt x="62484" y="76073"/>
                </a:lnTo>
                <a:lnTo>
                  <a:pt x="64008" y="74803"/>
                </a:lnTo>
                <a:lnTo>
                  <a:pt x="65405" y="73406"/>
                </a:lnTo>
                <a:lnTo>
                  <a:pt x="65405" y="70866"/>
                </a:lnTo>
                <a:lnTo>
                  <a:pt x="64770" y="69469"/>
                </a:lnTo>
                <a:lnTo>
                  <a:pt x="64008" y="68834"/>
                </a:lnTo>
                <a:lnTo>
                  <a:pt x="63246" y="67818"/>
                </a:lnTo>
                <a:close/>
              </a:path>
              <a:path w="266700" h="76200">
                <a:moveTo>
                  <a:pt x="125394" y="41275"/>
                </a:moveTo>
                <a:lnTo>
                  <a:pt x="119634" y="41275"/>
                </a:lnTo>
                <a:lnTo>
                  <a:pt x="119634" y="51181"/>
                </a:lnTo>
                <a:lnTo>
                  <a:pt x="117221" y="57912"/>
                </a:lnTo>
                <a:lnTo>
                  <a:pt x="112014" y="63246"/>
                </a:lnTo>
                <a:lnTo>
                  <a:pt x="107442" y="67818"/>
                </a:lnTo>
                <a:lnTo>
                  <a:pt x="100584" y="70866"/>
                </a:lnTo>
                <a:lnTo>
                  <a:pt x="89789" y="70866"/>
                </a:lnTo>
                <a:lnTo>
                  <a:pt x="89789" y="76073"/>
                </a:lnTo>
                <a:lnTo>
                  <a:pt x="90424" y="76073"/>
                </a:lnTo>
                <a:lnTo>
                  <a:pt x="99022" y="75402"/>
                </a:lnTo>
                <a:lnTo>
                  <a:pt x="125150" y="45148"/>
                </a:lnTo>
                <a:lnTo>
                  <a:pt x="125394" y="41275"/>
                </a:lnTo>
                <a:close/>
              </a:path>
              <a:path w="266700" h="76200">
                <a:moveTo>
                  <a:pt x="109474" y="0"/>
                </a:moveTo>
                <a:lnTo>
                  <a:pt x="97536" y="0"/>
                </a:lnTo>
                <a:lnTo>
                  <a:pt x="93599" y="762"/>
                </a:lnTo>
                <a:lnTo>
                  <a:pt x="90424" y="3175"/>
                </a:lnTo>
                <a:lnTo>
                  <a:pt x="86868" y="5334"/>
                </a:lnTo>
                <a:lnTo>
                  <a:pt x="84455" y="8509"/>
                </a:lnTo>
                <a:lnTo>
                  <a:pt x="82296" y="13081"/>
                </a:lnTo>
                <a:lnTo>
                  <a:pt x="80645" y="16891"/>
                </a:lnTo>
                <a:lnTo>
                  <a:pt x="79121" y="21463"/>
                </a:lnTo>
                <a:lnTo>
                  <a:pt x="79121" y="30734"/>
                </a:lnTo>
                <a:lnTo>
                  <a:pt x="80645" y="35306"/>
                </a:lnTo>
                <a:lnTo>
                  <a:pt x="82296" y="38862"/>
                </a:lnTo>
                <a:lnTo>
                  <a:pt x="83820" y="42672"/>
                </a:lnTo>
                <a:lnTo>
                  <a:pt x="86868" y="45847"/>
                </a:lnTo>
                <a:lnTo>
                  <a:pt x="89789" y="48006"/>
                </a:lnTo>
                <a:lnTo>
                  <a:pt x="92964" y="50419"/>
                </a:lnTo>
                <a:lnTo>
                  <a:pt x="96774" y="51181"/>
                </a:lnTo>
                <a:lnTo>
                  <a:pt x="104902" y="51181"/>
                </a:lnTo>
                <a:lnTo>
                  <a:pt x="108077" y="50419"/>
                </a:lnTo>
                <a:lnTo>
                  <a:pt x="111252" y="48768"/>
                </a:lnTo>
                <a:lnTo>
                  <a:pt x="115062" y="46609"/>
                </a:lnTo>
                <a:lnTo>
                  <a:pt x="115743" y="45847"/>
                </a:lnTo>
                <a:lnTo>
                  <a:pt x="96774" y="45847"/>
                </a:lnTo>
                <a:lnTo>
                  <a:pt x="92964" y="44196"/>
                </a:lnTo>
                <a:lnTo>
                  <a:pt x="89789" y="40513"/>
                </a:lnTo>
                <a:lnTo>
                  <a:pt x="86868" y="36703"/>
                </a:lnTo>
                <a:lnTo>
                  <a:pt x="85217" y="31369"/>
                </a:lnTo>
                <a:lnTo>
                  <a:pt x="85217" y="19812"/>
                </a:lnTo>
                <a:lnTo>
                  <a:pt x="86868" y="15240"/>
                </a:lnTo>
                <a:lnTo>
                  <a:pt x="90424" y="11684"/>
                </a:lnTo>
                <a:lnTo>
                  <a:pt x="93599" y="7747"/>
                </a:lnTo>
                <a:lnTo>
                  <a:pt x="97536" y="5334"/>
                </a:lnTo>
                <a:lnTo>
                  <a:pt x="117565" y="5334"/>
                </a:lnTo>
                <a:lnTo>
                  <a:pt x="115062" y="2413"/>
                </a:lnTo>
                <a:lnTo>
                  <a:pt x="109474" y="0"/>
                </a:lnTo>
                <a:close/>
              </a:path>
              <a:path w="266700" h="76200">
                <a:moveTo>
                  <a:pt x="117565" y="5334"/>
                </a:moveTo>
                <a:lnTo>
                  <a:pt x="107442" y="5334"/>
                </a:lnTo>
                <a:lnTo>
                  <a:pt x="112014" y="7747"/>
                </a:lnTo>
                <a:lnTo>
                  <a:pt x="115062" y="11684"/>
                </a:lnTo>
                <a:lnTo>
                  <a:pt x="117983" y="16256"/>
                </a:lnTo>
                <a:lnTo>
                  <a:pt x="119634" y="21463"/>
                </a:lnTo>
                <a:lnTo>
                  <a:pt x="119634" y="32766"/>
                </a:lnTo>
                <a:lnTo>
                  <a:pt x="105918" y="45847"/>
                </a:lnTo>
                <a:lnTo>
                  <a:pt x="115743" y="45847"/>
                </a:lnTo>
                <a:lnTo>
                  <a:pt x="117221" y="44196"/>
                </a:lnTo>
                <a:lnTo>
                  <a:pt x="119634" y="41275"/>
                </a:lnTo>
                <a:lnTo>
                  <a:pt x="125394" y="41275"/>
                </a:lnTo>
                <a:lnTo>
                  <a:pt x="125682" y="36703"/>
                </a:lnTo>
                <a:lnTo>
                  <a:pt x="125730" y="20574"/>
                </a:lnTo>
                <a:lnTo>
                  <a:pt x="123317" y="13081"/>
                </a:lnTo>
                <a:lnTo>
                  <a:pt x="119634" y="7747"/>
                </a:lnTo>
                <a:lnTo>
                  <a:pt x="117565" y="5334"/>
                </a:lnTo>
                <a:close/>
              </a:path>
              <a:path w="266700" h="76200">
                <a:moveTo>
                  <a:pt x="171196" y="19812"/>
                </a:moveTo>
                <a:lnTo>
                  <a:pt x="165227" y="19812"/>
                </a:lnTo>
                <a:lnTo>
                  <a:pt x="165227" y="75438"/>
                </a:lnTo>
                <a:lnTo>
                  <a:pt x="171196" y="75438"/>
                </a:lnTo>
                <a:lnTo>
                  <a:pt x="171196" y="37338"/>
                </a:lnTo>
                <a:lnTo>
                  <a:pt x="172974" y="33528"/>
                </a:lnTo>
                <a:lnTo>
                  <a:pt x="175133" y="29718"/>
                </a:lnTo>
                <a:lnTo>
                  <a:pt x="175984" y="28956"/>
                </a:lnTo>
                <a:lnTo>
                  <a:pt x="171196" y="28956"/>
                </a:lnTo>
                <a:lnTo>
                  <a:pt x="171196" y="19812"/>
                </a:lnTo>
                <a:close/>
              </a:path>
              <a:path w="266700" h="76200">
                <a:moveTo>
                  <a:pt x="204589" y="24384"/>
                </a:moveTo>
                <a:lnTo>
                  <a:pt x="192024" y="24384"/>
                </a:lnTo>
                <a:lnTo>
                  <a:pt x="195834" y="26162"/>
                </a:lnTo>
                <a:lnTo>
                  <a:pt x="198120" y="28194"/>
                </a:lnTo>
                <a:lnTo>
                  <a:pt x="200406" y="30734"/>
                </a:lnTo>
                <a:lnTo>
                  <a:pt x="201168" y="33528"/>
                </a:lnTo>
                <a:lnTo>
                  <a:pt x="201168" y="75438"/>
                </a:lnTo>
                <a:lnTo>
                  <a:pt x="207264" y="75438"/>
                </a:lnTo>
                <a:lnTo>
                  <a:pt x="207264" y="38862"/>
                </a:lnTo>
                <a:lnTo>
                  <a:pt x="207899" y="35306"/>
                </a:lnTo>
                <a:lnTo>
                  <a:pt x="209296" y="31369"/>
                </a:lnTo>
                <a:lnTo>
                  <a:pt x="211468" y="29718"/>
                </a:lnTo>
                <a:lnTo>
                  <a:pt x="206502" y="29718"/>
                </a:lnTo>
                <a:lnTo>
                  <a:pt x="204589" y="24384"/>
                </a:lnTo>
                <a:close/>
              </a:path>
              <a:path w="266700" h="76200">
                <a:moveTo>
                  <a:pt x="238564" y="24384"/>
                </a:moveTo>
                <a:lnTo>
                  <a:pt x="228346" y="24384"/>
                </a:lnTo>
                <a:lnTo>
                  <a:pt x="231521" y="26162"/>
                </a:lnTo>
                <a:lnTo>
                  <a:pt x="233934" y="28194"/>
                </a:lnTo>
                <a:lnTo>
                  <a:pt x="236220" y="30734"/>
                </a:lnTo>
                <a:lnTo>
                  <a:pt x="236855" y="34290"/>
                </a:lnTo>
                <a:lnTo>
                  <a:pt x="236855" y="75438"/>
                </a:lnTo>
                <a:lnTo>
                  <a:pt x="243078" y="75438"/>
                </a:lnTo>
                <a:lnTo>
                  <a:pt x="243078" y="38862"/>
                </a:lnTo>
                <a:lnTo>
                  <a:pt x="241917" y="30408"/>
                </a:lnTo>
                <a:lnTo>
                  <a:pt x="238564" y="24384"/>
                </a:lnTo>
                <a:close/>
              </a:path>
              <a:path w="266700" h="76200">
                <a:moveTo>
                  <a:pt x="224790" y="19050"/>
                </a:moveTo>
                <a:lnTo>
                  <a:pt x="220980" y="19050"/>
                </a:lnTo>
                <a:lnTo>
                  <a:pt x="217170" y="19812"/>
                </a:lnTo>
                <a:lnTo>
                  <a:pt x="213995" y="22225"/>
                </a:lnTo>
                <a:lnTo>
                  <a:pt x="211074" y="23622"/>
                </a:lnTo>
                <a:lnTo>
                  <a:pt x="207899" y="26797"/>
                </a:lnTo>
                <a:lnTo>
                  <a:pt x="206502" y="29718"/>
                </a:lnTo>
                <a:lnTo>
                  <a:pt x="211468" y="29718"/>
                </a:lnTo>
                <a:lnTo>
                  <a:pt x="212471" y="28956"/>
                </a:lnTo>
                <a:lnTo>
                  <a:pt x="215646" y="26162"/>
                </a:lnTo>
                <a:lnTo>
                  <a:pt x="219456" y="24384"/>
                </a:lnTo>
                <a:lnTo>
                  <a:pt x="238564" y="24384"/>
                </a:lnTo>
                <a:lnTo>
                  <a:pt x="238458" y="24193"/>
                </a:lnTo>
                <a:lnTo>
                  <a:pt x="232737" y="20359"/>
                </a:lnTo>
                <a:lnTo>
                  <a:pt x="224790" y="19050"/>
                </a:lnTo>
                <a:close/>
              </a:path>
              <a:path w="266700" h="76200">
                <a:moveTo>
                  <a:pt x="198120" y="19050"/>
                </a:moveTo>
                <a:lnTo>
                  <a:pt x="185674" y="19050"/>
                </a:lnTo>
                <a:lnTo>
                  <a:pt x="182118" y="19812"/>
                </a:lnTo>
                <a:lnTo>
                  <a:pt x="179070" y="21463"/>
                </a:lnTo>
                <a:lnTo>
                  <a:pt x="175895" y="23622"/>
                </a:lnTo>
                <a:lnTo>
                  <a:pt x="173736" y="26162"/>
                </a:lnTo>
                <a:lnTo>
                  <a:pt x="171196" y="28956"/>
                </a:lnTo>
                <a:lnTo>
                  <a:pt x="175984" y="28956"/>
                </a:lnTo>
                <a:lnTo>
                  <a:pt x="177546" y="27559"/>
                </a:lnTo>
                <a:lnTo>
                  <a:pt x="180467" y="26162"/>
                </a:lnTo>
                <a:lnTo>
                  <a:pt x="183642" y="24384"/>
                </a:lnTo>
                <a:lnTo>
                  <a:pt x="204589" y="24384"/>
                </a:lnTo>
                <a:lnTo>
                  <a:pt x="204089" y="22987"/>
                </a:lnTo>
                <a:lnTo>
                  <a:pt x="198120" y="19050"/>
                </a:lnTo>
                <a:close/>
              </a:path>
              <a:path w="266700" h="76200">
                <a:moveTo>
                  <a:pt x="265811" y="19812"/>
                </a:moveTo>
                <a:lnTo>
                  <a:pt x="259842" y="19812"/>
                </a:lnTo>
                <a:lnTo>
                  <a:pt x="259842" y="75438"/>
                </a:lnTo>
                <a:lnTo>
                  <a:pt x="265811" y="75438"/>
                </a:lnTo>
                <a:lnTo>
                  <a:pt x="265811" y="19812"/>
                </a:lnTo>
                <a:close/>
              </a:path>
              <a:path w="266700" h="76200">
                <a:moveTo>
                  <a:pt x="263652" y="0"/>
                </a:moveTo>
                <a:lnTo>
                  <a:pt x="261239" y="0"/>
                </a:lnTo>
                <a:lnTo>
                  <a:pt x="260477" y="762"/>
                </a:lnTo>
                <a:lnTo>
                  <a:pt x="259080" y="2413"/>
                </a:lnTo>
                <a:lnTo>
                  <a:pt x="258318" y="3175"/>
                </a:lnTo>
                <a:lnTo>
                  <a:pt x="258318" y="5334"/>
                </a:lnTo>
                <a:lnTo>
                  <a:pt x="259080" y="6096"/>
                </a:lnTo>
                <a:lnTo>
                  <a:pt x="259842" y="7112"/>
                </a:lnTo>
                <a:lnTo>
                  <a:pt x="261239" y="8509"/>
                </a:lnTo>
                <a:lnTo>
                  <a:pt x="263652" y="8509"/>
                </a:lnTo>
                <a:lnTo>
                  <a:pt x="265049" y="7747"/>
                </a:lnTo>
                <a:lnTo>
                  <a:pt x="265811" y="7112"/>
                </a:lnTo>
                <a:lnTo>
                  <a:pt x="266446" y="6096"/>
                </a:lnTo>
                <a:lnTo>
                  <a:pt x="266446" y="2413"/>
                </a:lnTo>
                <a:lnTo>
                  <a:pt x="265811" y="1524"/>
                </a:lnTo>
                <a:lnTo>
                  <a:pt x="265049" y="762"/>
                </a:lnTo>
                <a:lnTo>
                  <a:pt x="263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61644" y="2666301"/>
            <a:ext cx="5879465" cy="0"/>
          </a:xfrm>
          <a:custGeom>
            <a:avLst/>
            <a:gdLst/>
            <a:ahLst/>
            <a:cxnLst/>
            <a:rect l="l" t="t" r="r" b="b"/>
            <a:pathLst>
              <a:path w="5879465">
                <a:moveTo>
                  <a:pt x="0" y="0"/>
                </a:moveTo>
                <a:lnTo>
                  <a:pt x="5879210" y="0"/>
                </a:lnTo>
              </a:path>
            </a:pathLst>
          </a:custGeom>
          <a:ln w="5969">
            <a:solidFill>
              <a:srgbClr val="E5E5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95325" y="2632075"/>
            <a:ext cx="269240" cy="76835"/>
          </a:xfrm>
          <a:custGeom>
            <a:avLst/>
            <a:gdLst/>
            <a:ahLst/>
            <a:cxnLst/>
            <a:rect l="l" t="t" r="r" b="b"/>
            <a:pathLst>
              <a:path w="269240" h="76835">
                <a:moveTo>
                  <a:pt x="29845" y="0"/>
                </a:moveTo>
                <a:lnTo>
                  <a:pt x="15494" y="0"/>
                </a:lnTo>
                <a:lnTo>
                  <a:pt x="9144" y="2921"/>
                </a:lnTo>
                <a:lnTo>
                  <a:pt x="5588" y="8255"/>
                </a:lnTo>
                <a:lnTo>
                  <a:pt x="1651" y="13843"/>
                </a:lnTo>
                <a:lnTo>
                  <a:pt x="0" y="21209"/>
                </a:lnTo>
                <a:lnTo>
                  <a:pt x="0" y="55245"/>
                </a:lnTo>
                <a:lnTo>
                  <a:pt x="1651" y="63119"/>
                </a:lnTo>
                <a:lnTo>
                  <a:pt x="6223" y="68326"/>
                </a:lnTo>
                <a:lnTo>
                  <a:pt x="9906" y="73660"/>
                </a:lnTo>
                <a:lnTo>
                  <a:pt x="15494" y="76835"/>
                </a:lnTo>
                <a:lnTo>
                  <a:pt x="30607" y="76835"/>
                </a:lnTo>
                <a:lnTo>
                  <a:pt x="35941" y="73660"/>
                </a:lnTo>
                <a:lnTo>
                  <a:pt x="37483" y="71501"/>
                </a:lnTo>
                <a:lnTo>
                  <a:pt x="17526" y="71501"/>
                </a:lnTo>
                <a:lnTo>
                  <a:pt x="12954" y="69088"/>
                </a:lnTo>
                <a:lnTo>
                  <a:pt x="9906" y="64516"/>
                </a:lnTo>
                <a:lnTo>
                  <a:pt x="6985" y="59944"/>
                </a:lnTo>
                <a:lnTo>
                  <a:pt x="6318" y="54610"/>
                </a:lnTo>
                <a:lnTo>
                  <a:pt x="6223" y="21971"/>
                </a:lnTo>
                <a:lnTo>
                  <a:pt x="7620" y="15875"/>
                </a:lnTo>
                <a:lnTo>
                  <a:pt x="9906" y="11303"/>
                </a:lnTo>
                <a:lnTo>
                  <a:pt x="12954" y="7493"/>
                </a:lnTo>
                <a:lnTo>
                  <a:pt x="16891" y="5334"/>
                </a:lnTo>
                <a:lnTo>
                  <a:pt x="37951" y="5334"/>
                </a:lnTo>
                <a:lnTo>
                  <a:pt x="35941" y="2921"/>
                </a:lnTo>
                <a:lnTo>
                  <a:pt x="29845" y="0"/>
                </a:lnTo>
                <a:close/>
              </a:path>
              <a:path w="269240" h="76835">
                <a:moveTo>
                  <a:pt x="37951" y="5334"/>
                </a:moveTo>
                <a:lnTo>
                  <a:pt x="28194" y="5334"/>
                </a:lnTo>
                <a:lnTo>
                  <a:pt x="32766" y="7493"/>
                </a:lnTo>
                <a:lnTo>
                  <a:pt x="35179" y="12065"/>
                </a:lnTo>
                <a:lnTo>
                  <a:pt x="38100" y="15875"/>
                </a:lnTo>
                <a:lnTo>
                  <a:pt x="39751" y="22987"/>
                </a:lnTo>
                <a:lnTo>
                  <a:pt x="39751" y="53848"/>
                </a:lnTo>
                <a:lnTo>
                  <a:pt x="38100" y="59944"/>
                </a:lnTo>
                <a:lnTo>
                  <a:pt x="35179" y="64516"/>
                </a:lnTo>
                <a:lnTo>
                  <a:pt x="32004" y="69088"/>
                </a:lnTo>
                <a:lnTo>
                  <a:pt x="28194" y="71501"/>
                </a:lnTo>
                <a:lnTo>
                  <a:pt x="37483" y="71501"/>
                </a:lnTo>
                <a:lnTo>
                  <a:pt x="39751" y="68326"/>
                </a:lnTo>
                <a:lnTo>
                  <a:pt x="43688" y="63119"/>
                </a:lnTo>
                <a:lnTo>
                  <a:pt x="45720" y="54610"/>
                </a:lnTo>
                <a:lnTo>
                  <a:pt x="45720" y="31115"/>
                </a:lnTo>
                <a:lnTo>
                  <a:pt x="45085" y="20447"/>
                </a:lnTo>
                <a:lnTo>
                  <a:pt x="43688" y="12827"/>
                </a:lnTo>
                <a:lnTo>
                  <a:pt x="39751" y="7493"/>
                </a:lnTo>
                <a:lnTo>
                  <a:pt x="37951" y="5334"/>
                </a:lnTo>
                <a:close/>
              </a:path>
              <a:path w="269240" h="76835">
                <a:moveTo>
                  <a:pt x="65405" y="67691"/>
                </a:moveTo>
                <a:lnTo>
                  <a:pt x="60833" y="67691"/>
                </a:lnTo>
                <a:lnTo>
                  <a:pt x="60071" y="68326"/>
                </a:lnTo>
                <a:lnTo>
                  <a:pt x="59436" y="69088"/>
                </a:lnTo>
                <a:lnTo>
                  <a:pt x="59436" y="73660"/>
                </a:lnTo>
                <a:lnTo>
                  <a:pt x="60071" y="74295"/>
                </a:lnTo>
                <a:lnTo>
                  <a:pt x="60833" y="75311"/>
                </a:lnTo>
                <a:lnTo>
                  <a:pt x="61595" y="76073"/>
                </a:lnTo>
                <a:lnTo>
                  <a:pt x="64770" y="76073"/>
                </a:lnTo>
                <a:lnTo>
                  <a:pt x="65405" y="75311"/>
                </a:lnTo>
                <a:lnTo>
                  <a:pt x="66167" y="74295"/>
                </a:lnTo>
                <a:lnTo>
                  <a:pt x="66802" y="73660"/>
                </a:lnTo>
                <a:lnTo>
                  <a:pt x="67818" y="72898"/>
                </a:lnTo>
                <a:lnTo>
                  <a:pt x="67818" y="70739"/>
                </a:lnTo>
                <a:lnTo>
                  <a:pt x="66802" y="69088"/>
                </a:lnTo>
                <a:lnTo>
                  <a:pt x="66167" y="68326"/>
                </a:lnTo>
                <a:lnTo>
                  <a:pt x="65405" y="67691"/>
                </a:lnTo>
                <a:close/>
              </a:path>
              <a:path w="269240" h="76835">
                <a:moveTo>
                  <a:pt x="112014" y="8255"/>
                </a:moveTo>
                <a:lnTo>
                  <a:pt x="105918" y="8255"/>
                </a:lnTo>
                <a:lnTo>
                  <a:pt x="105918" y="75311"/>
                </a:lnTo>
                <a:lnTo>
                  <a:pt x="112014" y="75311"/>
                </a:lnTo>
                <a:lnTo>
                  <a:pt x="112014" y="8255"/>
                </a:lnTo>
                <a:close/>
              </a:path>
              <a:path w="269240" h="76835">
                <a:moveTo>
                  <a:pt x="112014" y="762"/>
                </a:moveTo>
                <a:lnTo>
                  <a:pt x="111252" y="762"/>
                </a:lnTo>
                <a:lnTo>
                  <a:pt x="85852" y="10668"/>
                </a:lnTo>
                <a:lnTo>
                  <a:pt x="85852" y="15875"/>
                </a:lnTo>
                <a:lnTo>
                  <a:pt x="105918" y="8255"/>
                </a:lnTo>
                <a:lnTo>
                  <a:pt x="112014" y="8255"/>
                </a:lnTo>
                <a:lnTo>
                  <a:pt x="112014" y="762"/>
                </a:lnTo>
                <a:close/>
              </a:path>
              <a:path w="269240" h="76835">
                <a:moveTo>
                  <a:pt x="173736" y="20447"/>
                </a:moveTo>
                <a:lnTo>
                  <a:pt x="167640" y="20447"/>
                </a:lnTo>
                <a:lnTo>
                  <a:pt x="167640" y="75311"/>
                </a:lnTo>
                <a:lnTo>
                  <a:pt x="173736" y="75311"/>
                </a:lnTo>
                <a:lnTo>
                  <a:pt x="173736" y="37465"/>
                </a:lnTo>
                <a:lnTo>
                  <a:pt x="175133" y="33528"/>
                </a:lnTo>
                <a:lnTo>
                  <a:pt x="177546" y="29718"/>
                </a:lnTo>
                <a:lnTo>
                  <a:pt x="178625" y="28956"/>
                </a:lnTo>
                <a:lnTo>
                  <a:pt x="173736" y="28956"/>
                </a:lnTo>
                <a:lnTo>
                  <a:pt x="173736" y="20447"/>
                </a:lnTo>
                <a:close/>
              </a:path>
              <a:path w="269240" h="76835">
                <a:moveTo>
                  <a:pt x="206950" y="24384"/>
                </a:moveTo>
                <a:lnTo>
                  <a:pt x="194183" y="24384"/>
                </a:lnTo>
                <a:lnTo>
                  <a:pt x="198120" y="25781"/>
                </a:lnTo>
                <a:lnTo>
                  <a:pt x="200406" y="28194"/>
                </a:lnTo>
                <a:lnTo>
                  <a:pt x="202692" y="30353"/>
                </a:lnTo>
                <a:lnTo>
                  <a:pt x="203204" y="33528"/>
                </a:lnTo>
                <a:lnTo>
                  <a:pt x="203327" y="75311"/>
                </a:lnTo>
                <a:lnTo>
                  <a:pt x="209296" y="75311"/>
                </a:lnTo>
                <a:lnTo>
                  <a:pt x="209296" y="38862"/>
                </a:lnTo>
                <a:lnTo>
                  <a:pt x="210312" y="34925"/>
                </a:lnTo>
                <a:lnTo>
                  <a:pt x="211836" y="31877"/>
                </a:lnTo>
                <a:lnTo>
                  <a:pt x="214088" y="29718"/>
                </a:lnTo>
                <a:lnTo>
                  <a:pt x="208661" y="29718"/>
                </a:lnTo>
                <a:lnTo>
                  <a:pt x="206950" y="24384"/>
                </a:lnTo>
                <a:close/>
              </a:path>
              <a:path w="269240" h="76835">
                <a:moveTo>
                  <a:pt x="240961" y="24384"/>
                </a:moveTo>
                <a:lnTo>
                  <a:pt x="230886" y="24384"/>
                </a:lnTo>
                <a:lnTo>
                  <a:pt x="233934" y="25781"/>
                </a:lnTo>
                <a:lnTo>
                  <a:pt x="236220" y="28194"/>
                </a:lnTo>
                <a:lnTo>
                  <a:pt x="238506" y="30353"/>
                </a:lnTo>
                <a:lnTo>
                  <a:pt x="239268" y="34290"/>
                </a:lnTo>
                <a:lnTo>
                  <a:pt x="239268" y="75311"/>
                </a:lnTo>
                <a:lnTo>
                  <a:pt x="245364" y="75311"/>
                </a:lnTo>
                <a:lnTo>
                  <a:pt x="245364" y="38862"/>
                </a:lnTo>
                <a:lnTo>
                  <a:pt x="244219" y="30247"/>
                </a:lnTo>
                <a:lnTo>
                  <a:pt x="240961" y="24384"/>
                </a:lnTo>
                <a:close/>
              </a:path>
              <a:path w="269240" h="76835">
                <a:moveTo>
                  <a:pt x="226949" y="19050"/>
                </a:moveTo>
                <a:lnTo>
                  <a:pt x="223139" y="19050"/>
                </a:lnTo>
                <a:lnTo>
                  <a:pt x="219456" y="20447"/>
                </a:lnTo>
                <a:lnTo>
                  <a:pt x="216408" y="21971"/>
                </a:lnTo>
                <a:lnTo>
                  <a:pt x="213233" y="23622"/>
                </a:lnTo>
                <a:lnTo>
                  <a:pt x="210312" y="26543"/>
                </a:lnTo>
                <a:lnTo>
                  <a:pt x="208661" y="29718"/>
                </a:lnTo>
                <a:lnTo>
                  <a:pt x="214088" y="29718"/>
                </a:lnTo>
                <a:lnTo>
                  <a:pt x="214884" y="28956"/>
                </a:lnTo>
                <a:lnTo>
                  <a:pt x="217805" y="25781"/>
                </a:lnTo>
                <a:lnTo>
                  <a:pt x="221742" y="24384"/>
                </a:lnTo>
                <a:lnTo>
                  <a:pt x="240961" y="24384"/>
                </a:lnTo>
                <a:lnTo>
                  <a:pt x="240776" y="24050"/>
                </a:lnTo>
                <a:lnTo>
                  <a:pt x="235023" y="20306"/>
                </a:lnTo>
                <a:lnTo>
                  <a:pt x="226949" y="19050"/>
                </a:lnTo>
                <a:close/>
              </a:path>
              <a:path w="269240" h="76835">
                <a:moveTo>
                  <a:pt x="200406" y="19050"/>
                </a:moveTo>
                <a:lnTo>
                  <a:pt x="188214" y="19050"/>
                </a:lnTo>
                <a:lnTo>
                  <a:pt x="184277" y="19812"/>
                </a:lnTo>
                <a:lnTo>
                  <a:pt x="181356" y="21971"/>
                </a:lnTo>
                <a:lnTo>
                  <a:pt x="178308" y="23622"/>
                </a:lnTo>
                <a:lnTo>
                  <a:pt x="175895" y="25781"/>
                </a:lnTo>
                <a:lnTo>
                  <a:pt x="173736" y="28956"/>
                </a:lnTo>
                <a:lnTo>
                  <a:pt x="178625" y="28956"/>
                </a:lnTo>
                <a:lnTo>
                  <a:pt x="179705" y="28194"/>
                </a:lnTo>
                <a:lnTo>
                  <a:pt x="182880" y="25781"/>
                </a:lnTo>
                <a:lnTo>
                  <a:pt x="185674" y="24384"/>
                </a:lnTo>
                <a:lnTo>
                  <a:pt x="206950" y="24384"/>
                </a:lnTo>
                <a:lnTo>
                  <a:pt x="206502" y="22987"/>
                </a:lnTo>
                <a:lnTo>
                  <a:pt x="200406" y="19050"/>
                </a:lnTo>
                <a:close/>
              </a:path>
              <a:path w="269240" h="76835">
                <a:moveTo>
                  <a:pt x="268224" y="20447"/>
                </a:moveTo>
                <a:lnTo>
                  <a:pt x="262255" y="20447"/>
                </a:lnTo>
                <a:lnTo>
                  <a:pt x="262255" y="75311"/>
                </a:lnTo>
                <a:lnTo>
                  <a:pt x="268224" y="75311"/>
                </a:lnTo>
                <a:lnTo>
                  <a:pt x="268224" y="20447"/>
                </a:lnTo>
                <a:close/>
              </a:path>
              <a:path w="269240" h="76835">
                <a:moveTo>
                  <a:pt x="265811" y="0"/>
                </a:moveTo>
                <a:lnTo>
                  <a:pt x="263652" y="0"/>
                </a:lnTo>
                <a:lnTo>
                  <a:pt x="262890" y="762"/>
                </a:lnTo>
                <a:lnTo>
                  <a:pt x="261239" y="2159"/>
                </a:lnTo>
                <a:lnTo>
                  <a:pt x="260477" y="2921"/>
                </a:lnTo>
                <a:lnTo>
                  <a:pt x="260477" y="5334"/>
                </a:lnTo>
                <a:lnTo>
                  <a:pt x="262128" y="6731"/>
                </a:lnTo>
                <a:lnTo>
                  <a:pt x="263652" y="8255"/>
                </a:lnTo>
                <a:lnTo>
                  <a:pt x="265811" y="8255"/>
                </a:lnTo>
                <a:lnTo>
                  <a:pt x="267462" y="7493"/>
                </a:lnTo>
                <a:lnTo>
                  <a:pt x="268986" y="5969"/>
                </a:lnTo>
                <a:lnTo>
                  <a:pt x="268986" y="2159"/>
                </a:lnTo>
                <a:lnTo>
                  <a:pt x="268224" y="1397"/>
                </a:lnTo>
                <a:lnTo>
                  <a:pt x="267462" y="762"/>
                </a:lnTo>
                <a:lnTo>
                  <a:pt x="2658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42594" y="3278949"/>
            <a:ext cx="5684520" cy="0"/>
          </a:xfrm>
          <a:custGeom>
            <a:avLst/>
            <a:gdLst/>
            <a:ahLst/>
            <a:cxnLst/>
            <a:rect l="l" t="t" r="r" b="b"/>
            <a:pathLst>
              <a:path w="5684520">
                <a:moveTo>
                  <a:pt x="0" y="0"/>
                </a:moveTo>
                <a:lnTo>
                  <a:pt x="5684520" y="0"/>
                </a:lnTo>
              </a:path>
            </a:pathLst>
          </a:custGeom>
          <a:ln w="5969">
            <a:solidFill>
              <a:srgbClr val="E5E5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80051" y="3244595"/>
            <a:ext cx="125370" cy="769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43509" y="3237115"/>
            <a:ext cx="24765" cy="107314"/>
          </a:xfrm>
          <a:custGeom>
            <a:avLst/>
            <a:gdLst/>
            <a:ahLst/>
            <a:cxnLst/>
            <a:rect l="l" t="t" r="r" b="b"/>
            <a:pathLst>
              <a:path w="24765" h="107314">
                <a:moveTo>
                  <a:pt x="23622" y="0"/>
                </a:moveTo>
                <a:lnTo>
                  <a:pt x="3048" y="32131"/>
                </a:lnTo>
                <a:lnTo>
                  <a:pt x="635" y="38862"/>
                </a:lnTo>
                <a:lnTo>
                  <a:pt x="0" y="45593"/>
                </a:lnTo>
                <a:lnTo>
                  <a:pt x="0" y="61595"/>
                </a:lnTo>
                <a:lnTo>
                  <a:pt x="634" y="68326"/>
                </a:lnTo>
                <a:lnTo>
                  <a:pt x="3048" y="75311"/>
                </a:lnTo>
                <a:lnTo>
                  <a:pt x="4572" y="82804"/>
                </a:lnTo>
                <a:lnTo>
                  <a:pt x="7620" y="89027"/>
                </a:lnTo>
                <a:lnTo>
                  <a:pt x="11176" y="94361"/>
                </a:lnTo>
                <a:lnTo>
                  <a:pt x="15113" y="100457"/>
                </a:lnTo>
                <a:lnTo>
                  <a:pt x="19050" y="105029"/>
                </a:lnTo>
                <a:lnTo>
                  <a:pt x="23622" y="107188"/>
                </a:lnTo>
                <a:lnTo>
                  <a:pt x="24257" y="103505"/>
                </a:lnTo>
                <a:lnTo>
                  <a:pt x="21082" y="100457"/>
                </a:lnTo>
                <a:lnTo>
                  <a:pt x="18288" y="97282"/>
                </a:lnTo>
                <a:lnTo>
                  <a:pt x="5969" y="47244"/>
                </a:lnTo>
                <a:lnTo>
                  <a:pt x="6604" y="41021"/>
                </a:lnTo>
                <a:lnTo>
                  <a:pt x="7620" y="36449"/>
                </a:lnTo>
                <a:lnTo>
                  <a:pt x="9144" y="31115"/>
                </a:lnTo>
                <a:lnTo>
                  <a:pt x="10541" y="25781"/>
                </a:lnTo>
                <a:lnTo>
                  <a:pt x="12192" y="21971"/>
                </a:lnTo>
                <a:lnTo>
                  <a:pt x="13716" y="17399"/>
                </a:lnTo>
                <a:lnTo>
                  <a:pt x="15875" y="14478"/>
                </a:lnTo>
                <a:lnTo>
                  <a:pt x="18288" y="11303"/>
                </a:lnTo>
                <a:lnTo>
                  <a:pt x="20447" y="7493"/>
                </a:lnTo>
                <a:lnTo>
                  <a:pt x="22860" y="5334"/>
                </a:lnTo>
                <a:lnTo>
                  <a:pt x="24257" y="3937"/>
                </a:lnTo>
                <a:lnTo>
                  <a:pt x="236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878548" y="3240785"/>
            <a:ext cx="255270" cy="80645"/>
          </a:xfrm>
          <a:custGeom>
            <a:avLst/>
            <a:gdLst/>
            <a:ahLst/>
            <a:cxnLst/>
            <a:rect l="l" t="t" r="r" b="b"/>
            <a:pathLst>
              <a:path w="255270" h="80645">
                <a:moveTo>
                  <a:pt x="26670" y="12319"/>
                </a:moveTo>
                <a:lnTo>
                  <a:pt x="20701" y="12319"/>
                </a:lnTo>
                <a:lnTo>
                  <a:pt x="20701" y="79248"/>
                </a:lnTo>
                <a:lnTo>
                  <a:pt x="26670" y="79248"/>
                </a:lnTo>
                <a:lnTo>
                  <a:pt x="26670" y="12319"/>
                </a:lnTo>
                <a:close/>
              </a:path>
              <a:path w="255270" h="80645">
                <a:moveTo>
                  <a:pt x="26670" y="4572"/>
                </a:moveTo>
                <a:lnTo>
                  <a:pt x="26035" y="4572"/>
                </a:lnTo>
                <a:lnTo>
                  <a:pt x="0" y="14478"/>
                </a:lnTo>
                <a:lnTo>
                  <a:pt x="0" y="20066"/>
                </a:lnTo>
                <a:lnTo>
                  <a:pt x="20701" y="12319"/>
                </a:lnTo>
                <a:lnTo>
                  <a:pt x="26670" y="12319"/>
                </a:lnTo>
                <a:lnTo>
                  <a:pt x="26670" y="4572"/>
                </a:lnTo>
                <a:close/>
              </a:path>
              <a:path w="255270" h="80645">
                <a:moveTo>
                  <a:pt x="64008" y="60198"/>
                </a:moveTo>
                <a:lnTo>
                  <a:pt x="57912" y="60198"/>
                </a:lnTo>
                <a:lnTo>
                  <a:pt x="58674" y="66294"/>
                </a:lnTo>
                <a:lnTo>
                  <a:pt x="60833" y="71628"/>
                </a:lnTo>
                <a:lnTo>
                  <a:pt x="64770" y="75438"/>
                </a:lnTo>
                <a:lnTo>
                  <a:pt x="68580" y="78613"/>
                </a:lnTo>
                <a:lnTo>
                  <a:pt x="73914" y="80645"/>
                </a:lnTo>
                <a:lnTo>
                  <a:pt x="87630" y="80645"/>
                </a:lnTo>
                <a:lnTo>
                  <a:pt x="92964" y="78613"/>
                </a:lnTo>
                <a:lnTo>
                  <a:pt x="95609" y="75438"/>
                </a:lnTo>
                <a:lnTo>
                  <a:pt x="75311" y="75438"/>
                </a:lnTo>
                <a:lnTo>
                  <a:pt x="71374" y="74041"/>
                </a:lnTo>
                <a:lnTo>
                  <a:pt x="69342" y="71628"/>
                </a:lnTo>
                <a:lnTo>
                  <a:pt x="66167" y="68707"/>
                </a:lnTo>
                <a:lnTo>
                  <a:pt x="64770" y="64897"/>
                </a:lnTo>
                <a:lnTo>
                  <a:pt x="64008" y="60198"/>
                </a:lnTo>
                <a:close/>
              </a:path>
              <a:path w="255270" h="80645">
                <a:moveTo>
                  <a:pt x="95957" y="37338"/>
                </a:moveTo>
                <a:lnTo>
                  <a:pt x="85217" y="37338"/>
                </a:lnTo>
                <a:lnTo>
                  <a:pt x="89027" y="39116"/>
                </a:lnTo>
                <a:lnTo>
                  <a:pt x="92202" y="42672"/>
                </a:lnTo>
                <a:lnTo>
                  <a:pt x="94996" y="45847"/>
                </a:lnTo>
                <a:lnTo>
                  <a:pt x="96774" y="50419"/>
                </a:lnTo>
                <a:lnTo>
                  <a:pt x="96774" y="62484"/>
                </a:lnTo>
                <a:lnTo>
                  <a:pt x="94996" y="67056"/>
                </a:lnTo>
                <a:lnTo>
                  <a:pt x="92964" y="70104"/>
                </a:lnTo>
                <a:lnTo>
                  <a:pt x="89789" y="74041"/>
                </a:lnTo>
                <a:lnTo>
                  <a:pt x="85852" y="75438"/>
                </a:lnTo>
                <a:lnTo>
                  <a:pt x="95609" y="75438"/>
                </a:lnTo>
                <a:lnTo>
                  <a:pt x="96774" y="74041"/>
                </a:lnTo>
                <a:lnTo>
                  <a:pt x="100584" y="70104"/>
                </a:lnTo>
                <a:lnTo>
                  <a:pt x="102870" y="64135"/>
                </a:lnTo>
                <a:lnTo>
                  <a:pt x="102870" y="49022"/>
                </a:lnTo>
                <a:lnTo>
                  <a:pt x="100584" y="42672"/>
                </a:lnTo>
                <a:lnTo>
                  <a:pt x="96774" y="38100"/>
                </a:lnTo>
                <a:lnTo>
                  <a:pt x="95957" y="37338"/>
                </a:lnTo>
                <a:close/>
              </a:path>
              <a:path w="255270" h="80645">
                <a:moveTo>
                  <a:pt x="101346" y="5334"/>
                </a:moveTo>
                <a:lnTo>
                  <a:pt x="64008" y="5334"/>
                </a:lnTo>
                <a:lnTo>
                  <a:pt x="60071" y="41148"/>
                </a:lnTo>
                <a:lnTo>
                  <a:pt x="65405" y="42672"/>
                </a:lnTo>
                <a:lnTo>
                  <a:pt x="67818" y="40513"/>
                </a:lnTo>
                <a:lnTo>
                  <a:pt x="69977" y="39116"/>
                </a:lnTo>
                <a:lnTo>
                  <a:pt x="72390" y="39116"/>
                </a:lnTo>
                <a:lnTo>
                  <a:pt x="74549" y="38100"/>
                </a:lnTo>
                <a:lnTo>
                  <a:pt x="76962" y="37338"/>
                </a:lnTo>
                <a:lnTo>
                  <a:pt x="95957" y="37338"/>
                </a:lnTo>
                <a:lnTo>
                  <a:pt x="94460" y="35941"/>
                </a:lnTo>
                <a:lnTo>
                  <a:pt x="66802" y="35941"/>
                </a:lnTo>
                <a:lnTo>
                  <a:pt x="69342" y="10922"/>
                </a:lnTo>
                <a:lnTo>
                  <a:pt x="101346" y="10922"/>
                </a:lnTo>
                <a:lnTo>
                  <a:pt x="101346" y="5334"/>
                </a:lnTo>
                <a:close/>
              </a:path>
              <a:path w="255270" h="80645">
                <a:moveTo>
                  <a:pt x="87630" y="32004"/>
                </a:moveTo>
                <a:lnTo>
                  <a:pt x="75311" y="32004"/>
                </a:lnTo>
                <a:lnTo>
                  <a:pt x="70739" y="33528"/>
                </a:lnTo>
                <a:lnTo>
                  <a:pt x="66802" y="35941"/>
                </a:lnTo>
                <a:lnTo>
                  <a:pt x="94460" y="35941"/>
                </a:lnTo>
                <a:lnTo>
                  <a:pt x="92964" y="34544"/>
                </a:lnTo>
                <a:lnTo>
                  <a:pt x="87630" y="32004"/>
                </a:lnTo>
                <a:close/>
              </a:path>
              <a:path w="255270" h="80645">
                <a:moveTo>
                  <a:pt x="143256" y="12319"/>
                </a:moveTo>
                <a:lnTo>
                  <a:pt x="137033" y="12319"/>
                </a:lnTo>
                <a:lnTo>
                  <a:pt x="137033" y="79248"/>
                </a:lnTo>
                <a:lnTo>
                  <a:pt x="143256" y="79248"/>
                </a:lnTo>
                <a:lnTo>
                  <a:pt x="143256" y="12319"/>
                </a:lnTo>
                <a:close/>
              </a:path>
              <a:path w="255270" h="80645">
                <a:moveTo>
                  <a:pt x="143256" y="4572"/>
                </a:moveTo>
                <a:lnTo>
                  <a:pt x="141605" y="4572"/>
                </a:lnTo>
                <a:lnTo>
                  <a:pt x="116586" y="14478"/>
                </a:lnTo>
                <a:lnTo>
                  <a:pt x="116586" y="20066"/>
                </a:lnTo>
                <a:lnTo>
                  <a:pt x="137033" y="12319"/>
                </a:lnTo>
                <a:lnTo>
                  <a:pt x="143256" y="12319"/>
                </a:lnTo>
                <a:lnTo>
                  <a:pt x="143256" y="4572"/>
                </a:lnTo>
                <a:close/>
              </a:path>
              <a:path w="255270" h="80645">
                <a:moveTo>
                  <a:pt x="209296" y="28956"/>
                </a:moveTo>
                <a:lnTo>
                  <a:pt x="203327" y="28956"/>
                </a:lnTo>
                <a:lnTo>
                  <a:pt x="203327" y="79248"/>
                </a:lnTo>
                <a:lnTo>
                  <a:pt x="209296" y="79248"/>
                </a:lnTo>
                <a:lnTo>
                  <a:pt x="209296" y="28956"/>
                </a:lnTo>
                <a:close/>
              </a:path>
              <a:path w="255270" h="80645">
                <a:moveTo>
                  <a:pt x="222377" y="24384"/>
                </a:moveTo>
                <a:lnTo>
                  <a:pt x="194183" y="24384"/>
                </a:lnTo>
                <a:lnTo>
                  <a:pt x="194183" y="28956"/>
                </a:lnTo>
                <a:lnTo>
                  <a:pt x="222377" y="28956"/>
                </a:lnTo>
                <a:lnTo>
                  <a:pt x="222377" y="24384"/>
                </a:lnTo>
                <a:close/>
              </a:path>
              <a:path w="255270" h="80645">
                <a:moveTo>
                  <a:pt x="223774" y="0"/>
                </a:moveTo>
                <a:lnTo>
                  <a:pt x="214884" y="0"/>
                </a:lnTo>
                <a:lnTo>
                  <a:pt x="210312" y="1651"/>
                </a:lnTo>
                <a:lnTo>
                  <a:pt x="207899" y="4572"/>
                </a:lnTo>
                <a:lnTo>
                  <a:pt x="204724" y="7747"/>
                </a:lnTo>
                <a:lnTo>
                  <a:pt x="203327" y="12319"/>
                </a:lnTo>
                <a:lnTo>
                  <a:pt x="203327" y="24384"/>
                </a:lnTo>
                <a:lnTo>
                  <a:pt x="209296" y="24384"/>
                </a:lnTo>
                <a:lnTo>
                  <a:pt x="209296" y="13716"/>
                </a:lnTo>
                <a:lnTo>
                  <a:pt x="210312" y="10922"/>
                </a:lnTo>
                <a:lnTo>
                  <a:pt x="212471" y="8382"/>
                </a:lnTo>
                <a:lnTo>
                  <a:pt x="213995" y="6223"/>
                </a:lnTo>
                <a:lnTo>
                  <a:pt x="217170" y="5334"/>
                </a:lnTo>
                <a:lnTo>
                  <a:pt x="225682" y="5334"/>
                </a:lnTo>
                <a:lnTo>
                  <a:pt x="226314" y="1016"/>
                </a:lnTo>
                <a:lnTo>
                  <a:pt x="223774" y="0"/>
                </a:lnTo>
                <a:close/>
              </a:path>
              <a:path w="255270" h="80645">
                <a:moveTo>
                  <a:pt x="225682" y="5334"/>
                </a:moveTo>
                <a:lnTo>
                  <a:pt x="223774" y="5334"/>
                </a:lnTo>
                <a:lnTo>
                  <a:pt x="225552" y="6223"/>
                </a:lnTo>
                <a:lnTo>
                  <a:pt x="225682" y="5334"/>
                </a:lnTo>
                <a:close/>
              </a:path>
              <a:path w="255270" h="80645">
                <a:moveTo>
                  <a:pt x="243078" y="28956"/>
                </a:moveTo>
                <a:lnTo>
                  <a:pt x="236855" y="28956"/>
                </a:lnTo>
                <a:lnTo>
                  <a:pt x="236855" y="70866"/>
                </a:lnTo>
                <a:lnTo>
                  <a:pt x="237617" y="74676"/>
                </a:lnTo>
                <a:lnTo>
                  <a:pt x="240030" y="77216"/>
                </a:lnTo>
                <a:lnTo>
                  <a:pt x="241427" y="79248"/>
                </a:lnTo>
                <a:lnTo>
                  <a:pt x="244602" y="80645"/>
                </a:lnTo>
                <a:lnTo>
                  <a:pt x="251333" y="80645"/>
                </a:lnTo>
                <a:lnTo>
                  <a:pt x="253746" y="79883"/>
                </a:lnTo>
                <a:lnTo>
                  <a:pt x="255270" y="79883"/>
                </a:lnTo>
                <a:lnTo>
                  <a:pt x="255270" y="75438"/>
                </a:lnTo>
                <a:lnTo>
                  <a:pt x="247396" y="75438"/>
                </a:lnTo>
                <a:lnTo>
                  <a:pt x="245999" y="74676"/>
                </a:lnTo>
                <a:lnTo>
                  <a:pt x="244602" y="73279"/>
                </a:lnTo>
                <a:lnTo>
                  <a:pt x="243840" y="71628"/>
                </a:lnTo>
                <a:lnTo>
                  <a:pt x="243078" y="69469"/>
                </a:lnTo>
                <a:lnTo>
                  <a:pt x="243078" y="28956"/>
                </a:lnTo>
                <a:close/>
              </a:path>
              <a:path w="255270" h="80645">
                <a:moveTo>
                  <a:pt x="255270" y="74676"/>
                </a:moveTo>
                <a:lnTo>
                  <a:pt x="252984" y="75438"/>
                </a:lnTo>
                <a:lnTo>
                  <a:pt x="255270" y="75438"/>
                </a:lnTo>
                <a:lnTo>
                  <a:pt x="255270" y="74676"/>
                </a:lnTo>
                <a:close/>
              </a:path>
              <a:path w="255270" h="80645">
                <a:moveTo>
                  <a:pt x="254508" y="24384"/>
                </a:moveTo>
                <a:lnTo>
                  <a:pt x="226949" y="24384"/>
                </a:lnTo>
                <a:lnTo>
                  <a:pt x="226949" y="28956"/>
                </a:lnTo>
                <a:lnTo>
                  <a:pt x="254508" y="28956"/>
                </a:lnTo>
                <a:lnTo>
                  <a:pt x="254508" y="24384"/>
                </a:lnTo>
                <a:close/>
              </a:path>
              <a:path w="255270" h="80645">
                <a:moveTo>
                  <a:pt x="243078" y="9906"/>
                </a:moveTo>
                <a:lnTo>
                  <a:pt x="236855" y="9906"/>
                </a:lnTo>
                <a:lnTo>
                  <a:pt x="236855" y="24384"/>
                </a:lnTo>
                <a:lnTo>
                  <a:pt x="243078" y="24384"/>
                </a:lnTo>
                <a:lnTo>
                  <a:pt x="243078" y="99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39292" y="3237115"/>
            <a:ext cx="25400" cy="107314"/>
          </a:xfrm>
          <a:custGeom>
            <a:avLst/>
            <a:gdLst/>
            <a:ahLst/>
            <a:cxnLst/>
            <a:rect l="l" t="t" r="r" b="b"/>
            <a:pathLst>
              <a:path w="25400" h="107314">
                <a:moveTo>
                  <a:pt x="1397" y="0"/>
                </a:moveTo>
                <a:lnTo>
                  <a:pt x="0" y="3683"/>
                </a:lnTo>
                <a:lnTo>
                  <a:pt x="3937" y="6096"/>
                </a:lnTo>
                <a:lnTo>
                  <a:pt x="6731" y="9906"/>
                </a:lnTo>
                <a:lnTo>
                  <a:pt x="9906" y="15240"/>
                </a:lnTo>
                <a:lnTo>
                  <a:pt x="12065" y="20574"/>
                </a:lnTo>
                <a:lnTo>
                  <a:pt x="14478" y="25780"/>
                </a:lnTo>
                <a:lnTo>
                  <a:pt x="15875" y="32893"/>
                </a:lnTo>
                <a:lnTo>
                  <a:pt x="18415" y="39624"/>
                </a:lnTo>
                <a:lnTo>
                  <a:pt x="19050" y="45593"/>
                </a:lnTo>
                <a:lnTo>
                  <a:pt x="18959" y="61594"/>
                </a:lnTo>
                <a:lnTo>
                  <a:pt x="18415" y="67691"/>
                </a:lnTo>
                <a:lnTo>
                  <a:pt x="15875" y="74422"/>
                </a:lnTo>
                <a:lnTo>
                  <a:pt x="14478" y="81407"/>
                </a:lnTo>
                <a:lnTo>
                  <a:pt x="0" y="103250"/>
                </a:lnTo>
                <a:lnTo>
                  <a:pt x="1397" y="107188"/>
                </a:lnTo>
                <a:lnTo>
                  <a:pt x="5969" y="104267"/>
                </a:lnTo>
                <a:lnTo>
                  <a:pt x="9906" y="100457"/>
                </a:lnTo>
                <a:lnTo>
                  <a:pt x="13843" y="94107"/>
                </a:lnTo>
                <a:lnTo>
                  <a:pt x="17399" y="88900"/>
                </a:lnTo>
                <a:lnTo>
                  <a:pt x="20447" y="82169"/>
                </a:lnTo>
                <a:lnTo>
                  <a:pt x="21971" y="75057"/>
                </a:lnTo>
                <a:lnTo>
                  <a:pt x="24384" y="68326"/>
                </a:lnTo>
                <a:lnTo>
                  <a:pt x="25019" y="61594"/>
                </a:lnTo>
                <a:lnTo>
                  <a:pt x="25019" y="46355"/>
                </a:lnTo>
                <a:lnTo>
                  <a:pt x="9906" y="6731"/>
                </a:lnTo>
                <a:lnTo>
                  <a:pt x="5969" y="2158"/>
                </a:lnTo>
                <a:lnTo>
                  <a:pt x="13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07769" y="496063"/>
            <a:ext cx="787895" cy="129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03982" y="496063"/>
            <a:ext cx="881634" cy="129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67727" y="500126"/>
            <a:ext cx="94500" cy="972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903982" y="509143"/>
            <a:ext cx="881634" cy="882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67727" y="597534"/>
            <a:ext cx="62865" cy="635"/>
          </a:xfrm>
          <a:custGeom>
            <a:avLst/>
            <a:gdLst/>
            <a:ahLst/>
            <a:cxnLst/>
            <a:rect l="l" t="t" r="r" b="b"/>
            <a:pathLst>
              <a:path w="62865" h="634">
                <a:moveTo>
                  <a:pt x="0" y="0"/>
                </a:moveTo>
                <a:lnTo>
                  <a:pt x="0" y="634"/>
                </a:lnTo>
                <a:lnTo>
                  <a:pt x="62242" y="634"/>
                </a:lnTo>
                <a:lnTo>
                  <a:pt x="62242" y="0"/>
                </a:lnTo>
                <a:lnTo>
                  <a:pt x="0" y="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75208" y="483974"/>
            <a:ext cx="134670" cy="1256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43830" y="509143"/>
            <a:ext cx="1616717" cy="11570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828288" y="500126"/>
            <a:ext cx="688086" cy="12472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10756" y="680593"/>
            <a:ext cx="150871" cy="1431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13103" y="1117472"/>
            <a:ext cx="2237587" cy="64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610330" y="1118997"/>
            <a:ext cx="1369847" cy="49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020030" y="1118997"/>
            <a:ext cx="612593" cy="8648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6965" y="1122552"/>
            <a:ext cx="95262" cy="9740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610330" y="1124077"/>
            <a:ext cx="1369847" cy="9588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75208" y="1079119"/>
            <a:ext cx="134670" cy="15328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13103" y="1124077"/>
            <a:ext cx="2352802" cy="1225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20030" y="1124077"/>
            <a:ext cx="897661" cy="12255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71550" y="1544827"/>
            <a:ext cx="165226" cy="9728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87005" y="1544827"/>
            <a:ext cx="823607" cy="9728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154923" y="1544827"/>
            <a:ext cx="395109" cy="9728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99693" y="1501266"/>
            <a:ext cx="85699" cy="15341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87780" y="1962913"/>
            <a:ext cx="2067941" cy="1320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267200" y="1962913"/>
            <a:ext cx="806576" cy="1320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71550" y="1968500"/>
            <a:ext cx="165226" cy="9499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267200" y="1975992"/>
            <a:ext cx="806576" cy="8750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75208" y="1950196"/>
            <a:ext cx="134670" cy="12625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287780" y="1975992"/>
            <a:ext cx="2935986" cy="11570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116804" y="1968500"/>
            <a:ext cx="687984" cy="12320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845564" y="2390775"/>
            <a:ext cx="214122" cy="8140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551176" y="2385086"/>
            <a:ext cx="540766" cy="8709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71550" y="2390775"/>
            <a:ext cx="165226" cy="9486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82446" y="2385086"/>
            <a:ext cx="524891" cy="10055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845564" y="2390775"/>
            <a:ext cx="662939" cy="9486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75208" y="2372177"/>
            <a:ext cx="134670" cy="12642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551176" y="2390775"/>
            <a:ext cx="1480566" cy="12268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567421" y="2997835"/>
            <a:ext cx="258076" cy="8712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52500" y="3001772"/>
            <a:ext cx="165226" cy="97535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263396" y="3003042"/>
            <a:ext cx="263525" cy="9626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567421" y="2997835"/>
            <a:ext cx="1287538" cy="12865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66488" y="3020222"/>
            <a:ext cx="124340" cy="12912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05015" y="3674871"/>
            <a:ext cx="2900057" cy="16357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09600" y="3903738"/>
            <a:ext cx="2926067" cy="109715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01205" y="4450079"/>
            <a:ext cx="4027817" cy="10287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99694" y="4583429"/>
            <a:ext cx="4007357" cy="102870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00443" y="4717796"/>
            <a:ext cx="4056011" cy="10185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06539" y="4860290"/>
            <a:ext cx="248932" cy="71500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0" y="15036"/>
            <a:ext cx="7759065" cy="144145"/>
          </a:xfrm>
          <a:custGeom>
            <a:avLst/>
            <a:gdLst/>
            <a:ahLst/>
            <a:cxnLst/>
            <a:rect l="l" t="t" r="r" b="b"/>
            <a:pathLst>
              <a:path w="7759065" h="144145">
                <a:moveTo>
                  <a:pt x="0" y="144056"/>
                </a:moveTo>
                <a:lnTo>
                  <a:pt x="7758658" y="144056"/>
                </a:lnTo>
                <a:lnTo>
                  <a:pt x="7758658" y="0"/>
                </a:lnTo>
                <a:lnTo>
                  <a:pt x="0" y="0"/>
                </a:lnTo>
                <a:lnTo>
                  <a:pt x="0" y="144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173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776065" y="9602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173</a:t>
            </a:r>
            <a:endParaRPr sz="8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-12700" y="9895575"/>
            <a:ext cx="483234" cy="170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5"/>
              </a:lnSpc>
            </a:pPr>
            <a:r>
              <a:rPr sz="1000" dirty="0">
                <a:latin typeface="Courier New"/>
                <a:cs typeface="Courier New"/>
              </a:rPr>
              <a:t>2 </a:t>
            </a:r>
            <a:r>
              <a:rPr sz="1000" spc="-5" dirty="0">
                <a:latin typeface="Courier New"/>
                <a:cs typeface="Courier New"/>
              </a:rPr>
              <a:t>of</a:t>
            </a:r>
            <a:r>
              <a:rPr sz="1000" spc="-9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2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464274" y="9895575"/>
            <a:ext cx="1320800" cy="170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5"/>
              </a:lnSpc>
            </a:pPr>
            <a:r>
              <a:rPr sz="1000" spc="-5" dirty="0">
                <a:latin typeface="Courier New"/>
                <a:cs typeface="Courier New"/>
              </a:rPr>
              <a:t>5/3/2018, 2:16</a:t>
            </a:r>
            <a:r>
              <a:rPr sz="1000" spc="-7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PM</a:t>
            </a:r>
            <a:endParaRPr sz="1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63523"/>
            <a:ext cx="10058400" cy="5445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90741" y="1961464"/>
            <a:ext cx="991235" cy="353060"/>
          </a:xfrm>
          <a:custGeom>
            <a:avLst/>
            <a:gdLst/>
            <a:ahLst/>
            <a:cxnLst/>
            <a:rect l="l" t="t" r="r" b="b"/>
            <a:pathLst>
              <a:path w="991234" h="353060">
                <a:moveTo>
                  <a:pt x="0" y="0"/>
                </a:moveTo>
                <a:lnTo>
                  <a:pt x="0" y="352463"/>
                </a:lnTo>
                <a:lnTo>
                  <a:pt x="990866" y="352463"/>
                </a:lnTo>
                <a:lnTo>
                  <a:pt x="99086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70281" y="4448632"/>
            <a:ext cx="791845" cy="326390"/>
          </a:xfrm>
          <a:custGeom>
            <a:avLst/>
            <a:gdLst/>
            <a:ahLst/>
            <a:cxnLst/>
            <a:rect l="l" t="t" r="r" b="b"/>
            <a:pathLst>
              <a:path w="791845" h="326389">
                <a:moveTo>
                  <a:pt x="0" y="0"/>
                </a:moveTo>
                <a:lnTo>
                  <a:pt x="0" y="325856"/>
                </a:lnTo>
                <a:lnTo>
                  <a:pt x="791375" y="325856"/>
                </a:lnTo>
                <a:lnTo>
                  <a:pt x="79137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385632" y="309880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174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31765" y="730655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174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13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794"/>
            <a:ext cx="77343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8/22/2019 </a:t>
            </a:r>
            <a:r>
              <a:rPr sz="700" spc="70" dirty="0">
                <a:latin typeface="Arial"/>
                <a:cs typeface="Arial"/>
              </a:rPr>
              <a:t>/</a:t>
            </a:r>
            <a:r>
              <a:rPr sz="700" spc="-12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3:26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58688" y="247179"/>
            <a:ext cx="1283335" cy="257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0855" marR="5080" indent="-478790">
              <a:lnSpc>
                <a:spcPct val="108700"/>
              </a:lnSpc>
              <a:spcBef>
                <a:spcPts val="100"/>
              </a:spcBef>
            </a:pPr>
            <a:r>
              <a:rPr sz="700" spc="-25" dirty="0">
                <a:latin typeface="Arial"/>
                <a:cs typeface="Arial"/>
              </a:rPr>
              <a:t>Baltimore </a:t>
            </a:r>
            <a:r>
              <a:rPr sz="700" spc="-45" dirty="0">
                <a:latin typeface="Arial"/>
                <a:cs typeface="Arial"/>
              </a:rPr>
              <a:t>Consent Decree </a:t>
            </a:r>
            <a:r>
              <a:rPr sz="700" spc="-5" dirty="0">
                <a:latin typeface="Arial"/>
                <a:cs typeface="Arial"/>
              </a:rPr>
              <a:t>Monitor  </a:t>
            </a:r>
            <a:r>
              <a:rPr sz="700" spc="-80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33856" y="847344"/>
          <a:ext cx="11264895" cy="63061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4540"/>
                <a:gridCol w="681354"/>
                <a:gridCol w="890269"/>
                <a:gridCol w="2714625"/>
                <a:gridCol w="828039"/>
                <a:gridCol w="630555"/>
                <a:gridCol w="662940"/>
                <a:gridCol w="2790825"/>
                <a:gridCol w="196850"/>
                <a:gridCol w="327659"/>
                <a:gridCol w="777239"/>
              </a:tblGrid>
              <a:tr h="953135">
                <a:tc gridSpan="11">
                  <a:txBody>
                    <a:bodyPr/>
                    <a:lstStyle/>
                    <a:p>
                      <a:pPr marL="34925">
                        <a:lnSpc>
                          <a:spcPts val="1190"/>
                        </a:lnSpc>
                        <a:tabLst>
                          <a:tab pos="6531609" algn="l"/>
                        </a:tabLst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Consent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Decree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 Monitor	</a:t>
                      </a:r>
                      <a:r>
                        <a:rPr sz="1050" b="1" spc="-127" baseline="31746" dirty="0">
                          <a:latin typeface="Arial"/>
                          <a:cs typeface="Arial"/>
                        </a:rPr>
                        <a:t>INSTRUCTIONS</a:t>
                      </a:r>
                      <a:endParaRPr sz="1050" baseline="31746">
                        <a:latin typeface="Arial"/>
                        <a:cs typeface="Arial"/>
                      </a:endParaRPr>
                    </a:p>
                    <a:p>
                      <a:pPr marL="31750">
                        <a:lnSpc>
                          <a:spcPts val="1015"/>
                        </a:lnSpc>
                        <a:tabLst>
                          <a:tab pos="6531609" algn="l"/>
                        </a:tabLst>
                      </a:pPr>
                      <a:r>
                        <a:rPr sz="1500" spc="-75" baseline="-13888" dirty="0">
                          <a:latin typeface="Arial"/>
                          <a:cs typeface="Arial"/>
                        </a:rPr>
                        <a:t>750 </a:t>
                      </a:r>
                      <a:r>
                        <a:rPr sz="1500" spc="-150" baseline="-13888" dirty="0">
                          <a:latin typeface="Arial"/>
                          <a:cs typeface="Arial"/>
                        </a:rPr>
                        <a:t>E.  </a:t>
                      </a:r>
                      <a:r>
                        <a:rPr sz="1500" spc="7" baseline="-13888" dirty="0">
                          <a:latin typeface="Arial"/>
                          <a:cs typeface="Arial"/>
                        </a:rPr>
                        <a:t>Pratt,</a:t>
                      </a:r>
                      <a:r>
                        <a:rPr sz="1500" spc="-157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104" baseline="-13888" dirty="0">
                          <a:latin typeface="Arial"/>
                          <a:cs typeface="Arial"/>
                        </a:rPr>
                        <a:t>Ste</a:t>
                      </a:r>
                      <a:r>
                        <a:rPr sz="1500" spc="-44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15" baseline="-13888" dirty="0">
                          <a:latin typeface="Arial"/>
                          <a:cs typeface="Arial"/>
                        </a:rPr>
                        <a:t>900	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1. Complete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blue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left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first.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cause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month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rate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information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populate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spreadsheet.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34925">
                        <a:lnSpc>
                          <a:spcPts val="1255"/>
                        </a:lnSpc>
                        <a:tabLst>
                          <a:tab pos="6531609" algn="l"/>
                        </a:tabLst>
                      </a:pPr>
                      <a:r>
                        <a:rPr sz="1650" spc="-15" baseline="-20202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650" spc="-30" baseline="-20202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650" spc="-15" baseline="-20202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50" spc="-120" baseline="-20202" dirty="0">
                          <a:latin typeface="Arial"/>
                          <a:cs typeface="Arial"/>
                        </a:rPr>
                        <a:t>21202	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2. Enter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descriptions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"Sample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below.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531609" marR="28575">
                        <a:lnSpc>
                          <a:spcPct val="108600"/>
                        </a:lnSpc>
                        <a:spcBef>
                          <a:spcPts val="375"/>
                        </a:spcBef>
                        <a:buAutoNum type="arabicPeriod" startAt="3"/>
                        <a:tabLst>
                          <a:tab pos="6619240" algn="l"/>
                        </a:tabLst>
                      </a:pPr>
                      <a:r>
                        <a:rPr sz="700" spc="-60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bill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more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than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eight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(8)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day, even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if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work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more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than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eight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(8)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which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inevitably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will. 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Leadership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must authorize more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than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eight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billed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itemized,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but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so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sparingly.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above 8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day 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should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reflected 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"unbilled."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638290" indent="-106680">
                        <a:lnSpc>
                          <a:spcPts val="830"/>
                        </a:lnSpc>
                        <a:buAutoNum type="arabicPeriod" startAt="3"/>
                        <a:tabLst>
                          <a:tab pos="6638925" algn="l"/>
                        </a:tabLst>
                      </a:pPr>
                      <a:r>
                        <a:rPr sz="700" spc="-60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700" b="1" spc="-75" dirty="0">
                          <a:latin typeface="Arial"/>
                          <a:cs typeface="Arial"/>
                        </a:rPr>
                        <a:t>NOT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bill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spent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traveling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or from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anywhere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else.</a:t>
                      </a:r>
                      <a:r>
                        <a:rPr sz="7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non-reimbursable.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2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88290">
                        <a:lnSpc>
                          <a:spcPts val="930"/>
                        </a:lnSpc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OF: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85"/>
                        </a:lnSpc>
                      </a:pPr>
                      <a:r>
                        <a:rPr sz="850" b="1" i="1" u="sng" spc="1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4925" marR="21590" indent="-3175" algn="ctr">
                        <a:lnSpc>
                          <a:spcPct val="114999"/>
                        </a:lnSpc>
                        <a:spcBef>
                          <a:spcPts val="330"/>
                        </a:spcBef>
                      </a:pPr>
                      <a:r>
                        <a:rPr sz="600" spc="-15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6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before  starting 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spreadsheet.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40640" marR="28575" algn="ctr">
                        <a:lnSpc>
                          <a:spcPct val="114900"/>
                        </a:lnSpc>
                        <a:spcBef>
                          <a:spcPts val="5"/>
                        </a:spcBef>
                      </a:pPr>
                      <a:r>
                        <a:rPr sz="600" spc="-35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other  info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populate.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191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652780">
                        <a:lnSpc>
                          <a:spcPts val="83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5.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Please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make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sure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expenses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 the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Guidelines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listed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in the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Billing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tab.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84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58140">
                        <a:lnSpc>
                          <a:spcPts val="935"/>
                        </a:lnSpc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BY: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940"/>
                        </a:lnSpc>
                      </a:pPr>
                      <a:r>
                        <a:rPr sz="1000" spc="-55" dirty="0">
                          <a:latin typeface="Arial"/>
                          <a:cs typeface="Arial"/>
                        </a:rPr>
                        <a:t>Parker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652780">
                        <a:lnSpc>
                          <a:spcPts val="83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6.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box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attesting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accuracy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statement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submit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it.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1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6802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SUBMITTED: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112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8/5/2019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652780">
                        <a:lnSpc>
                          <a:spcPts val="83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7.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Deputy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Monitors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Hassan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Aden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Seth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Rosenthal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any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questions.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63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542290">
                        <a:lnSpc>
                          <a:spcPts val="1130"/>
                        </a:lnSpc>
                      </a:pPr>
                      <a:r>
                        <a:rPr sz="1000" spc="-85" dirty="0">
                          <a:latin typeface="Arial"/>
                          <a:cs typeface="Arial"/>
                        </a:rPr>
                        <a:t>YEAR: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1045"/>
                        </a:lnSpc>
                      </a:pPr>
                      <a:r>
                        <a:rPr sz="1000" spc="-45" dirty="0">
                          <a:latin typeface="Arial"/>
                          <a:cs typeface="Arial"/>
                        </a:rPr>
                        <a:t>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900430">
                <a:tc gridSpan="1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3296285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750" b="1" i="1" spc="-65" dirty="0">
                          <a:latin typeface="Arial"/>
                          <a:cs typeface="Arial"/>
                        </a:rPr>
                        <a:t>Sample</a:t>
                      </a:r>
                      <a:r>
                        <a:rPr sz="750" b="1" i="1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b="1" i="1" spc="-55" dirty="0">
                          <a:latin typeface="Arial"/>
                          <a:cs typeface="Arial"/>
                        </a:rPr>
                        <a:t>Description:</a:t>
                      </a:r>
                      <a:endParaRPr sz="750">
                        <a:latin typeface="Arial"/>
                        <a:cs typeface="Arial"/>
                      </a:endParaRPr>
                    </a:p>
                    <a:p>
                      <a:pPr marL="1468755" marR="4956175">
                        <a:lnSpc>
                          <a:spcPct val="109300"/>
                        </a:lnSpc>
                      </a:pPr>
                      <a:r>
                        <a:rPr sz="750" i="1" spc="-35" dirty="0">
                          <a:latin typeface="Trebuchet MS"/>
                          <a:cs typeface="Trebuchet MS"/>
                        </a:rPr>
                        <a:t>Prepare 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for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and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attend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meeting 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with </a:t>
                      </a:r>
                      <a:r>
                        <a:rPr sz="750" i="1" spc="-10" dirty="0">
                          <a:latin typeface="Trebuchet MS"/>
                          <a:cs typeface="Trebuchet MS"/>
                        </a:rPr>
                        <a:t>BPD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North Division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DC;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prepare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checklist 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for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review 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in-service training; meet 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with </a:t>
                      </a:r>
                      <a:r>
                        <a:rPr sz="750" i="1" spc="-5" dirty="0">
                          <a:latin typeface="Trebuchet MS"/>
                          <a:cs typeface="Trebuchet MS"/>
                        </a:rPr>
                        <a:t>Ms. 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Williams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re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changes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compliance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matrix;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copied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force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reports;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reviewed</a:t>
                      </a:r>
                      <a:r>
                        <a:rPr sz="7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0" dirty="0">
                          <a:latin typeface="Trebuchet MS"/>
                          <a:cs typeface="Trebuchet MS"/>
                        </a:rPr>
                        <a:t>UNDF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reports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5" dirty="0">
                          <a:latin typeface="Trebuchet MS"/>
                          <a:cs typeface="Trebuchet MS"/>
                        </a:rPr>
                        <a:t>1123454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20" dirty="0">
                          <a:latin typeface="Trebuchet MS"/>
                          <a:cs typeface="Trebuchet MS"/>
                        </a:rPr>
                        <a:t>1123455.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07010">
                <a:tc gridSpan="11">
                  <a:txBody>
                    <a:bodyPr/>
                    <a:lstStyle/>
                    <a:p>
                      <a:pPr marL="33020">
                        <a:lnSpc>
                          <a:spcPts val="1450"/>
                        </a:lnSpc>
                      </a:pPr>
                      <a:r>
                        <a:rPr sz="1250" spc="-9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8285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850" b="1" spc="-1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85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25" dirty="0">
                          <a:latin typeface="Arial"/>
                          <a:cs typeface="Arial"/>
                        </a:rPr>
                        <a:t>of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524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850" b="1" spc="-50" dirty="0">
                          <a:latin typeface="Arial"/>
                          <a:cs typeface="Arial"/>
                        </a:rPr>
                        <a:t>Day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524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850" b="1" spc="-45" dirty="0">
                          <a:latin typeface="Arial"/>
                          <a:cs typeface="Arial"/>
                        </a:rPr>
                        <a:t>Description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81305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850" b="1" spc="-60" dirty="0">
                          <a:latin typeface="Arial"/>
                          <a:cs typeface="Arial"/>
                        </a:rPr>
                        <a:t>Hours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524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850" b="1" spc="-40" dirty="0">
                          <a:latin typeface="Arial"/>
                          <a:cs typeface="Arial"/>
                        </a:rPr>
                        <a:t>Rate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524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700" b="1" spc="-45" dirty="0">
                          <a:latin typeface="Arial"/>
                          <a:cs typeface="Arial"/>
                        </a:rPr>
                        <a:t>Total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186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700" b="1" spc="-70" dirty="0">
                          <a:latin typeface="Arial"/>
                          <a:cs typeface="Arial"/>
                        </a:rPr>
                        <a:t>Comments </a:t>
                      </a:r>
                      <a:r>
                        <a:rPr sz="700" b="1" spc="-45" dirty="0">
                          <a:latin typeface="Arial"/>
                          <a:cs typeface="Arial"/>
                        </a:rPr>
                        <a:t>(Unbilled</a:t>
                      </a:r>
                      <a:r>
                        <a:rPr sz="7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50" dirty="0">
                          <a:latin typeface="Arial"/>
                          <a:cs typeface="Arial"/>
                        </a:rPr>
                        <a:t>Time)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159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60655" marR="93345" indent="-45720">
                        <a:lnSpc>
                          <a:spcPts val="910"/>
                        </a:lnSpc>
                        <a:spcBef>
                          <a:spcPts val="25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Un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bille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d  </a:t>
                      </a:r>
                      <a:r>
                        <a:rPr sz="700" b="1" spc="-65" dirty="0">
                          <a:latin typeface="Arial"/>
                          <a:cs typeface="Arial"/>
                        </a:rPr>
                        <a:t>Hours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22225" algn="ctr">
                        <a:lnSpc>
                          <a:spcPts val="835"/>
                        </a:lnSpc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ts val="835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835"/>
                        </a:lnSpc>
                        <a:tabLst>
                          <a:tab pos="31305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250.00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tabLst>
                          <a:tab pos="50990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23189">
                <a:tc>
                  <a:txBody>
                    <a:bodyPr/>
                    <a:lstStyle/>
                    <a:p>
                      <a:pPr marL="22225" algn="ctr">
                        <a:lnSpc>
                          <a:spcPts val="830"/>
                        </a:lnSpc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ts val="83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ts val="83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OPR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investigation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2018-2012,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including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listening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audio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recordings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interviews.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70" algn="r">
                        <a:lnSpc>
                          <a:spcPts val="830"/>
                        </a:lnSpc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7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830"/>
                        </a:lnSpc>
                        <a:tabLst>
                          <a:tab pos="31305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250.00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49530">
                        <a:lnSpc>
                          <a:spcPts val="830"/>
                        </a:lnSpc>
                        <a:tabLst>
                          <a:tab pos="38163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675.00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079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ts val="755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file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FTA</a:t>
                      </a:r>
                      <a:r>
                        <a:rPr sz="7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18-00059.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1140">
                <a:tc>
                  <a:txBody>
                    <a:bodyPr/>
                    <a:lstStyle/>
                    <a:p>
                      <a:pPr marL="22225" algn="ctr">
                        <a:lnSpc>
                          <a:spcPts val="830"/>
                        </a:lnSpc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ts val="83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830"/>
                        </a:lnSpc>
                        <a:tabLst>
                          <a:tab pos="31305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250.00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49530">
                        <a:lnSpc>
                          <a:spcPts val="830"/>
                        </a:lnSpc>
                        <a:tabLst>
                          <a:tab pos="50990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1775">
                <a:tc>
                  <a:txBody>
                    <a:bodyPr/>
                    <a:lstStyle/>
                    <a:p>
                      <a:pPr marL="22225" algn="ctr">
                        <a:lnSpc>
                          <a:spcPts val="830"/>
                        </a:lnSpc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ts val="83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830"/>
                        </a:lnSpc>
                        <a:tabLst>
                          <a:tab pos="31305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250.00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49530">
                        <a:lnSpc>
                          <a:spcPts val="830"/>
                        </a:lnSpc>
                        <a:tabLst>
                          <a:tab pos="50990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08279">
                <a:tc>
                  <a:txBody>
                    <a:bodyPr/>
                    <a:lstStyle/>
                    <a:p>
                      <a:pPr marL="22225" algn="ctr">
                        <a:lnSpc>
                          <a:spcPts val="830"/>
                        </a:lnSpc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ts val="83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830"/>
                        </a:lnSpc>
                        <a:tabLst>
                          <a:tab pos="31305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250.00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49530">
                        <a:lnSpc>
                          <a:spcPts val="830"/>
                        </a:lnSpc>
                        <a:tabLst>
                          <a:tab pos="50990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1140">
                <a:tc>
                  <a:txBody>
                    <a:bodyPr/>
                    <a:lstStyle/>
                    <a:p>
                      <a:pPr marL="22225" algn="ctr">
                        <a:lnSpc>
                          <a:spcPts val="830"/>
                        </a:lnSpc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ts val="83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830"/>
                        </a:lnSpc>
                        <a:tabLst>
                          <a:tab pos="31305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250.00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49530">
                        <a:lnSpc>
                          <a:spcPts val="830"/>
                        </a:lnSpc>
                        <a:tabLst>
                          <a:tab pos="50990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1775">
                <a:tc>
                  <a:txBody>
                    <a:bodyPr/>
                    <a:lstStyle/>
                    <a:p>
                      <a:pPr marL="22225" algn="ctr">
                        <a:lnSpc>
                          <a:spcPts val="830"/>
                        </a:lnSpc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ts val="83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830"/>
                        </a:lnSpc>
                        <a:tabLst>
                          <a:tab pos="31305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250.00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49530">
                        <a:lnSpc>
                          <a:spcPts val="830"/>
                        </a:lnSpc>
                        <a:tabLst>
                          <a:tab pos="50990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marL="22225" algn="ctr">
                        <a:lnSpc>
                          <a:spcPts val="830"/>
                        </a:lnSpc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ts val="83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830"/>
                        </a:lnSpc>
                        <a:tabLst>
                          <a:tab pos="31305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250.00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49530">
                        <a:lnSpc>
                          <a:spcPts val="830"/>
                        </a:lnSpc>
                        <a:tabLst>
                          <a:tab pos="50990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1140">
                <a:tc>
                  <a:txBody>
                    <a:bodyPr/>
                    <a:lstStyle/>
                    <a:p>
                      <a:pPr marL="22225" algn="ctr">
                        <a:lnSpc>
                          <a:spcPts val="830"/>
                        </a:lnSpc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ts val="83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830"/>
                        </a:lnSpc>
                        <a:tabLst>
                          <a:tab pos="31305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250.00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49530">
                        <a:lnSpc>
                          <a:spcPts val="830"/>
                        </a:lnSpc>
                        <a:tabLst>
                          <a:tab pos="50990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3189">
                <a:tc>
                  <a:txBody>
                    <a:bodyPr/>
                    <a:lstStyle/>
                    <a:p>
                      <a:pPr marL="22225" algn="ctr">
                        <a:lnSpc>
                          <a:spcPts val="830"/>
                        </a:lnSpc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83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10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ts val="83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Downloading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reviewing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BWC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videos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OPR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review;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70" algn="r">
                        <a:lnSpc>
                          <a:spcPts val="830"/>
                        </a:lnSpc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830"/>
                        </a:lnSpc>
                        <a:tabLst>
                          <a:tab pos="31305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250.00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49530">
                        <a:lnSpc>
                          <a:spcPts val="830"/>
                        </a:lnSpc>
                        <a:tabLst>
                          <a:tab pos="38163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400.00 Reviewing 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BPD's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latest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submission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investigative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manual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section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ts val="830"/>
                        </a:lnSpc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079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685165">
                        <a:lnSpc>
                          <a:spcPts val="75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interviews.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1140">
                <a:tc>
                  <a:txBody>
                    <a:bodyPr/>
                    <a:lstStyle/>
                    <a:p>
                      <a:pPr marL="22225" algn="ctr">
                        <a:lnSpc>
                          <a:spcPts val="830"/>
                        </a:lnSpc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83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11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ts val="83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Investigative Manual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(interviews).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70" algn="r">
                        <a:lnSpc>
                          <a:spcPts val="830"/>
                        </a:lnSpc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830"/>
                        </a:lnSpc>
                        <a:tabLst>
                          <a:tab pos="31305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250.00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49530">
                        <a:lnSpc>
                          <a:spcPts val="830"/>
                        </a:lnSpc>
                        <a:tabLst>
                          <a:tab pos="38163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625.00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1140">
                <a:tc>
                  <a:txBody>
                    <a:bodyPr/>
                    <a:lstStyle/>
                    <a:p>
                      <a:pPr marL="22225" algn="ctr">
                        <a:lnSpc>
                          <a:spcPts val="830"/>
                        </a:lnSpc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83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830"/>
                        </a:lnSpc>
                        <a:tabLst>
                          <a:tab pos="31305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250.00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49530">
                        <a:lnSpc>
                          <a:spcPts val="830"/>
                        </a:lnSpc>
                        <a:tabLst>
                          <a:tab pos="50990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1140">
                <a:tc>
                  <a:txBody>
                    <a:bodyPr/>
                    <a:lstStyle/>
                    <a:p>
                      <a:pPr marL="22225" algn="ctr">
                        <a:lnSpc>
                          <a:spcPts val="830"/>
                        </a:lnSpc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83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13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830"/>
                        </a:lnSpc>
                        <a:tabLst>
                          <a:tab pos="31305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250.00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49530">
                        <a:lnSpc>
                          <a:spcPts val="830"/>
                        </a:lnSpc>
                        <a:tabLst>
                          <a:tab pos="50990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1775">
                <a:tc>
                  <a:txBody>
                    <a:bodyPr/>
                    <a:lstStyle/>
                    <a:p>
                      <a:pPr marL="22225" algn="ctr">
                        <a:lnSpc>
                          <a:spcPts val="830"/>
                        </a:lnSpc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83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14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830"/>
                        </a:lnSpc>
                        <a:tabLst>
                          <a:tab pos="31305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250.00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49530">
                        <a:lnSpc>
                          <a:spcPts val="830"/>
                        </a:lnSpc>
                        <a:tabLst>
                          <a:tab pos="50990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1185321" y="309892"/>
            <a:ext cx="982344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13 of 196 </a:t>
            </a:r>
            <a:r>
              <a:rPr sz="1050" spc="-104" baseline="35714" dirty="0">
                <a:latin typeface="Arial"/>
                <a:cs typeface="Arial"/>
              </a:rPr>
              <a:t>Page</a:t>
            </a:r>
            <a:r>
              <a:rPr sz="1050" spc="-150" baseline="35714" dirty="0">
                <a:latin typeface="Arial"/>
                <a:cs typeface="Arial"/>
              </a:rPr>
              <a:t> </a:t>
            </a:r>
            <a:r>
              <a:rPr sz="1050" spc="-60" baseline="35714" dirty="0">
                <a:latin typeface="Arial"/>
                <a:cs typeface="Arial"/>
              </a:rPr>
              <a:t>1</a:t>
            </a:r>
            <a:endParaRPr sz="1050" baseline="3571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57639" y="142773"/>
            <a:ext cx="1857248" cy="9052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2811" y="9372600"/>
            <a:ext cx="7082155" cy="0"/>
          </a:xfrm>
          <a:custGeom>
            <a:avLst/>
            <a:gdLst/>
            <a:ahLst/>
            <a:cxnLst/>
            <a:rect l="l" t="t" r="r" b="b"/>
            <a:pathLst>
              <a:path w="7082155">
                <a:moveTo>
                  <a:pt x="0" y="0"/>
                </a:moveTo>
                <a:lnTo>
                  <a:pt x="7082028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1815" y="1387347"/>
            <a:ext cx="82296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Times New Roman"/>
                <a:cs typeface="Times New Roman"/>
              </a:rPr>
              <a:t>Mr Sean</a:t>
            </a:r>
            <a:r>
              <a:rPr sz="1000" spc="-8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Smoot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65023" y="3044952"/>
            <a:ext cx="49149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Times New Roman"/>
                <a:cs typeface="Times New Roman"/>
              </a:rPr>
              <a:t>07-12-19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8396" y="3307594"/>
            <a:ext cx="7229475" cy="23622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180"/>
              </a:spcBef>
              <a:tabLst>
                <a:tab pos="1000125" algn="l"/>
                <a:tab pos="5696585" algn="l"/>
                <a:tab pos="6728459" algn="l"/>
              </a:tabLst>
            </a:pPr>
            <a:r>
              <a:rPr sz="1000" b="1" dirty="0">
                <a:latin typeface="Times New Roman"/>
                <a:cs typeface="Times New Roman"/>
              </a:rPr>
              <a:t>Date	Description	Charges	Credits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21443" y="4429759"/>
            <a:ext cx="31496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latin typeface="Times New Roman"/>
                <a:cs typeface="Times New Roman"/>
              </a:rPr>
              <a:t>Total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07519" y="4429759"/>
            <a:ext cx="3746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latin typeface="Times New Roman"/>
                <a:cs typeface="Times New Roman"/>
              </a:rPr>
              <a:t>160.55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07771" y="4429759"/>
            <a:ext cx="3746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latin typeface="Times New Roman"/>
                <a:cs typeface="Times New Roman"/>
              </a:rPr>
              <a:t>160.55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21443" y="4732528"/>
            <a:ext cx="45593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latin typeface="Times New Roman"/>
                <a:cs typeface="Times New Roman"/>
              </a:rPr>
              <a:t>Balance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21311" y="4732528"/>
            <a:ext cx="2476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latin typeface="Times New Roman"/>
                <a:cs typeface="Times New Roman"/>
              </a:rPr>
              <a:t>0.00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171913" y="4689855"/>
            <a:ext cx="4100829" cy="0"/>
          </a:xfrm>
          <a:custGeom>
            <a:avLst/>
            <a:gdLst/>
            <a:ahLst/>
            <a:cxnLst/>
            <a:rect l="l" t="t" r="r" b="b"/>
            <a:pathLst>
              <a:path w="4100829">
                <a:moveTo>
                  <a:pt x="0" y="0"/>
                </a:moveTo>
                <a:lnTo>
                  <a:pt x="4100576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6946" y="4415040"/>
            <a:ext cx="7129780" cy="0"/>
          </a:xfrm>
          <a:custGeom>
            <a:avLst/>
            <a:gdLst/>
            <a:ahLst/>
            <a:cxnLst/>
            <a:rect l="l" t="t" r="r" b="b"/>
            <a:pathLst>
              <a:path w="7129780">
                <a:moveTo>
                  <a:pt x="0" y="0"/>
                </a:moveTo>
                <a:lnTo>
                  <a:pt x="712978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16039" y="2515108"/>
            <a:ext cx="886460" cy="42164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000" b="1" dirty="0">
                <a:latin typeface="Times New Roman"/>
                <a:cs typeface="Times New Roman"/>
              </a:rPr>
              <a:t>INVOICE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sz="1000" dirty="0">
                <a:latin typeface="Times New Roman"/>
                <a:cs typeface="Times New Roman"/>
              </a:rPr>
              <a:t>Folio No:</a:t>
            </a:r>
            <a:r>
              <a:rPr sz="1000" spc="9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52770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73939" y="1377695"/>
            <a:ext cx="533400" cy="73088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000" spc="-5" dirty="0">
                <a:latin typeface="Times New Roman"/>
                <a:cs typeface="Times New Roman"/>
              </a:rPr>
              <a:t>0324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000" dirty="0">
                <a:latin typeface="Times New Roman"/>
                <a:cs typeface="Times New Roman"/>
              </a:rPr>
              <a:t>07-11-19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000" dirty="0">
                <a:latin typeface="Times New Roman"/>
                <a:cs typeface="Times New Roman"/>
              </a:rPr>
              <a:t>07-12-19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1000" dirty="0">
                <a:latin typeface="Times New Roman"/>
                <a:cs typeface="Times New Roman"/>
              </a:rPr>
              <a:t>87017201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01839" y="3497071"/>
            <a:ext cx="1545590" cy="626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5945">
              <a:lnSpc>
                <a:spcPct val="131300"/>
              </a:lnSpc>
              <a:spcBef>
                <a:spcPts val="100"/>
              </a:spcBef>
            </a:pPr>
            <a:r>
              <a:rPr sz="1000" dirty="0">
                <a:latin typeface="Times New Roman"/>
                <a:cs typeface="Times New Roman"/>
              </a:rPr>
              <a:t>Room Charge  Rooms - State</a:t>
            </a:r>
            <a:r>
              <a:rPr sz="1000" spc="-10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Tax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000" dirty="0">
                <a:latin typeface="Times New Roman"/>
                <a:cs typeface="Times New Roman"/>
              </a:rPr>
              <a:t>Rooms - City/Occupancy</a:t>
            </a:r>
            <a:r>
              <a:rPr sz="1000" spc="-9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Tax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0111" y="3497071"/>
            <a:ext cx="491490" cy="82550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1000" dirty="0">
                <a:latin typeface="Times New Roman"/>
                <a:cs typeface="Times New Roman"/>
              </a:rPr>
              <a:t>07-11-19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000" dirty="0">
                <a:latin typeface="Times New Roman"/>
                <a:cs typeface="Times New Roman"/>
              </a:rPr>
              <a:t>07-11-19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000" dirty="0">
                <a:latin typeface="Times New Roman"/>
                <a:cs typeface="Times New Roman"/>
              </a:rPr>
              <a:t>07-11-19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000" dirty="0">
                <a:latin typeface="Times New Roman"/>
                <a:cs typeface="Times New Roman"/>
              </a:rPr>
              <a:t>07-12-19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35891" y="3497071"/>
            <a:ext cx="375920" cy="62611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75"/>
              </a:spcBef>
            </a:pPr>
            <a:r>
              <a:rPr sz="1000" dirty="0">
                <a:latin typeface="Times New Roman"/>
                <a:cs typeface="Times New Roman"/>
              </a:rPr>
              <a:t>139.00</a:t>
            </a:r>
            <a:endParaRPr sz="1000">
              <a:latin typeface="Times New Roman"/>
              <a:cs typeface="Times New Roman"/>
            </a:endParaRPr>
          </a:p>
          <a:p>
            <a:pPr marL="127635" algn="ctr">
              <a:lnSpc>
                <a:spcPct val="100000"/>
              </a:lnSpc>
              <a:spcBef>
                <a:spcPts val="375"/>
              </a:spcBef>
            </a:pPr>
            <a:r>
              <a:rPr sz="1000" dirty="0">
                <a:latin typeface="Times New Roman"/>
                <a:cs typeface="Times New Roman"/>
              </a:rPr>
              <a:t>8.34</a:t>
            </a:r>
            <a:endParaRPr sz="1000">
              <a:latin typeface="Times New Roman"/>
              <a:cs typeface="Times New Roman"/>
            </a:endParaRPr>
          </a:p>
          <a:p>
            <a:pPr marL="63500" algn="ctr">
              <a:lnSpc>
                <a:spcPct val="100000"/>
              </a:lnSpc>
              <a:spcBef>
                <a:spcPts val="375"/>
              </a:spcBef>
            </a:pPr>
            <a:r>
              <a:rPr sz="1000" dirty="0">
                <a:latin typeface="Times New Roman"/>
                <a:cs typeface="Times New Roman"/>
              </a:rPr>
              <a:t>13.21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836143" y="4144771"/>
            <a:ext cx="3746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Times New Roman"/>
                <a:cs typeface="Times New Roman"/>
              </a:rPr>
              <a:t>160.55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659363" y="4144771"/>
            <a:ext cx="42799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Times New Roman"/>
                <a:cs typeface="Times New Roman"/>
              </a:rPr>
              <a:t>XX/XX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59463" y="1382267"/>
            <a:ext cx="840105" cy="106934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14399"/>
              </a:lnSpc>
              <a:spcBef>
                <a:spcPts val="80"/>
              </a:spcBef>
            </a:pPr>
            <a:r>
              <a:rPr sz="1000" dirty="0">
                <a:latin typeface="Times New Roman"/>
                <a:cs typeface="Times New Roman"/>
              </a:rPr>
              <a:t>Room Number:  Arrival Date:  Departure</a:t>
            </a:r>
            <a:r>
              <a:rPr sz="1000" spc="-10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Date:  CRS Number:  Rewards No:  Page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No: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88163" y="2273300"/>
            <a:ext cx="32194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Times New Roman"/>
                <a:cs typeface="Times New Roman"/>
              </a:rPr>
              <a:t>1 of</a:t>
            </a:r>
            <a:r>
              <a:rPr sz="1000" spc="-8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473939" y="2140470"/>
            <a:ext cx="712470" cy="142240"/>
          </a:xfrm>
          <a:custGeom>
            <a:avLst/>
            <a:gdLst/>
            <a:ahLst/>
            <a:cxnLst/>
            <a:rect l="l" t="t" r="r" b="b"/>
            <a:pathLst>
              <a:path w="712470" h="142239">
                <a:moveTo>
                  <a:pt x="0" y="141731"/>
                </a:moveTo>
                <a:lnTo>
                  <a:pt x="712457" y="141731"/>
                </a:lnTo>
                <a:lnTo>
                  <a:pt x="712457" y="0"/>
                </a:lnTo>
                <a:lnTo>
                  <a:pt x="0" y="0"/>
                </a:lnTo>
                <a:lnTo>
                  <a:pt x="0" y="1417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1803" y="1575066"/>
            <a:ext cx="839469" cy="142240"/>
          </a:xfrm>
          <a:custGeom>
            <a:avLst/>
            <a:gdLst/>
            <a:ahLst/>
            <a:cxnLst/>
            <a:rect l="l" t="t" r="r" b="b"/>
            <a:pathLst>
              <a:path w="839469" h="142239">
                <a:moveTo>
                  <a:pt x="0" y="141731"/>
                </a:moveTo>
                <a:lnTo>
                  <a:pt x="839457" y="141731"/>
                </a:lnTo>
                <a:lnTo>
                  <a:pt x="839457" y="0"/>
                </a:lnTo>
                <a:lnTo>
                  <a:pt x="0" y="0"/>
                </a:lnTo>
                <a:lnTo>
                  <a:pt x="0" y="1417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1803" y="1724418"/>
            <a:ext cx="1072515" cy="142240"/>
          </a:xfrm>
          <a:custGeom>
            <a:avLst/>
            <a:gdLst/>
            <a:ahLst/>
            <a:cxnLst/>
            <a:rect l="l" t="t" r="r" b="b"/>
            <a:pathLst>
              <a:path w="1072515" h="142239">
                <a:moveTo>
                  <a:pt x="0" y="141731"/>
                </a:moveTo>
                <a:lnTo>
                  <a:pt x="1072375" y="141731"/>
                </a:lnTo>
                <a:lnTo>
                  <a:pt x="1072375" y="0"/>
                </a:lnTo>
                <a:lnTo>
                  <a:pt x="0" y="0"/>
                </a:lnTo>
                <a:lnTo>
                  <a:pt x="0" y="1417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1803" y="1873770"/>
            <a:ext cx="681355" cy="142240"/>
          </a:xfrm>
          <a:custGeom>
            <a:avLst/>
            <a:gdLst/>
            <a:ahLst/>
            <a:cxnLst/>
            <a:rect l="l" t="t" r="r" b="b"/>
            <a:pathLst>
              <a:path w="681355" h="142239">
                <a:moveTo>
                  <a:pt x="0" y="141731"/>
                </a:moveTo>
                <a:lnTo>
                  <a:pt x="680834" y="141731"/>
                </a:lnTo>
                <a:lnTo>
                  <a:pt x="680834" y="0"/>
                </a:lnTo>
                <a:lnTo>
                  <a:pt x="0" y="0"/>
                </a:lnTo>
                <a:lnTo>
                  <a:pt x="0" y="1417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01839" y="4183138"/>
            <a:ext cx="934719" cy="142240"/>
          </a:xfrm>
          <a:custGeom>
            <a:avLst/>
            <a:gdLst/>
            <a:ahLst/>
            <a:cxnLst/>
            <a:rect l="l" t="t" r="r" b="b"/>
            <a:pathLst>
              <a:path w="934719" h="142239">
                <a:moveTo>
                  <a:pt x="0" y="141732"/>
                </a:moveTo>
                <a:lnTo>
                  <a:pt x="934580" y="141732"/>
                </a:lnTo>
                <a:lnTo>
                  <a:pt x="934580" y="0"/>
                </a:lnTo>
                <a:lnTo>
                  <a:pt x="0" y="0"/>
                </a:lnTo>
                <a:lnTo>
                  <a:pt x="0" y="1417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30639" y="4183138"/>
            <a:ext cx="1354455" cy="142240"/>
          </a:xfrm>
          <a:custGeom>
            <a:avLst/>
            <a:gdLst/>
            <a:ahLst/>
            <a:cxnLst/>
            <a:rect l="l" t="t" r="r" b="b"/>
            <a:pathLst>
              <a:path w="1354454" h="142239">
                <a:moveTo>
                  <a:pt x="0" y="141732"/>
                </a:moveTo>
                <a:lnTo>
                  <a:pt x="1354302" y="141732"/>
                </a:lnTo>
                <a:lnTo>
                  <a:pt x="1354302" y="0"/>
                </a:lnTo>
                <a:lnTo>
                  <a:pt x="0" y="0"/>
                </a:lnTo>
                <a:lnTo>
                  <a:pt x="0" y="1417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8710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175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533383" y="9431132"/>
            <a:ext cx="2522855" cy="31496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74320" marR="5080" indent="-262255">
              <a:lnSpc>
                <a:spcPts val="1180"/>
              </a:lnSpc>
              <a:spcBef>
                <a:spcPts val="45"/>
              </a:spcBef>
            </a:pPr>
            <a:r>
              <a:rPr sz="1000" dirty="0">
                <a:latin typeface="Times New Roman"/>
                <a:cs typeface="Times New Roman"/>
              </a:rPr>
              <a:t>1 E Redwood Street, Baltimore, Maryland</a:t>
            </a:r>
            <a:r>
              <a:rPr sz="1000" spc="-10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21202  Tel: </a:t>
            </a:r>
            <a:r>
              <a:rPr sz="1000" spc="-75" dirty="0">
                <a:latin typeface="Times New Roman"/>
                <a:cs typeface="Times New Roman"/>
              </a:rPr>
              <a:t>410-234-895</a:t>
            </a:r>
            <a:r>
              <a:rPr sz="800" spc="-75" dirty="0">
                <a:latin typeface="Arial"/>
                <a:cs typeface="Arial"/>
              </a:rPr>
              <a:t>1</a:t>
            </a:r>
            <a:r>
              <a:rPr sz="1000" spc="-75" dirty="0">
                <a:latin typeface="Times New Roman"/>
                <a:cs typeface="Times New Roman"/>
              </a:rPr>
              <a:t>0</a:t>
            </a:r>
            <a:r>
              <a:rPr sz="800" spc="-75" dirty="0">
                <a:latin typeface="Arial"/>
                <a:cs typeface="Arial"/>
              </a:rPr>
              <a:t>7</a:t>
            </a:r>
            <a:r>
              <a:rPr sz="1000" spc="-75" dirty="0">
                <a:latin typeface="Times New Roman"/>
                <a:cs typeface="Times New Roman"/>
              </a:rPr>
              <a:t>F</a:t>
            </a:r>
            <a:r>
              <a:rPr sz="800" spc="-75" dirty="0">
                <a:latin typeface="Arial"/>
                <a:cs typeface="Arial"/>
              </a:rPr>
              <a:t>5 </a:t>
            </a:r>
            <a:r>
              <a:rPr sz="1000" dirty="0">
                <a:latin typeface="Times New Roman"/>
                <a:cs typeface="Times New Roman"/>
              </a:rPr>
              <a:t>ax:</a:t>
            </a:r>
            <a:r>
              <a:rPr sz="1000" spc="-9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410-234-8940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57639" y="142773"/>
            <a:ext cx="1857248" cy="9052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2811" y="9372600"/>
            <a:ext cx="7082155" cy="0"/>
          </a:xfrm>
          <a:custGeom>
            <a:avLst/>
            <a:gdLst/>
            <a:ahLst/>
            <a:cxnLst/>
            <a:rect l="l" t="t" r="r" b="b"/>
            <a:pathLst>
              <a:path w="7082155">
                <a:moveTo>
                  <a:pt x="0" y="0"/>
                </a:moveTo>
                <a:lnTo>
                  <a:pt x="7082028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1815" y="1387347"/>
            <a:ext cx="82296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Times New Roman"/>
                <a:cs typeface="Times New Roman"/>
              </a:rPr>
              <a:t>Mr Sean</a:t>
            </a:r>
            <a:r>
              <a:rPr sz="1000" spc="-8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Smoot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65023" y="3044952"/>
            <a:ext cx="49149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Times New Roman"/>
                <a:cs typeface="Times New Roman"/>
              </a:rPr>
              <a:t>07-12-19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8396" y="3307594"/>
            <a:ext cx="7229475" cy="23622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180"/>
              </a:spcBef>
              <a:tabLst>
                <a:tab pos="1000125" algn="l"/>
                <a:tab pos="5696585" algn="l"/>
                <a:tab pos="6728459" algn="l"/>
              </a:tabLst>
            </a:pPr>
            <a:r>
              <a:rPr sz="1000" b="1" dirty="0">
                <a:latin typeface="Times New Roman"/>
                <a:cs typeface="Times New Roman"/>
              </a:rPr>
              <a:t>Date	Description	Charges	Credits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21443" y="4429759"/>
            <a:ext cx="31496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latin typeface="Times New Roman"/>
                <a:cs typeface="Times New Roman"/>
              </a:rPr>
              <a:t>Total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07519" y="4429759"/>
            <a:ext cx="3746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latin typeface="Times New Roman"/>
                <a:cs typeface="Times New Roman"/>
              </a:rPr>
              <a:t>160.55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07771" y="4429759"/>
            <a:ext cx="3746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latin typeface="Times New Roman"/>
                <a:cs typeface="Times New Roman"/>
              </a:rPr>
              <a:t>160.55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21443" y="4732528"/>
            <a:ext cx="45593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latin typeface="Times New Roman"/>
                <a:cs typeface="Times New Roman"/>
              </a:rPr>
              <a:t>Balance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21311" y="4732528"/>
            <a:ext cx="2476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latin typeface="Times New Roman"/>
                <a:cs typeface="Times New Roman"/>
              </a:rPr>
              <a:t>0.00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171913" y="4689855"/>
            <a:ext cx="4100829" cy="0"/>
          </a:xfrm>
          <a:custGeom>
            <a:avLst/>
            <a:gdLst/>
            <a:ahLst/>
            <a:cxnLst/>
            <a:rect l="l" t="t" r="r" b="b"/>
            <a:pathLst>
              <a:path w="4100829">
                <a:moveTo>
                  <a:pt x="0" y="0"/>
                </a:moveTo>
                <a:lnTo>
                  <a:pt x="4100576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6946" y="4415040"/>
            <a:ext cx="7129780" cy="0"/>
          </a:xfrm>
          <a:custGeom>
            <a:avLst/>
            <a:gdLst/>
            <a:ahLst/>
            <a:cxnLst/>
            <a:rect l="l" t="t" r="r" b="b"/>
            <a:pathLst>
              <a:path w="7129780">
                <a:moveTo>
                  <a:pt x="0" y="0"/>
                </a:moveTo>
                <a:lnTo>
                  <a:pt x="712978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16039" y="2515108"/>
            <a:ext cx="886460" cy="42164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000" b="1" dirty="0">
                <a:latin typeface="Times New Roman"/>
                <a:cs typeface="Times New Roman"/>
              </a:rPr>
              <a:t>INVOICE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sz="1000" dirty="0">
                <a:latin typeface="Times New Roman"/>
                <a:cs typeface="Times New Roman"/>
              </a:rPr>
              <a:t>Folio No:</a:t>
            </a:r>
            <a:r>
              <a:rPr sz="1000" spc="7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52769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73939" y="1377695"/>
            <a:ext cx="533400" cy="73088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000" dirty="0">
                <a:latin typeface="Times New Roman"/>
                <a:cs typeface="Times New Roman"/>
              </a:rPr>
              <a:t>0321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000" dirty="0">
                <a:latin typeface="Times New Roman"/>
                <a:cs typeface="Times New Roman"/>
              </a:rPr>
              <a:t>07-11-19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000" dirty="0">
                <a:latin typeface="Times New Roman"/>
                <a:cs typeface="Times New Roman"/>
              </a:rPr>
              <a:t>07-12-19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1000" dirty="0">
                <a:latin typeface="Times New Roman"/>
                <a:cs typeface="Times New Roman"/>
              </a:rPr>
              <a:t>87017201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01839" y="3497071"/>
            <a:ext cx="1545590" cy="626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5945">
              <a:lnSpc>
                <a:spcPct val="131300"/>
              </a:lnSpc>
              <a:spcBef>
                <a:spcPts val="100"/>
              </a:spcBef>
            </a:pPr>
            <a:r>
              <a:rPr sz="1000" dirty="0">
                <a:latin typeface="Times New Roman"/>
                <a:cs typeface="Times New Roman"/>
              </a:rPr>
              <a:t>Room Charge  Rooms - State</a:t>
            </a:r>
            <a:r>
              <a:rPr sz="1000" spc="-10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Tax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000" dirty="0">
                <a:latin typeface="Times New Roman"/>
                <a:cs typeface="Times New Roman"/>
              </a:rPr>
              <a:t>Rooms - City/Occupancy</a:t>
            </a:r>
            <a:r>
              <a:rPr sz="1000" spc="-9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Tax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0111" y="3497071"/>
            <a:ext cx="491490" cy="82550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1000" dirty="0">
                <a:latin typeface="Times New Roman"/>
                <a:cs typeface="Times New Roman"/>
              </a:rPr>
              <a:t>07-11-19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000" dirty="0">
                <a:latin typeface="Times New Roman"/>
                <a:cs typeface="Times New Roman"/>
              </a:rPr>
              <a:t>07-11-19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000" dirty="0">
                <a:latin typeface="Times New Roman"/>
                <a:cs typeface="Times New Roman"/>
              </a:rPr>
              <a:t>07-11-19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000" dirty="0">
                <a:latin typeface="Times New Roman"/>
                <a:cs typeface="Times New Roman"/>
              </a:rPr>
              <a:t>07-12-19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35891" y="3497071"/>
            <a:ext cx="375920" cy="62611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75"/>
              </a:spcBef>
            </a:pPr>
            <a:r>
              <a:rPr sz="1000" dirty="0">
                <a:latin typeface="Times New Roman"/>
                <a:cs typeface="Times New Roman"/>
              </a:rPr>
              <a:t>139.00</a:t>
            </a:r>
            <a:endParaRPr sz="1000">
              <a:latin typeface="Times New Roman"/>
              <a:cs typeface="Times New Roman"/>
            </a:endParaRPr>
          </a:p>
          <a:p>
            <a:pPr marL="127635" algn="ctr">
              <a:lnSpc>
                <a:spcPct val="100000"/>
              </a:lnSpc>
              <a:spcBef>
                <a:spcPts val="375"/>
              </a:spcBef>
            </a:pPr>
            <a:r>
              <a:rPr sz="1000" dirty="0">
                <a:latin typeface="Times New Roman"/>
                <a:cs typeface="Times New Roman"/>
              </a:rPr>
              <a:t>8.34</a:t>
            </a:r>
            <a:endParaRPr sz="1000">
              <a:latin typeface="Times New Roman"/>
              <a:cs typeface="Times New Roman"/>
            </a:endParaRPr>
          </a:p>
          <a:p>
            <a:pPr marL="63500" algn="ctr">
              <a:lnSpc>
                <a:spcPct val="100000"/>
              </a:lnSpc>
              <a:spcBef>
                <a:spcPts val="375"/>
              </a:spcBef>
            </a:pPr>
            <a:r>
              <a:rPr sz="1000" dirty="0">
                <a:latin typeface="Times New Roman"/>
                <a:cs typeface="Times New Roman"/>
              </a:rPr>
              <a:t>13.21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836143" y="4144771"/>
            <a:ext cx="3746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Times New Roman"/>
                <a:cs typeface="Times New Roman"/>
              </a:rPr>
              <a:t>160.55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659363" y="4144771"/>
            <a:ext cx="42799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Times New Roman"/>
                <a:cs typeface="Times New Roman"/>
              </a:rPr>
              <a:t>XX/XX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59463" y="1382267"/>
            <a:ext cx="840105" cy="106934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14399"/>
              </a:lnSpc>
              <a:spcBef>
                <a:spcPts val="80"/>
              </a:spcBef>
            </a:pPr>
            <a:r>
              <a:rPr sz="1000" dirty="0">
                <a:latin typeface="Times New Roman"/>
                <a:cs typeface="Times New Roman"/>
              </a:rPr>
              <a:t>Room Number:  Arrival Date:  Departure</a:t>
            </a:r>
            <a:r>
              <a:rPr sz="1000" spc="-10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Date:  CRS Number:  Rewards No:  Page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No: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88163" y="2273300"/>
            <a:ext cx="32194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Times New Roman"/>
                <a:cs typeface="Times New Roman"/>
              </a:rPr>
              <a:t>1 of</a:t>
            </a:r>
            <a:r>
              <a:rPr sz="1000" spc="-8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01803" y="1575066"/>
            <a:ext cx="839469" cy="142240"/>
          </a:xfrm>
          <a:custGeom>
            <a:avLst/>
            <a:gdLst/>
            <a:ahLst/>
            <a:cxnLst/>
            <a:rect l="l" t="t" r="r" b="b"/>
            <a:pathLst>
              <a:path w="839469" h="142239">
                <a:moveTo>
                  <a:pt x="0" y="141731"/>
                </a:moveTo>
                <a:lnTo>
                  <a:pt x="839457" y="141731"/>
                </a:lnTo>
                <a:lnTo>
                  <a:pt x="839457" y="0"/>
                </a:lnTo>
                <a:lnTo>
                  <a:pt x="0" y="0"/>
                </a:lnTo>
                <a:lnTo>
                  <a:pt x="0" y="1417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1803" y="1724418"/>
            <a:ext cx="1072515" cy="142240"/>
          </a:xfrm>
          <a:custGeom>
            <a:avLst/>
            <a:gdLst/>
            <a:ahLst/>
            <a:cxnLst/>
            <a:rect l="l" t="t" r="r" b="b"/>
            <a:pathLst>
              <a:path w="1072515" h="142239">
                <a:moveTo>
                  <a:pt x="0" y="141731"/>
                </a:moveTo>
                <a:lnTo>
                  <a:pt x="1072375" y="141731"/>
                </a:lnTo>
                <a:lnTo>
                  <a:pt x="1072375" y="0"/>
                </a:lnTo>
                <a:lnTo>
                  <a:pt x="0" y="0"/>
                </a:lnTo>
                <a:lnTo>
                  <a:pt x="0" y="1417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1803" y="1873770"/>
            <a:ext cx="681355" cy="142240"/>
          </a:xfrm>
          <a:custGeom>
            <a:avLst/>
            <a:gdLst/>
            <a:ahLst/>
            <a:cxnLst/>
            <a:rect l="l" t="t" r="r" b="b"/>
            <a:pathLst>
              <a:path w="681355" h="142239">
                <a:moveTo>
                  <a:pt x="0" y="141731"/>
                </a:moveTo>
                <a:lnTo>
                  <a:pt x="680834" y="141731"/>
                </a:lnTo>
                <a:lnTo>
                  <a:pt x="680834" y="0"/>
                </a:lnTo>
                <a:lnTo>
                  <a:pt x="0" y="0"/>
                </a:lnTo>
                <a:lnTo>
                  <a:pt x="0" y="1417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73939" y="2140470"/>
            <a:ext cx="712470" cy="142240"/>
          </a:xfrm>
          <a:custGeom>
            <a:avLst/>
            <a:gdLst/>
            <a:ahLst/>
            <a:cxnLst/>
            <a:rect l="l" t="t" r="r" b="b"/>
            <a:pathLst>
              <a:path w="712470" h="142239">
                <a:moveTo>
                  <a:pt x="0" y="141731"/>
                </a:moveTo>
                <a:lnTo>
                  <a:pt x="712457" y="141731"/>
                </a:lnTo>
                <a:lnTo>
                  <a:pt x="712457" y="0"/>
                </a:lnTo>
                <a:lnTo>
                  <a:pt x="0" y="0"/>
                </a:lnTo>
                <a:lnTo>
                  <a:pt x="0" y="1417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01839" y="4183138"/>
            <a:ext cx="934719" cy="142240"/>
          </a:xfrm>
          <a:custGeom>
            <a:avLst/>
            <a:gdLst/>
            <a:ahLst/>
            <a:cxnLst/>
            <a:rect l="l" t="t" r="r" b="b"/>
            <a:pathLst>
              <a:path w="934719" h="142239">
                <a:moveTo>
                  <a:pt x="0" y="141732"/>
                </a:moveTo>
                <a:lnTo>
                  <a:pt x="934580" y="141732"/>
                </a:lnTo>
                <a:lnTo>
                  <a:pt x="934580" y="0"/>
                </a:lnTo>
                <a:lnTo>
                  <a:pt x="0" y="0"/>
                </a:lnTo>
                <a:lnTo>
                  <a:pt x="0" y="1417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30639" y="4183138"/>
            <a:ext cx="1354455" cy="142240"/>
          </a:xfrm>
          <a:custGeom>
            <a:avLst/>
            <a:gdLst/>
            <a:ahLst/>
            <a:cxnLst/>
            <a:rect l="l" t="t" r="r" b="b"/>
            <a:pathLst>
              <a:path w="1354454" h="142239">
                <a:moveTo>
                  <a:pt x="0" y="141732"/>
                </a:moveTo>
                <a:lnTo>
                  <a:pt x="1354302" y="141732"/>
                </a:lnTo>
                <a:lnTo>
                  <a:pt x="1354302" y="0"/>
                </a:lnTo>
                <a:lnTo>
                  <a:pt x="0" y="0"/>
                </a:lnTo>
                <a:lnTo>
                  <a:pt x="0" y="1417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8710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176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533383" y="9431132"/>
            <a:ext cx="2522855" cy="31496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74320" marR="5080" indent="-262255">
              <a:lnSpc>
                <a:spcPts val="1180"/>
              </a:lnSpc>
              <a:spcBef>
                <a:spcPts val="45"/>
              </a:spcBef>
            </a:pPr>
            <a:r>
              <a:rPr sz="1000" dirty="0">
                <a:latin typeface="Times New Roman"/>
                <a:cs typeface="Times New Roman"/>
              </a:rPr>
              <a:t>1 E Redwood Street, Baltimore, Maryland</a:t>
            </a:r>
            <a:r>
              <a:rPr sz="1000" spc="-10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21202  Tel: </a:t>
            </a:r>
            <a:r>
              <a:rPr sz="1000" spc="-75" dirty="0">
                <a:latin typeface="Times New Roman"/>
                <a:cs typeface="Times New Roman"/>
              </a:rPr>
              <a:t>410-234-895</a:t>
            </a:r>
            <a:r>
              <a:rPr sz="800" spc="-75" dirty="0">
                <a:latin typeface="Arial"/>
                <a:cs typeface="Arial"/>
              </a:rPr>
              <a:t>1</a:t>
            </a:r>
            <a:r>
              <a:rPr sz="1000" spc="-75" dirty="0">
                <a:latin typeface="Times New Roman"/>
                <a:cs typeface="Times New Roman"/>
              </a:rPr>
              <a:t>0</a:t>
            </a:r>
            <a:r>
              <a:rPr sz="800" spc="-75" dirty="0">
                <a:latin typeface="Arial"/>
                <a:cs typeface="Arial"/>
              </a:rPr>
              <a:t>7</a:t>
            </a:r>
            <a:r>
              <a:rPr sz="1000" spc="-75" dirty="0">
                <a:latin typeface="Times New Roman"/>
                <a:cs typeface="Times New Roman"/>
              </a:rPr>
              <a:t>F</a:t>
            </a:r>
            <a:r>
              <a:rPr sz="800" spc="-75" dirty="0">
                <a:latin typeface="Arial"/>
                <a:cs typeface="Arial"/>
              </a:rPr>
              <a:t>6 </a:t>
            </a:r>
            <a:r>
              <a:rPr sz="1000" dirty="0">
                <a:latin typeface="Times New Roman"/>
                <a:cs typeface="Times New Roman"/>
              </a:rPr>
              <a:t>ax:</a:t>
            </a:r>
            <a:r>
              <a:rPr sz="1000" spc="-9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410-234-8940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30242" y="687247"/>
          <a:ext cx="12210415" cy="6122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2850"/>
                <a:gridCol w="936625"/>
                <a:gridCol w="791844"/>
                <a:gridCol w="3349625"/>
                <a:gridCol w="932179"/>
                <a:gridCol w="807084"/>
                <a:gridCol w="815975"/>
                <a:gridCol w="2673984"/>
                <a:gridCol w="669925"/>
              </a:tblGrid>
              <a:tr h="204470">
                <a:tc rowSpan="3" gridSpan="2"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b="1" spc="-5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000" b="1" spc="-80" dirty="0">
                          <a:latin typeface="Arial"/>
                          <a:cs typeface="Arial"/>
                        </a:rPr>
                        <a:t>Consent </a:t>
                      </a:r>
                      <a:r>
                        <a:rPr sz="1000" b="1" spc="-60" dirty="0">
                          <a:latin typeface="Arial"/>
                          <a:cs typeface="Arial"/>
                        </a:rPr>
                        <a:t>Decree</a:t>
                      </a:r>
                      <a:r>
                        <a:rPr sz="10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30" dirty="0">
                          <a:latin typeface="Arial"/>
                          <a:cs typeface="Arial"/>
                        </a:rPr>
                        <a:t>Monitor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2730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000" b="1" spc="-45" dirty="0">
                          <a:latin typeface="Arial"/>
                          <a:cs typeface="Arial"/>
                        </a:rPr>
                        <a:t>750 </a:t>
                      </a:r>
                      <a:r>
                        <a:rPr sz="1000" b="1" spc="-95" dirty="0">
                          <a:latin typeface="Arial"/>
                          <a:cs typeface="Arial"/>
                        </a:rPr>
                        <a:t>E. </a:t>
                      </a:r>
                      <a:r>
                        <a:rPr sz="1000" b="1" spc="-35" dirty="0">
                          <a:latin typeface="Arial"/>
                          <a:cs typeface="Arial"/>
                        </a:rPr>
                        <a:t>Pratt, </a:t>
                      </a:r>
                      <a:r>
                        <a:rPr sz="1000" b="1" spc="-65" dirty="0">
                          <a:latin typeface="Arial"/>
                          <a:cs typeface="Arial"/>
                        </a:rPr>
                        <a:t>Suite</a:t>
                      </a:r>
                      <a:r>
                        <a:rPr sz="1000" b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45" dirty="0">
                          <a:latin typeface="Arial"/>
                          <a:cs typeface="Arial"/>
                        </a:rPr>
                        <a:t>900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27305">
                        <a:lnSpc>
                          <a:spcPts val="1160"/>
                        </a:lnSpc>
                        <a:spcBef>
                          <a:spcPts val="130"/>
                        </a:spcBef>
                      </a:pPr>
                      <a:r>
                        <a:rPr sz="1000" b="1" spc="-50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000" b="1" spc="-15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000" b="1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45" dirty="0">
                          <a:latin typeface="Arial"/>
                          <a:cs typeface="Arial"/>
                        </a:rPr>
                        <a:t>21202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2384">
                        <a:lnSpc>
                          <a:spcPts val="1500"/>
                        </a:lnSpc>
                      </a:pPr>
                      <a:r>
                        <a:rPr sz="1250" b="1" spc="-135" dirty="0">
                          <a:latin typeface="Arial"/>
                          <a:cs typeface="Arial"/>
                        </a:rPr>
                        <a:t>INSTRUCTIONS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</a:tr>
              <a:tr h="134620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26670">
                        <a:lnSpc>
                          <a:spcPts val="875"/>
                        </a:lnSpc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1.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blue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below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spreadsheet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appropriate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hourly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and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M&amp;IE rates.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62560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26670">
                        <a:lnSpc>
                          <a:spcPts val="965"/>
                        </a:lnSpc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2.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"Sample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below.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27495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7">
                  <a:txBody>
                    <a:bodyPr/>
                    <a:lstStyle/>
                    <a:p>
                      <a:pPr marL="26670">
                        <a:lnSpc>
                          <a:spcPts val="835"/>
                        </a:lnSpc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3.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Under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most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state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federal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guidelines,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consultant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may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day.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additional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tasks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should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recorded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columns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labeled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35" dirty="0">
                          <a:latin typeface="Arial"/>
                          <a:cs typeface="Arial"/>
                        </a:rPr>
                        <a:t>Unbilled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. Should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consultant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able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67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provide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valid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justification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under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project's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established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guidelines,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leadership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must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authorize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their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approval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fulfilling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invoice.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541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6">
                  <a:txBody>
                    <a:bodyPr/>
                    <a:lstStyle/>
                    <a:p>
                      <a:pPr marL="26670">
                        <a:lnSpc>
                          <a:spcPts val="960"/>
                        </a:lnSpc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4.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some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projects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provide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an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hourly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pay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rate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(along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reimbursable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expenses),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consultants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should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aware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any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project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guidelines governing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time.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4541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26670">
                        <a:lnSpc>
                          <a:spcPts val="965"/>
                        </a:lnSpc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Consultants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should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ensure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justifying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documents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requirements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outlined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tab.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4541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6">
                  <a:txBody>
                    <a:bodyPr/>
                    <a:lstStyle/>
                    <a:p>
                      <a:pPr marL="26670">
                        <a:lnSpc>
                          <a:spcPts val="960"/>
                        </a:lnSpc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forget: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30" dirty="0">
                          <a:latin typeface="Arial"/>
                          <a:cs typeface="Arial"/>
                        </a:rPr>
                        <a:t>a)</a:t>
                      </a:r>
                      <a:r>
                        <a:rPr sz="85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bottom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approve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invoice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b="1" spc="-35" dirty="0">
                          <a:latin typeface="Arial"/>
                          <a:cs typeface="Arial"/>
                        </a:rPr>
                        <a:t>b)</a:t>
                      </a:r>
                      <a:r>
                        <a:rPr sz="85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save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using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following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file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name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format: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[last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name],[first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name]_[project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name]_[month]_[year].xlsx.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60" dirty="0">
                          <a:latin typeface="Arial"/>
                          <a:cs typeface="Arial"/>
                        </a:rPr>
                        <a:t>Example:</a:t>
                      </a:r>
                      <a:r>
                        <a:rPr sz="85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Doe,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3589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6670">
                        <a:lnSpc>
                          <a:spcPts val="965"/>
                        </a:lnSpc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7.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call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Monitors,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Deputy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Monitors,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Principals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questions.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67005">
                <a:tc gridSpan="3">
                  <a:txBody>
                    <a:bodyPr/>
                    <a:lstStyle/>
                    <a:p>
                      <a:pPr marR="10160" algn="r">
                        <a:lnSpc>
                          <a:spcPts val="1205"/>
                        </a:lnSpc>
                      </a:pPr>
                      <a:r>
                        <a:rPr sz="1100" b="1" spc="-175" dirty="0">
                          <a:latin typeface="Arial"/>
                          <a:cs typeface="Arial"/>
                        </a:rPr>
                        <a:t>PROJECT</a:t>
                      </a:r>
                      <a:r>
                        <a:rPr sz="1100" b="1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65" dirty="0">
                          <a:latin typeface="Arial"/>
                          <a:cs typeface="Arial"/>
                        </a:rPr>
                        <a:t>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220"/>
                        </a:lnSpc>
                      </a:pPr>
                      <a:r>
                        <a:rPr sz="1100" spc="-30" dirty="0">
                          <a:latin typeface="Arial"/>
                          <a:cs typeface="Arial"/>
                        </a:rPr>
                        <a:t>Baltimore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44450" marR="34925" indent="1905" algn="ctr">
                        <a:lnSpc>
                          <a:spcPct val="112900"/>
                        </a:lnSpc>
                        <a:spcBef>
                          <a:spcPts val="710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Complete  these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four 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cells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 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85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rate 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columns.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017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5260">
                <a:tc gridSpan="3">
                  <a:txBody>
                    <a:bodyPr/>
                    <a:lstStyle/>
                    <a:p>
                      <a:pPr marL="1485900">
                        <a:lnSpc>
                          <a:spcPts val="1265"/>
                        </a:lnSpc>
                      </a:pPr>
                      <a:r>
                        <a:rPr sz="1100" b="1" spc="-10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100" b="1" spc="-11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11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35" dirty="0">
                          <a:latin typeface="Arial"/>
                          <a:cs typeface="Arial"/>
                        </a:rPr>
                        <a:t>BY: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1280"/>
                        </a:lnSpc>
                      </a:pPr>
                      <a:r>
                        <a:rPr sz="1100" spc="-45" dirty="0">
                          <a:latin typeface="Arial"/>
                          <a:cs typeface="Arial"/>
                        </a:rPr>
                        <a:t>Villasenor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9017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5260">
                <a:tc gridSpan="3">
                  <a:txBody>
                    <a:bodyPr/>
                    <a:lstStyle/>
                    <a:p>
                      <a:pPr marL="1435100">
                        <a:lnSpc>
                          <a:spcPts val="1265"/>
                        </a:lnSpc>
                      </a:pPr>
                      <a:r>
                        <a:rPr sz="1100" b="1" spc="-10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100" b="1" spc="-15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1100" b="1" spc="-7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1100" b="1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20" dirty="0">
                          <a:latin typeface="Arial"/>
                          <a:cs typeface="Arial"/>
                        </a:rPr>
                        <a:t>OF: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1280"/>
                        </a:lnSpc>
                      </a:pPr>
                      <a:r>
                        <a:rPr sz="1100" spc="-75" dirty="0">
                          <a:latin typeface="Arial"/>
                          <a:cs typeface="Arial"/>
                        </a:rPr>
                        <a:t>July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9017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0975">
                <a:tc gridSpan="3">
                  <a:txBody>
                    <a:bodyPr/>
                    <a:lstStyle/>
                    <a:p>
                      <a:pPr marL="1846580">
                        <a:lnSpc>
                          <a:spcPts val="1310"/>
                        </a:lnSpc>
                      </a:pPr>
                      <a:r>
                        <a:rPr sz="1100" b="1" spc="-135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1100" b="1" spc="-105" dirty="0">
                          <a:latin typeface="Arial"/>
                          <a:cs typeface="Arial"/>
                        </a:rPr>
                        <a:t> SUBMITTED: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ts val="1310"/>
                        </a:lnSpc>
                      </a:pPr>
                      <a:r>
                        <a:rPr sz="1100" spc="-60" dirty="0">
                          <a:latin typeface="Arial"/>
                          <a:cs typeface="Arial"/>
                        </a:rPr>
                        <a:t>Thursday,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August 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01,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2019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9017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930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2401570">
                        <a:lnSpc>
                          <a:spcPts val="1235"/>
                        </a:lnSpc>
                      </a:pPr>
                      <a:r>
                        <a:rPr sz="1100" b="1" spc="-95" dirty="0">
                          <a:latin typeface="Arial"/>
                          <a:cs typeface="Arial"/>
                        </a:rPr>
                        <a:t>Sample</a:t>
                      </a:r>
                      <a:r>
                        <a:rPr sz="110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75" dirty="0">
                          <a:latin typeface="Arial"/>
                          <a:cs typeface="Arial"/>
                        </a:rPr>
                        <a:t>Description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7702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60"/>
                        </a:lnSpc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332 </a:t>
                      </a:r>
                      <a:r>
                        <a:rPr sz="850" spc="-90" dirty="0">
                          <a:latin typeface="Arial"/>
                          <a:cs typeface="Arial"/>
                        </a:rPr>
                        <a:t>MICHIGAN</a:t>
                      </a:r>
                      <a:r>
                        <a:rPr sz="85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80" dirty="0">
                          <a:latin typeface="Arial"/>
                          <a:cs typeface="Arial"/>
                        </a:rPr>
                        <a:t>AVE.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7305">
                        <a:lnSpc>
                          <a:spcPct val="105900"/>
                        </a:lnSpc>
                      </a:pPr>
                      <a:r>
                        <a:rPr sz="850" spc="-105" dirty="0">
                          <a:latin typeface="Arial"/>
                          <a:cs typeface="Arial"/>
                        </a:rPr>
                        <a:t>SUITE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1032-T615  </a:t>
                      </a:r>
                      <a:r>
                        <a:rPr sz="850" spc="-100" dirty="0">
                          <a:latin typeface="Arial"/>
                          <a:cs typeface="Arial"/>
                        </a:rPr>
                        <a:t>CHICAGO, </a:t>
                      </a:r>
                      <a:r>
                        <a:rPr sz="850" spc="-85" dirty="0">
                          <a:latin typeface="Arial"/>
                          <a:cs typeface="Arial"/>
                        </a:rPr>
                        <a:t>ILL</a:t>
                      </a:r>
                      <a:r>
                        <a:rPr sz="85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60604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marL="27305" marR="156210">
                        <a:lnSpc>
                          <a:spcPct val="108400"/>
                        </a:lnSpc>
                        <a:spcBef>
                          <a:spcPts val="5"/>
                        </a:spcBef>
                      </a:pPr>
                      <a:r>
                        <a:rPr sz="950" i="1" spc="-50" dirty="0">
                          <a:latin typeface="Trebuchet MS"/>
                          <a:cs typeface="Trebuchet MS"/>
                        </a:rPr>
                        <a:t>Prepare 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for </a:t>
                      </a:r>
                      <a:r>
                        <a:rPr sz="950" i="1" spc="-30" dirty="0">
                          <a:latin typeface="Trebuchet MS"/>
                          <a:cs typeface="Trebuchet MS"/>
                        </a:rPr>
                        <a:t>and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attend meeting 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with </a:t>
                      </a:r>
                      <a:r>
                        <a:rPr sz="950" i="1" spc="-20" dirty="0">
                          <a:latin typeface="Trebuchet MS"/>
                          <a:cs typeface="Trebuchet MS"/>
                        </a:rPr>
                        <a:t>BPD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North Division 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DC;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prepare 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checklist 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for 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review of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in-service training; 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meet  with </a:t>
                      </a:r>
                      <a:r>
                        <a:rPr sz="950" i="1" spc="-15" dirty="0">
                          <a:latin typeface="Trebuchet MS"/>
                          <a:cs typeface="Trebuchet MS"/>
                        </a:rPr>
                        <a:t>Ms.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Williams 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re </a:t>
                      </a:r>
                      <a:r>
                        <a:rPr sz="950" i="1" spc="-30" dirty="0">
                          <a:latin typeface="Trebuchet MS"/>
                          <a:cs typeface="Trebuchet MS"/>
                        </a:rPr>
                        <a:t>changes 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to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compliance 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matrix;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copied </a:t>
                      </a:r>
                      <a:r>
                        <a:rPr sz="950" i="1" spc="-40" dirty="0">
                          <a:latin typeface="Trebuchet MS"/>
                          <a:cs typeface="Trebuchet MS"/>
                        </a:rPr>
                        <a:t>use 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of force reports; reviewed </a:t>
                      </a:r>
                      <a:r>
                        <a:rPr sz="950" i="1" spc="-20" dirty="0">
                          <a:latin typeface="Trebuchet MS"/>
                          <a:cs typeface="Trebuchet MS"/>
                        </a:rPr>
                        <a:t>UNDF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reports </a:t>
                      </a:r>
                      <a:r>
                        <a:rPr sz="950" i="1" spc="-25" dirty="0">
                          <a:latin typeface="Trebuchet MS"/>
                          <a:cs typeface="Trebuchet MS"/>
                        </a:rPr>
                        <a:t>1123454 </a:t>
                      </a:r>
                      <a:r>
                        <a:rPr sz="950" i="1" spc="-30" dirty="0">
                          <a:latin typeface="Trebuchet MS"/>
                          <a:cs typeface="Trebuchet MS"/>
                        </a:rPr>
                        <a:t>and  </a:t>
                      </a:r>
                      <a:r>
                        <a:rPr sz="950" i="1" spc="-35" dirty="0">
                          <a:latin typeface="Trebuchet MS"/>
                          <a:cs typeface="Trebuchet MS"/>
                        </a:rPr>
                        <a:t>1123455.</a:t>
                      </a:r>
                      <a:endParaRPr sz="95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4635">
                <a:tc gridSpan="7">
                  <a:txBody>
                    <a:bodyPr/>
                    <a:lstStyle/>
                    <a:p>
                      <a:pPr marL="541655" algn="ctr">
                        <a:lnSpc>
                          <a:spcPts val="1845"/>
                        </a:lnSpc>
                      </a:pPr>
                      <a:r>
                        <a:rPr sz="1550" spc="-10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050290">
                        <a:lnSpc>
                          <a:spcPts val="1845"/>
                        </a:lnSpc>
                      </a:pPr>
                      <a:r>
                        <a:rPr sz="1550" spc="-15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UNBILLED</a:t>
                      </a:r>
                      <a:r>
                        <a:rPr sz="1550" spc="-8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50" spc="-10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11785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100" b="1" spc="-4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1100" b="1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55" dirty="0">
                          <a:latin typeface="Arial"/>
                          <a:cs typeface="Arial"/>
                        </a:rPr>
                        <a:t>of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100" b="1" spc="-90" dirty="0">
                          <a:latin typeface="Arial"/>
                          <a:cs typeface="Arial"/>
                        </a:rPr>
                        <a:t>Day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100" b="1" spc="-75" dirty="0">
                          <a:latin typeface="Arial"/>
                          <a:cs typeface="Arial"/>
                        </a:rPr>
                        <a:t>Description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96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100" b="1" spc="-100" dirty="0">
                          <a:latin typeface="Arial"/>
                          <a:cs typeface="Arial"/>
                        </a:rPr>
                        <a:t>Hours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100" b="1" spc="-75" dirty="0">
                          <a:latin typeface="Arial"/>
                          <a:cs typeface="Arial"/>
                        </a:rPr>
                        <a:t>Rate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100" b="1" spc="-65" dirty="0">
                          <a:latin typeface="Arial"/>
                          <a:cs typeface="Arial"/>
                        </a:rPr>
                        <a:t>Total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100" b="1" spc="-75" dirty="0">
                          <a:latin typeface="Arial"/>
                          <a:cs typeface="Arial"/>
                        </a:rPr>
                        <a:t>Description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96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335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100" b="1" spc="-100" dirty="0">
                          <a:latin typeface="Arial"/>
                          <a:cs typeface="Arial"/>
                        </a:rPr>
                        <a:t>Hours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0830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Prep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participate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Officer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Safety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Wellness/Recruitment, Hiring ,</a:t>
                      </a:r>
                      <a:r>
                        <a:rPr sz="850" spc="-1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Retention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67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conference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call.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0386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465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0830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Prep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participate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Training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and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review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multiple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files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feedback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30" dirty="0">
                          <a:latin typeface="Arial"/>
                          <a:cs typeface="Arial"/>
                        </a:rPr>
                        <a:t>SSA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670">
                        <a:lnSpc>
                          <a:spcPts val="1000"/>
                        </a:lnSpc>
                        <a:spcBef>
                          <a:spcPts val="13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provided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by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5" dirty="0">
                          <a:latin typeface="Arial"/>
                          <a:cs typeface="Arial"/>
                        </a:rPr>
                        <a:t>DOJ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0386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465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470.00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0830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Review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read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5" dirty="0">
                          <a:latin typeface="Arial"/>
                          <a:cs typeface="Arial"/>
                        </a:rPr>
                        <a:t>DOJ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comments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training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curriculum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following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30" dirty="0">
                          <a:latin typeface="Arial"/>
                          <a:cs typeface="Arial"/>
                        </a:rPr>
                        <a:t>SSA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670">
                        <a:lnSpc>
                          <a:spcPts val="1005"/>
                        </a:lnSpc>
                        <a:spcBef>
                          <a:spcPts val="135"/>
                        </a:spcBef>
                      </a:pPr>
                      <a:r>
                        <a:rPr sz="850" spc="-55" dirty="0">
                          <a:latin typeface="Arial"/>
                          <a:cs typeface="Arial"/>
                        </a:rPr>
                        <a:t>Lessons: Day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One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Lessons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2-4 and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Day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Two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Lessons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1-5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0386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465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470.00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19685" algn="ctr">
                        <a:lnSpc>
                          <a:spcPts val="1015"/>
                        </a:lnSpc>
                        <a:spcBef>
                          <a:spcPts val="35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ts val="1015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670">
                        <a:lnSpc>
                          <a:spcPts val="1015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Prep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participate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 the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bi-weekly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Policy</a:t>
                      </a:r>
                      <a:r>
                        <a:rPr sz="850" spc="-1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Call.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ts val="1015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015"/>
                        </a:lnSpc>
                        <a:spcBef>
                          <a:spcPts val="35"/>
                        </a:spcBef>
                        <a:tabLst>
                          <a:tab pos="40386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ts val="1015"/>
                        </a:lnSpc>
                        <a:spcBef>
                          <a:spcPts val="35"/>
                        </a:spcBef>
                        <a:tabLst>
                          <a:tab pos="41465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117.50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19685" algn="ctr">
                        <a:lnSpc>
                          <a:spcPts val="1015"/>
                        </a:lnSpc>
                        <a:spcBef>
                          <a:spcPts val="35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015"/>
                        </a:lnSpc>
                        <a:spcBef>
                          <a:spcPts val="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11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670">
                        <a:lnSpc>
                          <a:spcPts val="1015"/>
                        </a:lnSpc>
                        <a:spcBef>
                          <a:spcPts val="35"/>
                        </a:spcBef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read </a:t>
                      </a:r>
                      <a:r>
                        <a:rPr sz="850" spc="-105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comments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850" spc="-135" dirty="0">
                          <a:latin typeface="Arial"/>
                          <a:cs typeface="Arial"/>
                        </a:rPr>
                        <a:t>SSA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eLearning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modules 4,5 </a:t>
                      </a:r>
                      <a:r>
                        <a:rPr sz="850" spc="30" dirty="0">
                          <a:latin typeface="Arial"/>
                          <a:cs typeface="Arial"/>
                        </a:rPr>
                        <a:t>&amp;</a:t>
                      </a:r>
                      <a:r>
                        <a:rPr sz="85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" algn="r">
                        <a:lnSpc>
                          <a:spcPts val="1015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1015"/>
                        </a:lnSpc>
                        <a:spcBef>
                          <a:spcPts val="35"/>
                        </a:spcBef>
                        <a:tabLst>
                          <a:tab pos="40386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ts val="1015"/>
                        </a:lnSpc>
                        <a:spcBef>
                          <a:spcPts val="35"/>
                        </a:spcBef>
                        <a:tabLst>
                          <a:tab pos="41465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0830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15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Prep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participate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Officer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Safety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Wellness/Recruitment,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Hiring</a:t>
                      </a:r>
                      <a:r>
                        <a:rPr sz="85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,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670">
                        <a:lnSpc>
                          <a:spcPts val="1000"/>
                        </a:lnSpc>
                        <a:spcBef>
                          <a:spcPts val="13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Retention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conference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call.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0386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465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0830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Emails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 correspondence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preperation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an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early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August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follow-up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1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the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670">
                        <a:lnSpc>
                          <a:spcPts val="1000"/>
                        </a:lnSpc>
                        <a:spcBef>
                          <a:spcPts val="135"/>
                        </a:spcBef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Audit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Unit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review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progress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Transportation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Prisoners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Audits.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0449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465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19685" algn="ctr">
                        <a:lnSpc>
                          <a:spcPts val="1015"/>
                        </a:lnSpc>
                        <a:spcBef>
                          <a:spcPts val="35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015"/>
                        </a:lnSpc>
                        <a:spcBef>
                          <a:spcPts val="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22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670">
                        <a:lnSpc>
                          <a:spcPts val="1015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Prep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participate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Biweekly Policy</a:t>
                      </a:r>
                      <a:r>
                        <a:rPr sz="85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Call.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ts val="1015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015"/>
                        </a:lnSpc>
                        <a:spcBef>
                          <a:spcPts val="35"/>
                        </a:spcBef>
                        <a:tabLst>
                          <a:tab pos="40386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ts val="1015"/>
                        </a:lnSpc>
                        <a:spcBef>
                          <a:spcPts val="35"/>
                        </a:spcBef>
                        <a:tabLst>
                          <a:tab pos="41465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117.50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19685" algn="ctr">
                        <a:lnSpc>
                          <a:spcPts val="1015"/>
                        </a:lnSpc>
                        <a:spcBef>
                          <a:spcPts val="35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015"/>
                        </a:lnSpc>
                        <a:spcBef>
                          <a:spcPts val="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23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670">
                        <a:lnSpc>
                          <a:spcPts val="1015"/>
                        </a:lnSpc>
                        <a:spcBef>
                          <a:spcPts val="3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Work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emails and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respond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questions concerning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feedback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85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UOF/FIP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training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" algn="r">
                        <a:lnSpc>
                          <a:spcPts val="1015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1015"/>
                        </a:lnSpc>
                        <a:spcBef>
                          <a:spcPts val="35"/>
                        </a:spcBef>
                        <a:tabLst>
                          <a:tab pos="40386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ts val="1015"/>
                        </a:lnSpc>
                        <a:spcBef>
                          <a:spcPts val="35"/>
                        </a:spcBef>
                        <a:tabLst>
                          <a:tab pos="41465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0830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24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Prep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participate on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conference call concerning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feedback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850" spc="-80" dirty="0">
                          <a:latin typeface="Arial"/>
                          <a:cs typeface="Arial"/>
                        </a:rPr>
                        <a:t>SSA/FIP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collaboration</a:t>
                      </a:r>
                      <a:r>
                        <a:rPr sz="85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on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670">
                        <a:lnSpc>
                          <a:spcPts val="1005"/>
                        </a:lnSpc>
                        <a:spcBef>
                          <a:spcPts val="135"/>
                        </a:spcBef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training.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0386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465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316729" y="2757220"/>
            <a:ext cx="1124204" cy="11228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128836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177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90656" y="7316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177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290656" y="7316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178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30242" y="687247"/>
          <a:ext cx="12210415" cy="1323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2850"/>
                <a:gridCol w="936625"/>
                <a:gridCol w="4138929"/>
                <a:gridCol w="936625"/>
                <a:gridCol w="807720"/>
                <a:gridCol w="816609"/>
                <a:gridCol w="2674620"/>
                <a:gridCol w="670559"/>
              </a:tblGrid>
              <a:tr h="582295">
                <a:tc>
                  <a:txBody>
                    <a:bodyPr/>
                    <a:lstStyle/>
                    <a:p>
                      <a:pPr marR="50482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Ju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26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comments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UOF/FIP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observations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participate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internal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85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on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670" marR="188595">
                        <a:lnSpc>
                          <a:spcPct val="112900"/>
                        </a:lnSpc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feedback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provide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(1.25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Hrs).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Start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re-worked </a:t>
                      </a:r>
                      <a:r>
                        <a:rPr sz="850" spc="-80" dirty="0">
                          <a:latin typeface="Arial"/>
                          <a:cs typeface="Arial"/>
                        </a:rPr>
                        <a:t>SSA/FIP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modules 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850" spc="-95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submitted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us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again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1.75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Hrs).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Provide feedback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those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modules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the  turnaround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is</a:t>
                      </a:r>
                      <a:r>
                        <a:rPr sz="850" spc="-1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quick.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2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4894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57834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705.00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5415">
                <a:tc>
                  <a:txBody>
                    <a:bodyPr/>
                    <a:lstStyle/>
                    <a:p>
                      <a:pPr marR="504825" algn="r">
                        <a:lnSpc>
                          <a:spcPts val="1015"/>
                        </a:lnSpc>
                        <a:spcBef>
                          <a:spcPts val="3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Ju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015"/>
                        </a:lnSpc>
                        <a:spcBef>
                          <a:spcPts val="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28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015"/>
                        </a:lnSpc>
                        <a:spcBef>
                          <a:spcPts val="35"/>
                        </a:spcBef>
                        <a:tabLst>
                          <a:tab pos="44894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015"/>
                        </a:lnSpc>
                        <a:spcBef>
                          <a:spcPts val="35"/>
                        </a:spcBef>
                        <a:tabLst>
                          <a:tab pos="62103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14045">
                        <a:lnSpc>
                          <a:spcPts val="1005"/>
                        </a:lnSpc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Tucson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R="504825" algn="r">
                        <a:lnSpc>
                          <a:spcPts val="1015"/>
                        </a:lnSpc>
                        <a:spcBef>
                          <a:spcPts val="3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Ju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015"/>
                        </a:lnSpc>
                        <a:spcBef>
                          <a:spcPts val="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29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ts val="1015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Observe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UOF/FIP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850" spc="-95" dirty="0">
                          <a:latin typeface="Arial"/>
                          <a:cs typeface="Arial"/>
                        </a:rPr>
                        <a:t>BPD</a:t>
                      </a:r>
                      <a:r>
                        <a:rPr sz="85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Academy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20" algn="r">
                        <a:lnSpc>
                          <a:spcPts val="1015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015"/>
                        </a:lnSpc>
                        <a:spcBef>
                          <a:spcPts val="35"/>
                        </a:spcBef>
                        <a:tabLst>
                          <a:tab pos="44894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015"/>
                        </a:lnSpc>
                        <a:spcBef>
                          <a:spcPts val="35"/>
                        </a:spcBef>
                        <a:tabLst>
                          <a:tab pos="37401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1,880.00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R="504825" algn="r">
                        <a:lnSpc>
                          <a:spcPts val="1015"/>
                        </a:lnSpc>
                        <a:spcBef>
                          <a:spcPts val="3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Ju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015"/>
                        </a:lnSpc>
                        <a:spcBef>
                          <a:spcPts val="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30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ts val="1015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Observe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UOF/FIP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850" spc="-95" dirty="0">
                          <a:latin typeface="Arial"/>
                          <a:cs typeface="Arial"/>
                        </a:rPr>
                        <a:t>BPD</a:t>
                      </a:r>
                      <a:r>
                        <a:rPr sz="85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Academy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20" algn="r">
                        <a:lnSpc>
                          <a:spcPts val="1015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015"/>
                        </a:lnSpc>
                        <a:spcBef>
                          <a:spcPts val="35"/>
                        </a:spcBef>
                        <a:tabLst>
                          <a:tab pos="44894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015"/>
                        </a:lnSpc>
                        <a:spcBef>
                          <a:spcPts val="35"/>
                        </a:spcBef>
                        <a:tabLst>
                          <a:tab pos="37401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1,880.00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R="504825" algn="r">
                        <a:lnSpc>
                          <a:spcPts val="1015"/>
                        </a:lnSpc>
                        <a:spcBef>
                          <a:spcPts val="3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Ju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015"/>
                        </a:lnSpc>
                        <a:spcBef>
                          <a:spcPts val="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31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ts val="1015"/>
                        </a:lnSpc>
                        <a:spcBef>
                          <a:spcPts val="3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Work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850" spc="-130" dirty="0">
                          <a:latin typeface="Arial"/>
                          <a:cs typeface="Arial"/>
                        </a:rPr>
                        <a:t>SSA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ELearning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Classroom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lesson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plans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20" algn="r">
                        <a:lnSpc>
                          <a:spcPts val="1015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015"/>
                        </a:lnSpc>
                        <a:spcBef>
                          <a:spcPts val="35"/>
                        </a:spcBef>
                        <a:tabLst>
                          <a:tab pos="44894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015"/>
                        </a:lnSpc>
                        <a:spcBef>
                          <a:spcPts val="35"/>
                        </a:spcBef>
                        <a:tabLst>
                          <a:tab pos="457834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705.00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14045">
                        <a:lnSpc>
                          <a:spcPts val="1010"/>
                        </a:lnSpc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Tucson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b="1" spc="-100" dirty="0">
                          <a:latin typeface="Arial"/>
                          <a:cs typeface="Arial"/>
                        </a:rPr>
                        <a:t>TOTAL</a:t>
                      </a:r>
                      <a:r>
                        <a:rPr sz="850" b="1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85" dirty="0">
                          <a:latin typeface="Arial"/>
                          <a:cs typeface="Arial"/>
                        </a:rPr>
                        <a:t>HOURS: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98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b="1" dirty="0">
                          <a:latin typeface="Arial"/>
                          <a:cs typeface="Arial"/>
                        </a:rPr>
                        <a:t>33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b="1" spc="-90" dirty="0">
                          <a:latin typeface="Arial"/>
                          <a:cs typeface="Arial"/>
                        </a:rPr>
                        <a:t>TOTAL: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68300" algn="l"/>
                        </a:tabLst>
                      </a:pPr>
                      <a:r>
                        <a:rPr sz="850" b="1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b="1" spc="-25" dirty="0">
                          <a:latin typeface="Arial"/>
                          <a:cs typeface="Arial"/>
                        </a:rPr>
                        <a:t>7,755.00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48780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b="1" spc="-100" dirty="0">
                          <a:latin typeface="Arial"/>
                          <a:cs typeface="Arial"/>
                        </a:rPr>
                        <a:t>TOTAL </a:t>
                      </a:r>
                      <a:r>
                        <a:rPr sz="850" b="1" spc="-90" dirty="0">
                          <a:latin typeface="Arial"/>
                          <a:cs typeface="Arial"/>
                        </a:rPr>
                        <a:t>UNBILLED</a:t>
                      </a:r>
                      <a:r>
                        <a:rPr sz="85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85" dirty="0">
                          <a:latin typeface="Arial"/>
                          <a:cs typeface="Arial"/>
                        </a:rPr>
                        <a:t>HOURS: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2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b="1" dirty="0">
                          <a:latin typeface="Arial"/>
                          <a:cs typeface="Arial"/>
                        </a:rPr>
                        <a:t>16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1128836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178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290656" y="7316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179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30242" y="687247"/>
          <a:ext cx="12210415" cy="45370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2850"/>
                <a:gridCol w="936625"/>
                <a:gridCol w="791844"/>
                <a:gridCol w="3345814"/>
                <a:gridCol w="935990"/>
                <a:gridCol w="807084"/>
                <a:gridCol w="815975"/>
                <a:gridCol w="848359"/>
                <a:gridCol w="960754"/>
                <a:gridCol w="1534159"/>
              </a:tblGrid>
              <a:tr h="254635">
                <a:tc gridSpan="10">
                  <a:txBody>
                    <a:bodyPr/>
                    <a:lstStyle/>
                    <a:p>
                      <a:pPr marL="36195">
                        <a:lnSpc>
                          <a:spcPts val="1845"/>
                        </a:lnSpc>
                      </a:pPr>
                      <a:r>
                        <a:rPr sz="1550" spc="-25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6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50" b="1" spc="-95" dirty="0">
                          <a:latin typeface="Arial"/>
                          <a:cs typeface="Arial"/>
                        </a:rPr>
                        <a:t>MEALS </a:t>
                      </a:r>
                      <a:r>
                        <a:rPr sz="850" b="1" spc="-65" dirty="0">
                          <a:latin typeface="Arial"/>
                          <a:cs typeface="Arial"/>
                        </a:rPr>
                        <a:t>+</a:t>
                      </a:r>
                      <a:r>
                        <a:rPr sz="850" b="1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90" dirty="0">
                          <a:latin typeface="Arial"/>
                          <a:cs typeface="Arial"/>
                        </a:rPr>
                        <a:t>INCIDENTALS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556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50" b="1" spc="-75" dirty="0">
                          <a:latin typeface="Arial"/>
                          <a:cs typeface="Arial"/>
                        </a:rPr>
                        <a:t>NON-MEALS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1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728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0795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100" b="1" spc="-55" dirty="0">
                          <a:latin typeface="Arial"/>
                          <a:cs typeface="Arial"/>
                        </a:rPr>
                        <a:t>Date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13360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100" b="1" spc="-90" dirty="0">
                          <a:latin typeface="Arial"/>
                          <a:cs typeface="Arial"/>
                        </a:rPr>
                        <a:t>Category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89230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100" b="1" spc="-75" dirty="0">
                          <a:latin typeface="Arial"/>
                          <a:cs typeface="Arial"/>
                        </a:rPr>
                        <a:t>Vendor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639445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100" b="1" spc="-65" dirty="0">
                          <a:latin typeface="Arial"/>
                          <a:cs typeface="Arial"/>
                        </a:rPr>
                        <a:t>Description/Justification </a:t>
                      </a:r>
                      <a:r>
                        <a:rPr sz="1100" b="1" spc="-5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10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10" dirty="0">
                          <a:latin typeface="Arial"/>
                          <a:cs typeface="Arial"/>
                        </a:rPr>
                        <a:t>Expense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67640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100" b="1" spc="-70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110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90" dirty="0">
                          <a:latin typeface="Arial"/>
                          <a:cs typeface="Arial"/>
                        </a:rPr>
                        <a:t>Day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93980" marR="69215" indent="635" algn="ctr">
                        <a:lnSpc>
                          <a:spcPct val="108100"/>
                        </a:lnSpc>
                        <a:spcBef>
                          <a:spcPts val="615"/>
                        </a:spcBef>
                      </a:pPr>
                      <a:r>
                        <a:rPr sz="1100" b="1" spc="-65" dirty="0">
                          <a:latin typeface="Arial"/>
                          <a:cs typeface="Arial"/>
                        </a:rPr>
                        <a:t>Total </a:t>
                      </a:r>
                      <a:r>
                        <a:rPr sz="1100" b="1" spc="-85" dirty="0">
                          <a:latin typeface="Arial"/>
                          <a:cs typeface="Arial"/>
                        </a:rPr>
                        <a:t>Per  </a:t>
                      </a:r>
                      <a:r>
                        <a:rPr sz="1100" b="1" spc="-70" dirty="0">
                          <a:latin typeface="Arial"/>
                          <a:cs typeface="Arial"/>
                        </a:rPr>
                        <a:t>Diem </a:t>
                      </a:r>
                      <a:r>
                        <a:rPr sz="1100" b="1" spc="-95" dirty="0">
                          <a:latin typeface="Arial"/>
                          <a:cs typeface="Arial"/>
                        </a:rPr>
                        <a:t>+  </a:t>
                      </a:r>
                      <a:r>
                        <a:rPr sz="1100" b="1" spc="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100" b="1" spc="5" dirty="0">
                          <a:latin typeface="Arial"/>
                          <a:cs typeface="Arial"/>
                        </a:rPr>
                        <a:t>ci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den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100" b="1" spc="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83820" marR="55880" indent="43815">
                        <a:lnSpc>
                          <a:spcPct val="108100"/>
                        </a:lnSpc>
                        <a:spcBef>
                          <a:spcPts val="5"/>
                        </a:spcBef>
                      </a:pPr>
                      <a:r>
                        <a:rPr sz="1100" b="1" spc="-50" dirty="0">
                          <a:latin typeface="Arial"/>
                          <a:cs typeface="Arial"/>
                        </a:rPr>
                        <a:t>Non-Meal  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100" b="1" spc="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ri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ti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96215" marR="115570" indent="-52069">
                        <a:lnSpc>
                          <a:spcPct val="108100"/>
                        </a:lnSpc>
                        <a:spcBef>
                          <a:spcPts val="5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n-Mea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l  </a:t>
                      </a:r>
                      <a:r>
                        <a:rPr sz="1100" b="1" spc="-110" dirty="0">
                          <a:latin typeface="Arial"/>
                          <a:cs typeface="Arial"/>
                        </a:rPr>
                        <a:t>Expense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159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100" b="1" spc="-65" dirty="0">
                          <a:latin typeface="Arial"/>
                          <a:cs typeface="Arial"/>
                        </a:rPr>
                        <a:t>Total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37592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7/28/2019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Air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American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Flight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back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7/31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was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cancelled/rerouted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850" spc="-100" dirty="0">
                          <a:latin typeface="Arial"/>
                          <a:cs typeface="Arial"/>
                        </a:rPr>
                        <a:t>ORD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DFW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ts val="1015"/>
                        </a:lnSpc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Airline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Ticket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37465" algn="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29259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665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01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56197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665.01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908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375920">
                        <a:lnSpc>
                          <a:spcPct val="100000"/>
                        </a:lnSpc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7/28/2019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25400">
                        <a:lnSpc>
                          <a:spcPct val="100000"/>
                        </a:lnSpc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Lodging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Courtyard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by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67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Marriott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R="36830" algn="r">
                        <a:lnSpc>
                          <a:spcPct val="100000"/>
                        </a:lnSpc>
                        <a:tabLst>
                          <a:tab pos="429259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516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30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20955" algn="ctr">
                        <a:lnSpc>
                          <a:spcPct val="100000"/>
                        </a:lnSpc>
                        <a:tabLst>
                          <a:tab pos="56324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516.30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37592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7/28/2019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Transportation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BWI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Cab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Airport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Hotel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ts val="910"/>
                        </a:lnSpc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Taxi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37465" algn="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85775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40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1785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40.00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37592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7/29/2019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Transportation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Uber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Hotel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Academy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ts val="1005"/>
                        </a:lnSpc>
                        <a:spcBef>
                          <a:spcPts val="45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Taxi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37465" algn="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85775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23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60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1785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23.60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37592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7/29/2019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Transportation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Uber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Academy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Hotel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ts val="960"/>
                        </a:lnSpc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Taxi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37465" algn="r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485775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25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22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61785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25.22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37592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7/30/2019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Transportation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Uber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Hotel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Academy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ts val="1019"/>
                        </a:lnSpc>
                        <a:spcBef>
                          <a:spcPts val="35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Taxi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37465" algn="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85775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23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61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1785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23.61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37592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7/30/2019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Transportation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Uber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Academy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Hotel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ts val="994"/>
                        </a:lnSpc>
                        <a:spcBef>
                          <a:spcPts val="60"/>
                        </a:spcBef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Taxi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37465" algn="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85775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25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09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1785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25.09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37592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7/31/2019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Transportation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Uber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Hotel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Airport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975"/>
                        </a:lnSpc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Taxi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37465" algn="r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485775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25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08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61785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25.08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37592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7/28/2019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Food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90" dirty="0">
                          <a:latin typeface="Arial"/>
                          <a:cs typeface="Arial"/>
                        </a:rPr>
                        <a:t>Yes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6037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53.25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1785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53.25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37592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7/29/2019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Food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No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6037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71.00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1785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71.00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37592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7/30/2019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Food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No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6037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71.00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1785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71.00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37592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7/31/2019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Food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90" dirty="0">
                          <a:latin typeface="Arial"/>
                          <a:cs typeface="Arial"/>
                        </a:rPr>
                        <a:t>Yes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6037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53.25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1785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53.25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37592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7/31/2019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Parking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FastPark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ts val="975"/>
                        </a:lnSpc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Parking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37465" algn="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85775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22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96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1785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22.96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37592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7/31/2019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Mileage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850" spc="-95" dirty="0">
                          <a:latin typeface="Arial"/>
                          <a:cs typeface="Arial"/>
                        </a:rPr>
                        <a:t>POV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 From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Tucson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Airport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R/T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52</a:t>
                      </a:r>
                      <a:r>
                        <a:rPr sz="85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miles@$0.58/mile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1000"/>
                        </a:lnSpc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Mileage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37465" algn="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85775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30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16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1785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30.16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b="1" spc="-90" dirty="0">
                          <a:latin typeface="Arial"/>
                          <a:cs typeface="Arial"/>
                        </a:rPr>
                        <a:t>TOTAL: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72440" algn="l"/>
                        </a:tabLst>
                      </a:pPr>
                      <a:r>
                        <a:rPr sz="850" b="1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b="1" spc="-25" dirty="0">
                          <a:latin typeface="Arial"/>
                          <a:cs typeface="Arial"/>
                        </a:rPr>
                        <a:t>1,645.53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 grid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6050"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b="1" spc="-45" dirty="0">
                          <a:latin typeface="Arial"/>
                          <a:cs typeface="Arial"/>
                        </a:rPr>
                        <a:t>Subtotal</a:t>
                      </a:r>
                      <a:r>
                        <a:rPr sz="850" b="1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50" dirty="0">
                          <a:latin typeface="Arial"/>
                          <a:cs typeface="Arial"/>
                        </a:rPr>
                        <a:t>Time: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87680" algn="l"/>
                        </a:tabLst>
                      </a:pPr>
                      <a:r>
                        <a:rPr sz="850" b="1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b="1" spc="-25" dirty="0">
                          <a:latin typeface="Arial"/>
                          <a:cs typeface="Arial"/>
                        </a:rPr>
                        <a:t>7,755.00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6050"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b="1" spc="-45" dirty="0">
                          <a:latin typeface="Arial"/>
                          <a:cs typeface="Arial"/>
                        </a:rPr>
                        <a:t>Subtotal</a:t>
                      </a:r>
                      <a:r>
                        <a:rPr sz="850" b="1" spc="-80" dirty="0">
                          <a:latin typeface="Arial"/>
                          <a:cs typeface="Arial"/>
                        </a:rPr>
                        <a:t> Expenses: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87680" algn="l"/>
                        </a:tabLst>
                      </a:pPr>
                      <a:r>
                        <a:rPr sz="850" b="1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b="1" spc="-25" dirty="0">
                          <a:latin typeface="Arial"/>
                          <a:cs typeface="Arial"/>
                        </a:rPr>
                        <a:t>1,645.53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6050"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50" b="1" spc="-5" dirty="0">
                          <a:latin typeface="Arial"/>
                          <a:cs typeface="Arial"/>
                        </a:rPr>
                        <a:t>TOTA</a:t>
                      </a:r>
                      <a:r>
                        <a:rPr sz="850" b="1" dirty="0">
                          <a:latin typeface="Arial"/>
                          <a:cs typeface="Arial"/>
                        </a:rPr>
                        <a:t>L: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487680" algn="l"/>
                        </a:tabLst>
                      </a:pPr>
                      <a:r>
                        <a:rPr sz="850" b="1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b="1" spc="-25" dirty="0">
                          <a:latin typeface="Arial"/>
                          <a:cs typeface="Arial"/>
                        </a:rPr>
                        <a:t>9,400.53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6050"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b="1" spc="-40" dirty="0">
                          <a:latin typeface="Arial"/>
                          <a:cs typeface="Arial"/>
                        </a:rPr>
                        <a:t>Unbilled</a:t>
                      </a:r>
                      <a:r>
                        <a:rPr sz="850" b="1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65" dirty="0">
                          <a:latin typeface="Arial"/>
                          <a:cs typeface="Arial"/>
                        </a:rPr>
                        <a:t>Hours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R="762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16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93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b="1" spc="-70" dirty="0">
                          <a:latin typeface="Arial"/>
                          <a:cs typeface="Arial"/>
                        </a:rPr>
                        <a:t>INITIALS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rowSpan="2"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7640">
                <a:tc gridSpan="4">
                  <a:txBody>
                    <a:bodyPr/>
                    <a:lstStyle/>
                    <a:p>
                      <a:pPr marL="28575">
                        <a:lnSpc>
                          <a:spcPts val="1210"/>
                        </a:lnSpc>
                      </a:pPr>
                      <a:r>
                        <a:rPr sz="1100" spc="-6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spc="-7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are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accurate: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850" spc="-95" dirty="0">
                          <a:latin typeface="Arial"/>
                          <a:cs typeface="Arial"/>
                        </a:rPr>
                        <a:t>RAV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1128836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179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5887" y="203200"/>
            <a:ext cx="76390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40" dirty="0">
                <a:latin typeface="Trebuchet MS"/>
                <a:cs typeface="Trebuchet MS"/>
              </a:rPr>
              <a:t>Refund </a:t>
            </a:r>
            <a:r>
              <a:rPr sz="700" spc="-135" dirty="0">
                <a:latin typeface="Trebuchet MS"/>
                <a:cs typeface="Trebuchet MS"/>
              </a:rPr>
              <a:t>|</a:t>
            </a:r>
            <a:r>
              <a:rPr sz="700" spc="-120" dirty="0">
                <a:latin typeface="Trebuchet MS"/>
                <a:cs typeface="Trebuchet MS"/>
              </a:rPr>
              <a:t> </a:t>
            </a:r>
            <a:r>
              <a:rPr sz="700" spc="30" dirty="0">
                <a:latin typeface="Trebuchet MS"/>
                <a:cs typeface="Trebuchet MS"/>
              </a:rPr>
              <a:t>Receipt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47471" y="9410700"/>
            <a:ext cx="50673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50" dirty="0">
                <a:latin typeface="Trebuchet MS"/>
                <a:cs typeface="Trebuchet MS"/>
              </a:rPr>
              <a:t>Page </a:t>
            </a:r>
            <a:r>
              <a:rPr sz="700" spc="-45" dirty="0">
                <a:latin typeface="Trebuchet MS"/>
                <a:cs typeface="Trebuchet MS"/>
              </a:rPr>
              <a:t>1 </a:t>
            </a:r>
            <a:r>
              <a:rPr sz="700" spc="25" dirty="0">
                <a:latin typeface="Trebuchet MS"/>
                <a:cs typeface="Trebuchet MS"/>
              </a:rPr>
              <a:t>of</a:t>
            </a:r>
            <a:r>
              <a:rPr sz="700" spc="15" dirty="0">
                <a:latin typeface="Trebuchet MS"/>
                <a:cs typeface="Trebuchet MS"/>
              </a:rPr>
              <a:t> </a:t>
            </a:r>
            <a:r>
              <a:rPr sz="700" spc="-45" dirty="0">
                <a:latin typeface="Trebuchet MS"/>
                <a:cs typeface="Trebuchet MS"/>
              </a:rPr>
              <a:t>1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5861" y="9410700"/>
            <a:ext cx="228981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20" dirty="0">
                <a:latin typeface="Trebuchet MS"/>
                <a:cs typeface="Trebuchet MS"/>
              </a:rPr>
              <a:t>https://prefunds.aa.com/refunds/requestedReceipt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8600" y="1596315"/>
            <a:ext cx="7315200" cy="289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5900" y="1264957"/>
            <a:ext cx="822325" cy="1301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50" spc="10" dirty="0">
                <a:solidFill>
                  <a:srgbClr val="0078D2"/>
                </a:solidFill>
                <a:latin typeface="Arial"/>
                <a:cs typeface="Arial"/>
              </a:rPr>
              <a:t>Refunds - Start</a:t>
            </a:r>
            <a:r>
              <a:rPr sz="650" spc="-35" dirty="0">
                <a:solidFill>
                  <a:srgbClr val="0078D2"/>
                </a:solidFill>
                <a:latin typeface="Arial"/>
                <a:cs typeface="Arial"/>
              </a:rPr>
              <a:t> </a:t>
            </a:r>
            <a:r>
              <a:rPr sz="650" spc="15" dirty="0">
                <a:solidFill>
                  <a:srgbClr val="0078D2"/>
                </a:solidFill>
                <a:latin typeface="Arial"/>
                <a:cs typeface="Arial"/>
              </a:rPr>
              <a:t>Over</a:t>
            </a:r>
            <a:endParaRPr sz="6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79032" y="6021832"/>
            <a:ext cx="1064640" cy="2026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352334" y="1264932"/>
            <a:ext cx="204470" cy="1301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50" spc="15" dirty="0">
                <a:solidFill>
                  <a:srgbClr val="0078D2"/>
                </a:solidFill>
                <a:latin typeface="Arial"/>
                <a:cs typeface="Arial"/>
              </a:rPr>
              <a:t>Help</a:t>
            </a:r>
            <a:endParaRPr sz="6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30048" y="598614"/>
            <a:ext cx="645795" cy="138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750" spc="-5" dirty="0">
                <a:solidFill>
                  <a:srgbClr val="A9A9A9"/>
                </a:solidFill>
                <a:latin typeface="Arial"/>
                <a:cs typeface="Arial"/>
              </a:rPr>
              <a:t>Search</a:t>
            </a:r>
            <a:r>
              <a:rPr sz="750" spc="-65" dirty="0">
                <a:solidFill>
                  <a:srgbClr val="A9A9A9"/>
                </a:solidFill>
                <a:latin typeface="Arial"/>
                <a:cs typeface="Arial"/>
              </a:rPr>
              <a:t> </a:t>
            </a:r>
            <a:r>
              <a:rPr sz="750" spc="-10" dirty="0">
                <a:solidFill>
                  <a:srgbClr val="A9A9A9"/>
                </a:solidFill>
                <a:latin typeface="Arial"/>
                <a:cs typeface="Arial"/>
              </a:rPr>
              <a:t>aa.com</a:t>
            </a:r>
            <a:endParaRPr sz="7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69962" y="613104"/>
            <a:ext cx="143510" cy="1822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000" spc="25" dirty="0">
                <a:solidFill>
                  <a:srgbClr val="0078D2"/>
                </a:solidFill>
                <a:latin typeface="Verdana"/>
                <a:cs typeface="Verdana"/>
              </a:rPr>
              <a:t>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9278" y="1793671"/>
            <a:ext cx="5188585" cy="54292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500" spc="-110" dirty="0">
                <a:solidFill>
                  <a:srgbClr val="6E8999"/>
                </a:solidFill>
                <a:latin typeface="Arial"/>
                <a:cs typeface="Arial"/>
              </a:rPr>
              <a:t>VILLASENOR,</a:t>
            </a:r>
            <a:r>
              <a:rPr sz="1500" spc="-40" dirty="0">
                <a:solidFill>
                  <a:srgbClr val="6E8999"/>
                </a:solidFill>
                <a:latin typeface="Arial"/>
                <a:cs typeface="Arial"/>
              </a:rPr>
              <a:t> </a:t>
            </a:r>
            <a:r>
              <a:rPr sz="1500" spc="-135" dirty="0">
                <a:solidFill>
                  <a:srgbClr val="6E8999"/>
                </a:solidFill>
                <a:latin typeface="Arial"/>
                <a:cs typeface="Arial"/>
              </a:rPr>
              <a:t>ROBERTO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sz="650" spc="15" dirty="0">
                <a:solidFill>
                  <a:srgbClr val="36495A"/>
                </a:solidFill>
                <a:latin typeface="Arial"/>
                <a:cs typeface="Arial"/>
              </a:rPr>
              <a:t>Thank you </a:t>
            </a:r>
            <a:r>
              <a:rPr sz="650" spc="10" dirty="0">
                <a:solidFill>
                  <a:srgbClr val="36495A"/>
                </a:solidFill>
                <a:latin typeface="Arial"/>
                <a:cs typeface="Arial"/>
              </a:rPr>
              <a:t>for </a:t>
            </a:r>
            <a:r>
              <a:rPr sz="650" spc="15" dirty="0">
                <a:solidFill>
                  <a:srgbClr val="36495A"/>
                </a:solidFill>
                <a:latin typeface="Arial"/>
                <a:cs typeface="Arial"/>
              </a:rPr>
              <a:t>choosing American </a:t>
            </a:r>
            <a:r>
              <a:rPr sz="650" spc="10" dirty="0">
                <a:solidFill>
                  <a:srgbClr val="36495A"/>
                </a:solidFill>
                <a:latin typeface="Arial"/>
                <a:cs typeface="Arial"/>
              </a:rPr>
              <a:t>Airlines, </a:t>
            </a:r>
            <a:r>
              <a:rPr sz="650" spc="15" dirty="0">
                <a:solidFill>
                  <a:srgbClr val="36495A"/>
                </a:solidFill>
                <a:latin typeface="Arial"/>
                <a:cs typeface="Arial"/>
              </a:rPr>
              <a:t>a </a:t>
            </a:r>
            <a:r>
              <a:rPr sz="650" spc="20" dirty="0">
                <a:solidFill>
                  <a:srgbClr val="36495A"/>
                </a:solidFill>
                <a:latin typeface="Arial"/>
                <a:cs typeface="Arial"/>
              </a:rPr>
              <a:t>member </a:t>
            </a:r>
            <a:r>
              <a:rPr sz="650" spc="10" dirty="0">
                <a:solidFill>
                  <a:srgbClr val="36495A"/>
                </a:solidFill>
                <a:latin typeface="Arial"/>
                <a:cs typeface="Arial"/>
              </a:rPr>
              <a:t>of </a:t>
            </a:r>
            <a:r>
              <a:rPr sz="650" spc="15" dirty="0">
                <a:solidFill>
                  <a:srgbClr val="36495A"/>
                </a:solidFill>
                <a:latin typeface="Arial"/>
                <a:cs typeface="Arial"/>
              </a:rPr>
              <a:t>the </a:t>
            </a:r>
            <a:r>
              <a:rPr sz="650" b="1" spc="15" dirty="0">
                <a:solidFill>
                  <a:srgbClr val="36495A"/>
                </a:solidFill>
                <a:latin typeface="Arial"/>
                <a:cs typeface="Arial"/>
              </a:rPr>
              <a:t>one</a:t>
            </a:r>
            <a:r>
              <a:rPr sz="650" spc="15" dirty="0">
                <a:solidFill>
                  <a:srgbClr val="36495A"/>
                </a:solidFill>
                <a:latin typeface="Arial"/>
                <a:cs typeface="Arial"/>
              </a:rPr>
              <a:t>world© </a:t>
            </a:r>
            <a:r>
              <a:rPr sz="650" spc="10" dirty="0">
                <a:solidFill>
                  <a:srgbClr val="36495A"/>
                </a:solidFill>
                <a:latin typeface="Arial"/>
                <a:cs typeface="Arial"/>
              </a:rPr>
              <a:t>Alliance. </a:t>
            </a:r>
            <a:r>
              <a:rPr sz="650" spc="15" dirty="0">
                <a:solidFill>
                  <a:srgbClr val="36495A"/>
                </a:solidFill>
                <a:latin typeface="Arial"/>
                <a:cs typeface="Arial"/>
              </a:rPr>
              <a:t>We </a:t>
            </a:r>
            <a:r>
              <a:rPr sz="650" spc="10" dirty="0">
                <a:solidFill>
                  <a:srgbClr val="36495A"/>
                </a:solidFill>
                <a:latin typeface="Arial"/>
                <a:cs typeface="Arial"/>
              </a:rPr>
              <a:t>are happy to provide </a:t>
            </a:r>
            <a:r>
              <a:rPr sz="650" spc="15" dirty="0">
                <a:solidFill>
                  <a:srgbClr val="36495A"/>
                </a:solidFill>
                <a:latin typeface="Arial"/>
                <a:cs typeface="Arial"/>
              </a:rPr>
              <a:t>a copy </a:t>
            </a:r>
            <a:r>
              <a:rPr sz="650" spc="10" dirty="0">
                <a:solidFill>
                  <a:srgbClr val="36495A"/>
                </a:solidFill>
                <a:latin typeface="Arial"/>
                <a:cs typeface="Arial"/>
              </a:rPr>
              <a:t>of </a:t>
            </a:r>
            <a:r>
              <a:rPr sz="650" spc="15" dirty="0">
                <a:solidFill>
                  <a:srgbClr val="36495A"/>
                </a:solidFill>
                <a:latin typeface="Arial"/>
                <a:cs typeface="Arial"/>
              </a:rPr>
              <a:t>your </a:t>
            </a:r>
            <a:r>
              <a:rPr sz="650" spc="10" dirty="0">
                <a:solidFill>
                  <a:srgbClr val="36495A"/>
                </a:solidFill>
                <a:latin typeface="Arial"/>
                <a:cs typeface="Arial"/>
              </a:rPr>
              <a:t>ticket</a:t>
            </a:r>
            <a:r>
              <a:rPr sz="650" spc="30" dirty="0">
                <a:solidFill>
                  <a:srgbClr val="36495A"/>
                </a:solidFill>
                <a:latin typeface="Arial"/>
                <a:cs typeface="Arial"/>
              </a:rPr>
              <a:t> </a:t>
            </a:r>
            <a:r>
              <a:rPr sz="650" spc="10" dirty="0">
                <a:solidFill>
                  <a:srgbClr val="36495A"/>
                </a:solidFill>
                <a:latin typeface="Arial"/>
                <a:cs typeface="Arial"/>
              </a:rPr>
              <a:t>receipt.</a:t>
            </a:r>
            <a:endParaRPr sz="6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9278" y="2445511"/>
            <a:ext cx="1750060" cy="2603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500" spc="5" dirty="0">
                <a:solidFill>
                  <a:srgbClr val="6E8999"/>
                </a:solidFill>
                <a:latin typeface="Arial"/>
                <a:cs typeface="Arial"/>
              </a:rPr>
              <a:t>Itinerary</a:t>
            </a:r>
            <a:r>
              <a:rPr sz="1500" spc="-85" dirty="0">
                <a:solidFill>
                  <a:srgbClr val="6E8999"/>
                </a:solidFill>
                <a:latin typeface="Arial"/>
                <a:cs typeface="Arial"/>
              </a:rPr>
              <a:t> </a:t>
            </a:r>
            <a:r>
              <a:rPr sz="1500" spc="15" dirty="0">
                <a:solidFill>
                  <a:srgbClr val="6E8999"/>
                </a:solidFill>
                <a:latin typeface="Arial"/>
                <a:cs typeface="Arial"/>
              </a:rPr>
              <a:t>Information</a:t>
            </a:r>
            <a:endParaRPr sz="1500">
              <a:latin typeface="Arial"/>
              <a:cs typeface="Arial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209922" y="2891024"/>
          <a:ext cx="6923405" cy="32912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4125"/>
                <a:gridCol w="1244600"/>
                <a:gridCol w="560069"/>
                <a:gridCol w="549275"/>
                <a:gridCol w="768985"/>
                <a:gridCol w="535304"/>
                <a:gridCol w="635000"/>
                <a:gridCol w="516889"/>
                <a:gridCol w="853440"/>
              </a:tblGrid>
              <a:tr h="238760">
                <a:tc>
                  <a:txBody>
                    <a:bodyPr/>
                    <a:lstStyle/>
                    <a:p>
                      <a:pPr marL="21590">
                        <a:lnSpc>
                          <a:spcPts val="655"/>
                        </a:lnSpc>
                      </a:pPr>
                      <a:r>
                        <a:rPr sz="650" b="1" spc="15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Origin</a:t>
                      </a:r>
                      <a:r>
                        <a:rPr sz="650" b="1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650" b="1" spc="10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City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">
                        <a:lnSpc>
                          <a:spcPts val="655"/>
                        </a:lnSpc>
                      </a:pPr>
                      <a:r>
                        <a:rPr sz="650" b="1" spc="10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Destination</a:t>
                      </a:r>
                      <a:r>
                        <a:rPr sz="650" b="1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650" b="1" spc="10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City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335">
                        <a:lnSpc>
                          <a:spcPts val="655"/>
                        </a:lnSpc>
                      </a:pPr>
                      <a:r>
                        <a:rPr sz="650" b="1" spc="15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Airline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655"/>
                        </a:lnSpc>
                      </a:pPr>
                      <a:r>
                        <a:rPr sz="650" b="1" spc="15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Flight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7556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650" b="1" spc="20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Number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8590">
                        <a:lnSpc>
                          <a:spcPts val="655"/>
                        </a:lnSpc>
                      </a:pPr>
                      <a:r>
                        <a:rPr sz="650" b="1" spc="15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Booking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1485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650" b="1" spc="15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Class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40">
                        <a:lnSpc>
                          <a:spcPts val="655"/>
                        </a:lnSpc>
                      </a:pPr>
                      <a:r>
                        <a:rPr sz="650" b="1" spc="15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Flight</a:t>
                      </a:r>
                      <a:r>
                        <a:rPr sz="650" b="1" spc="-15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650" b="1" spc="10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Date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655"/>
                        </a:lnSpc>
                      </a:pPr>
                      <a:r>
                        <a:rPr sz="650" b="1" spc="15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Flight</a:t>
                      </a:r>
                      <a:r>
                        <a:rPr sz="650" b="1" spc="-15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650" b="1" spc="15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ts val="655"/>
                        </a:lnSpc>
                      </a:pPr>
                      <a:r>
                        <a:rPr sz="650" b="1" spc="15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Status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ts val="655"/>
                        </a:lnSpc>
                      </a:pPr>
                      <a:r>
                        <a:rPr sz="650" b="1" spc="15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Fare</a:t>
                      </a:r>
                      <a:r>
                        <a:rPr sz="650" b="1" spc="-5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650" b="1" spc="15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Base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260350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650" spc="20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TUS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 marL="1270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650" spc="25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ORD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 marL="1333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650" spc="20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AA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650" spc="10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2358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 marL="14859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650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V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 marL="254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650" spc="15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07/28/2019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650" spc="10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05:23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650" spc="15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USED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650" spc="20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V7AIZNN3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5715" marB="0"/>
                </a:tc>
              </a:tr>
              <a:tr h="390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222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50" spc="25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ORD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27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50" spc="20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BWI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33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50" spc="20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AA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755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50" spc="10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0657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492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50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V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25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50" spc="15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07/28/2019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895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50" spc="5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11:46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774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50" spc="15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USED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8288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50" spc="20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V7AIZNN3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4445" marB="0"/>
                </a:tc>
              </a:tr>
              <a:tr h="390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222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50" spc="20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BWI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33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50" spc="25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ORD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33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50" spc="20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AA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762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50" spc="10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2582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492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50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G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25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50" spc="15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07/31/2019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901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50" spc="10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07:37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774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50" spc="15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USED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8288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50" spc="20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GUAZZNO3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4445" marB="0"/>
                </a:tc>
              </a:tr>
              <a:tr h="44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222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50" spc="25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ORD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33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50" spc="20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TUS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39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50" spc="20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AA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762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50" spc="5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1162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492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50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G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31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50" spc="15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07/31/2019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901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50" spc="10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09:52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774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50" spc="15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USED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8288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50" spc="20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GUAZZNO3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4445" marB="0"/>
                </a:tc>
              </a:tr>
              <a:tr h="748030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sz="1500" spc="-35" dirty="0">
                          <a:solidFill>
                            <a:srgbClr val="6E8999"/>
                          </a:solidFill>
                          <a:latin typeface="Arial"/>
                          <a:cs typeface="Arial"/>
                        </a:rPr>
                        <a:t>Receipt</a:t>
                      </a:r>
                      <a:endParaRPr sz="1500">
                        <a:latin typeface="Arial"/>
                        <a:cs typeface="Arial"/>
                      </a:endParaRPr>
                    </a:p>
                    <a:p>
                      <a:pPr marL="21590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650" b="1" spc="15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Passenger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19050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2700">
                        <a:lnSpc>
                          <a:spcPct val="100000"/>
                        </a:lnSpc>
                      </a:pPr>
                      <a:r>
                        <a:rPr sz="650" b="1" spc="10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Ticket</a:t>
                      </a:r>
                      <a:r>
                        <a:rPr sz="650" b="1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650" b="1" spc="15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#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3335">
                        <a:lnSpc>
                          <a:spcPct val="100000"/>
                        </a:lnSpc>
                      </a:pPr>
                      <a:r>
                        <a:rPr sz="650" b="1" spc="15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Fare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48590">
                        <a:lnSpc>
                          <a:spcPct val="100000"/>
                        </a:lnSpc>
                      </a:pPr>
                      <a:r>
                        <a:rPr sz="650" b="1" spc="5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Taxes </a:t>
                      </a:r>
                      <a:r>
                        <a:rPr sz="650" b="1" spc="20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and</a:t>
                      </a:r>
                      <a:r>
                        <a:rPr sz="650" b="1" spc="-45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650" b="1" spc="15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Fees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sz="650" b="1" spc="10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Ticket</a:t>
                      </a:r>
                      <a:r>
                        <a:rPr sz="650" b="1" spc="-15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650" b="1" spc="5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Total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99060">
                <a:tc>
                  <a:txBody>
                    <a:bodyPr/>
                    <a:lstStyle/>
                    <a:p>
                      <a:pPr marL="22225">
                        <a:lnSpc>
                          <a:spcPts val="655"/>
                        </a:lnSpc>
                      </a:pPr>
                      <a:r>
                        <a:rPr sz="650" spc="20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VILLASENOR,</a:t>
                      </a:r>
                      <a:r>
                        <a:rPr sz="650" spc="-5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5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ROBERTO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335">
                        <a:lnSpc>
                          <a:spcPts val="655"/>
                        </a:lnSpc>
                      </a:pPr>
                      <a:r>
                        <a:rPr sz="650" spc="10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575.82</a:t>
                      </a:r>
                      <a:r>
                        <a:rPr sz="650" spc="-15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5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USD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8590">
                        <a:lnSpc>
                          <a:spcPts val="655"/>
                        </a:lnSpc>
                      </a:pPr>
                      <a:r>
                        <a:rPr sz="650" spc="10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89.19</a:t>
                      </a:r>
                      <a:r>
                        <a:rPr sz="650" spc="-5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5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USD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655"/>
                        </a:lnSpc>
                      </a:pPr>
                      <a:r>
                        <a:rPr sz="650" spc="10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665.01</a:t>
                      </a:r>
                      <a:r>
                        <a:rPr sz="650" spc="-15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5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USD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914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22225">
                        <a:lnSpc>
                          <a:spcPct val="100000"/>
                        </a:lnSpc>
                      </a:pPr>
                      <a:r>
                        <a:rPr sz="650" b="1" spc="15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Sale </a:t>
                      </a:r>
                      <a:r>
                        <a:rPr sz="650" b="1" spc="20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Form </a:t>
                      </a:r>
                      <a:r>
                        <a:rPr sz="650" b="1" spc="15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of</a:t>
                      </a:r>
                      <a:r>
                        <a:rPr sz="650" b="1" spc="-35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650" b="1" spc="20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Payment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3335">
                        <a:lnSpc>
                          <a:spcPct val="100000"/>
                        </a:lnSpc>
                      </a:pPr>
                      <a:r>
                        <a:rPr sz="650" b="1" spc="10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Credit </a:t>
                      </a:r>
                      <a:r>
                        <a:rPr sz="650" b="1" spc="15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Card</a:t>
                      </a:r>
                      <a:r>
                        <a:rPr sz="650" b="1" spc="-10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650" b="1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Type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3335">
                        <a:lnSpc>
                          <a:spcPct val="100000"/>
                        </a:lnSpc>
                      </a:pPr>
                      <a:r>
                        <a:rPr sz="650" b="1" spc="20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Number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99060">
                <a:tc>
                  <a:txBody>
                    <a:bodyPr/>
                    <a:lstStyle/>
                    <a:p>
                      <a:pPr marL="22225">
                        <a:lnSpc>
                          <a:spcPts val="655"/>
                        </a:lnSpc>
                      </a:pPr>
                      <a:r>
                        <a:rPr sz="650" spc="10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Credit</a:t>
                      </a:r>
                      <a:r>
                        <a:rPr sz="650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0" dirty="0">
                          <a:solidFill>
                            <a:srgbClr val="36495A"/>
                          </a:solidFill>
                          <a:latin typeface="Arial"/>
                          <a:cs typeface="Arial"/>
                        </a:rPr>
                        <a:t>Card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3232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R="8890" algn="r">
                        <a:lnSpc>
                          <a:spcPts val="885"/>
                        </a:lnSpc>
                        <a:spcBef>
                          <a:spcPts val="520"/>
                        </a:spcBef>
                      </a:pPr>
                      <a:r>
                        <a:rPr sz="7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Print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4" name="object 14"/>
          <p:cNvSpPr/>
          <p:nvPr/>
        </p:nvSpPr>
        <p:spPr>
          <a:xfrm>
            <a:off x="228600" y="796163"/>
            <a:ext cx="2332151" cy="3583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57570" y="578802"/>
            <a:ext cx="1586230" cy="0"/>
          </a:xfrm>
          <a:custGeom>
            <a:avLst/>
            <a:gdLst/>
            <a:ahLst/>
            <a:cxnLst/>
            <a:rect l="l" t="t" r="r" b="b"/>
            <a:pathLst>
              <a:path w="1586229">
                <a:moveTo>
                  <a:pt x="0" y="0"/>
                </a:moveTo>
                <a:lnTo>
                  <a:pt x="1585976" y="0"/>
                </a:lnTo>
              </a:path>
            </a:pathLst>
          </a:custGeom>
          <a:ln w="7239">
            <a:solidFill>
              <a:srgbClr val="9DA6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957570" y="774255"/>
            <a:ext cx="1586230" cy="0"/>
          </a:xfrm>
          <a:custGeom>
            <a:avLst/>
            <a:gdLst/>
            <a:ahLst/>
            <a:cxnLst/>
            <a:rect l="l" t="t" r="r" b="b"/>
            <a:pathLst>
              <a:path w="1586229">
                <a:moveTo>
                  <a:pt x="0" y="0"/>
                </a:moveTo>
                <a:lnTo>
                  <a:pt x="1585976" y="0"/>
                </a:lnTo>
              </a:path>
            </a:pathLst>
          </a:custGeom>
          <a:ln w="7239">
            <a:solidFill>
              <a:srgbClr val="9DA6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961189" y="575183"/>
            <a:ext cx="0" cy="203200"/>
          </a:xfrm>
          <a:custGeom>
            <a:avLst/>
            <a:gdLst/>
            <a:ahLst/>
            <a:cxnLst/>
            <a:rect l="l" t="t" r="r" b="b"/>
            <a:pathLst>
              <a:path h="203200">
                <a:moveTo>
                  <a:pt x="0" y="0"/>
                </a:moveTo>
                <a:lnTo>
                  <a:pt x="0" y="202692"/>
                </a:lnTo>
              </a:path>
            </a:pathLst>
          </a:custGeom>
          <a:ln w="7238">
            <a:solidFill>
              <a:srgbClr val="9DA6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539799" y="575183"/>
            <a:ext cx="0" cy="203200"/>
          </a:xfrm>
          <a:custGeom>
            <a:avLst/>
            <a:gdLst/>
            <a:ahLst/>
            <a:cxnLst/>
            <a:rect l="l" t="t" r="r" b="b"/>
            <a:pathLst>
              <a:path h="203200">
                <a:moveTo>
                  <a:pt x="0" y="0"/>
                </a:moveTo>
                <a:lnTo>
                  <a:pt x="0" y="202692"/>
                </a:lnTo>
              </a:path>
            </a:pathLst>
          </a:custGeom>
          <a:ln w="7239">
            <a:solidFill>
              <a:srgbClr val="9DA6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254075" y="821359"/>
            <a:ext cx="289699" cy="2896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64360" y="5380761"/>
            <a:ext cx="628650" cy="86995"/>
          </a:xfrm>
          <a:custGeom>
            <a:avLst/>
            <a:gdLst/>
            <a:ahLst/>
            <a:cxnLst/>
            <a:rect l="l" t="t" r="r" b="b"/>
            <a:pathLst>
              <a:path w="628650" h="86995">
                <a:moveTo>
                  <a:pt x="0" y="86918"/>
                </a:moveTo>
                <a:lnTo>
                  <a:pt x="628421" y="86918"/>
                </a:lnTo>
                <a:lnTo>
                  <a:pt x="628421" y="0"/>
                </a:lnTo>
                <a:lnTo>
                  <a:pt x="0" y="0"/>
                </a:lnTo>
                <a:lnTo>
                  <a:pt x="0" y="869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64360" y="5771870"/>
            <a:ext cx="657225" cy="86995"/>
          </a:xfrm>
          <a:custGeom>
            <a:avLst/>
            <a:gdLst/>
            <a:ahLst/>
            <a:cxnLst/>
            <a:rect l="l" t="t" r="r" b="b"/>
            <a:pathLst>
              <a:path w="657225" h="86995">
                <a:moveTo>
                  <a:pt x="0" y="86918"/>
                </a:moveTo>
                <a:lnTo>
                  <a:pt x="656767" y="86918"/>
                </a:lnTo>
                <a:lnTo>
                  <a:pt x="656767" y="0"/>
                </a:lnTo>
                <a:lnTo>
                  <a:pt x="0" y="0"/>
                </a:lnTo>
                <a:lnTo>
                  <a:pt x="0" y="869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709430" y="5771870"/>
            <a:ext cx="715010" cy="86995"/>
          </a:xfrm>
          <a:custGeom>
            <a:avLst/>
            <a:gdLst/>
            <a:ahLst/>
            <a:cxnLst/>
            <a:rect l="l" t="t" r="r" b="b"/>
            <a:pathLst>
              <a:path w="715010" h="86995">
                <a:moveTo>
                  <a:pt x="0" y="86918"/>
                </a:moveTo>
                <a:lnTo>
                  <a:pt x="714832" y="86918"/>
                </a:lnTo>
                <a:lnTo>
                  <a:pt x="714832" y="0"/>
                </a:lnTo>
                <a:lnTo>
                  <a:pt x="0" y="0"/>
                </a:lnTo>
                <a:lnTo>
                  <a:pt x="0" y="869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099632" y="203200"/>
            <a:ext cx="145732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sz="700" spc="-10" dirty="0">
                <a:latin typeface="Trebuchet MS"/>
                <a:cs typeface="Trebuchet MS"/>
              </a:rPr>
              <a:t>8/2/19, </a:t>
            </a:r>
            <a:r>
              <a:rPr sz="700" spc="20" dirty="0">
                <a:latin typeface="Trebuchet MS"/>
                <a:cs typeface="Trebuchet MS"/>
              </a:rPr>
              <a:t>10)14</a:t>
            </a:r>
            <a:r>
              <a:rPr sz="700" spc="15" dirty="0">
                <a:latin typeface="Trebuchet MS"/>
                <a:cs typeface="Trebuchet MS"/>
              </a:rPr>
              <a:t> </a:t>
            </a:r>
            <a:r>
              <a:rPr sz="700" spc="105" dirty="0">
                <a:latin typeface="Trebuchet MS"/>
                <a:cs typeface="Trebuchet MS"/>
              </a:rPr>
              <a:t>AM</a:t>
            </a:r>
            <a:endParaRPr sz="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180 of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88765" y="9592564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180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5800" y="517905"/>
            <a:ext cx="856246" cy="6400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296659" y="977024"/>
            <a:ext cx="7988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latin typeface="Arial"/>
                <a:cs typeface="Arial"/>
              </a:rPr>
              <a:t>GUEST</a:t>
            </a:r>
            <a:r>
              <a:rPr sz="900" b="1" spc="-70" dirty="0">
                <a:latin typeface="Arial"/>
                <a:cs typeface="Arial"/>
              </a:rPr>
              <a:t> </a:t>
            </a:r>
            <a:r>
              <a:rPr sz="900" b="1" spc="-5" dirty="0">
                <a:latin typeface="Arial"/>
                <a:cs typeface="Arial"/>
              </a:rPr>
              <a:t>FOLIO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59405" y="977024"/>
            <a:ext cx="19958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5" dirty="0">
                <a:latin typeface="Arial"/>
                <a:cs typeface="Arial"/>
              </a:rPr>
              <a:t>BALTIMORE </a:t>
            </a:r>
            <a:r>
              <a:rPr sz="900" b="1" spc="-5" dirty="0">
                <a:latin typeface="Arial"/>
                <a:cs typeface="Arial"/>
              </a:rPr>
              <a:t>INNER HBR</a:t>
            </a:r>
            <a:r>
              <a:rPr sz="900" b="1" spc="-45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MARRIOTT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6087" y="8385454"/>
            <a:ext cx="1748789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800" spc="-15" dirty="0">
                <a:latin typeface="Arial"/>
                <a:cs typeface="Arial"/>
              </a:rPr>
              <a:t>BALTIMORE </a:t>
            </a:r>
            <a:r>
              <a:rPr sz="800" spc="-5" dirty="0">
                <a:latin typeface="Arial"/>
                <a:cs typeface="Arial"/>
              </a:rPr>
              <a:t>INNER HBR </a:t>
            </a:r>
            <a:r>
              <a:rPr sz="800" dirty="0">
                <a:latin typeface="Arial"/>
                <a:cs typeface="Arial"/>
              </a:rPr>
              <a:t>MARRIOTT  </a:t>
            </a:r>
            <a:r>
              <a:rPr sz="800" spc="-25" dirty="0">
                <a:latin typeface="Arial"/>
                <a:cs typeface="Arial"/>
              </a:rPr>
              <a:t>110 </a:t>
            </a:r>
            <a:r>
              <a:rPr sz="800" spc="-5" dirty="0">
                <a:latin typeface="Arial"/>
                <a:cs typeface="Arial"/>
              </a:rPr>
              <a:t>S. </a:t>
            </a:r>
            <a:r>
              <a:rPr sz="800" spc="-25" dirty="0">
                <a:latin typeface="Arial"/>
                <a:cs typeface="Arial"/>
              </a:rPr>
              <a:t>EUTAW</a:t>
            </a:r>
            <a:r>
              <a:rPr sz="800" spc="10" dirty="0">
                <a:latin typeface="Arial"/>
                <a:cs typeface="Arial"/>
              </a:rPr>
              <a:t> </a:t>
            </a:r>
            <a:r>
              <a:rPr sz="800" spc="-35" dirty="0">
                <a:latin typeface="Arial"/>
                <a:cs typeface="Arial"/>
              </a:rPr>
              <a:t>ST.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800" spc="-15" dirty="0">
                <a:latin typeface="Arial"/>
                <a:cs typeface="Arial"/>
              </a:rPr>
              <a:t>BALTIMORE </a:t>
            </a:r>
            <a:r>
              <a:rPr sz="800" dirty="0">
                <a:latin typeface="Arial"/>
                <a:cs typeface="Arial"/>
              </a:rPr>
              <a:t>MD </a:t>
            </a:r>
            <a:r>
              <a:rPr sz="800" spc="-5" dirty="0">
                <a:latin typeface="Arial"/>
                <a:cs typeface="Arial"/>
              </a:rPr>
              <a:t>21201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800" spc="-5" dirty="0">
                <a:latin typeface="Arial"/>
                <a:cs typeface="Arial"/>
              </a:rPr>
              <a:t>410-962-0202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4487" y="9206636"/>
            <a:ext cx="6882130" cy="36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32840">
              <a:lnSpc>
                <a:spcPct val="100000"/>
              </a:lnSpc>
              <a:spcBef>
                <a:spcPts val="100"/>
              </a:spcBef>
            </a:pPr>
            <a:r>
              <a:rPr sz="900" b="1" spc="-15" dirty="0">
                <a:latin typeface="Arial"/>
                <a:cs typeface="Arial"/>
              </a:rPr>
              <a:t>Treat </a:t>
            </a:r>
            <a:r>
              <a:rPr sz="900" b="1" spc="-5" dirty="0">
                <a:latin typeface="Arial"/>
                <a:cs typeface="Arial"/>
              </a:rPr>
              <a:t>yourself </a:t>
            </a:r>
            <a:r>
              <a:rPr sz="900" b="1" dirty="0">
                <a:latin typeface="Arial"/>
                <a:cs typeface="Arial"/>
              </a:rPr>
              <a:t>to the </a:t>
            </a:r>
            <a:r>
              <a:rPr sz="900" b="1" spc="-5" dirty="0">
                <a:latin typeface="Arial"/>
                <a:cs typeface="Arial"/>
              </a:rPr>
              <a:t>comfort of </a:t>
            </a:r>
            <a:r>
              <a:rPr sz="900" b="1" dirty="0">
                <a:latin typeface="Arial"/>
                <a:cs typeface="Arial"/>
              </a:rPr>
              <a:t>Marriott </a:t>
            </a:r>
            <a:r>
              <a:rPr sz="900" b="1" spc="-5" dirty="0">
                <a:latin typeface="Arial"/>
                <a:cs typeface="Arial"/>
              </a:rPr>
              <a:t>Hotels in your home. </a:t>
            </a:r>
            <a:r>
              <a:rPr sz="900" b="1" spc="-10" dirty="0">
                <a:latin typeface="Arial"/>
                <a:cs typeface="Arial"/>
              </a:rPr>
              <a:t>Visit</a:t>
            </a:r>
            <a:r>
              <a:rPr sz="900" b="1" spc="-25" dirty="0">
                <a:latin typeface="Arial"/>
                <a:cs typeface="Arial"/>
              </a:rPr>
              <a:t> </a:t>
            </a:r>
            <a:r>
              <a:rPr sz="900" b="1" spc="-5" dirty="0">
                <a:latin typeface="Arial"/>
                <a:cs typeface="Arial"/>
              </a:rPr>
              <a:t>ShopMarriott.com.</a:t>
            </a:r>
            <a:endParaRPr sz="900"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  <a:spcBef>
                <a:spcPts val="415"/>
              </a:spcBef>
            </a:pPr>
            <a:r>
              <a:rPr sz="500" spc="-5" dirty="0">
                <a:latin typeface="Arial"/>
                <a:cs typeface="Arial"/>
              </a:rPr>
              <a:t>This </a:t>
            </a:r>
            <a:r>
              <a:rPr sz="500" dirty="0">
                <a:latin typeface="Arial"/>
                <a:cs typeface="Arial"/>
              </a:rPr>
              <a:t>statement </a:t>
            </a:r>
            <a:r>
              <a:rPr sz="500" spc="-5" dirty="0">
                <a:latin typeface="Arial"/>
                <a:cs typeface="Arial"/>
              </a:rPr>
              <a:t>is </a:t>
            </a:r>
            <a:r>
              <a:rPr sz="500" dirty="0">
                <a:latin typeface="Arial"/>
                <a:cs typeface="Arial"/>
              </a:rPr>
              <a:t>your </a:t>
            </a:r>
            <a:r>
              <a:rPr sz="500" spc="-5" dirty="0">
                <a:latin typeface="Arial"/>
                <a:cs typeface="Arial"/>
              </a:rPr>
              <a:t>only </a:t>
            </a:r>
            <a:r>
              <a:rPr sz="500" dirty="0">
                <a:latin typeface="Arial"/>
                <a:cs typeface="Arial"/>
              </a:rPr>
              <a:t>receipt. </a:t>
            </a:r>
            <a:r>
              <a:rPr sz="500" spc="-20" dirty="0">
                <a:latin typeface="Arial"/>
                <a:cs typeface="Arial"/>
              </a:rPr>
              <a:t>You </a:t>
            </a:r>
            <a:r>
              <a:rPr sz="500" spc="-5" dirty="0">
                <a:latin typeface="Arial"/>
                <a:cs typeface="Arial"/>
              </a:rPr>
              <a:t>have agreed to pay in </a:t>
            </a:r>
            <a:r>
              <a:rPr sz="500" dirty="0">
                <a:latin typeface="Arial"/>
                <a:cs typeface="Arial"/>
              </a:rPr>
              <a:t>cash </a:t>
            </a:r>
            <a:r>
              <a:rPr sz="500" spc="-5" dirty="0">
                <a:latin typeface="Arial"/>
                <a:cs typeface="Arial"/>
              </a:rPr>
              <a:t>or by approved personal </a:t>
            </a:r>
            <a:r>
              <a:rPr sz="500" dirty="0">
                <a:latin typeface="Arial"/>
                <a:cs typeface="Arial"/>
              </a:rPr>
              <a:t>check </a:t>
            </a:r>
            <a:r>
              <a:rPr sz="500" spc="-5" dirty="0">
                <a:latin typeface="Arial"/>
                <a:cs typeface="Arial"/>
              </a:rPr>
              <a:t>or to authorize us to </a:t>
            </a:r>
            <a:r>
              <a:rPr sz="500" dirty="0">
                <a:latin typeface="Arial"/>
                <a:cs typeface="Arial"/>
              </a:rPr>
              <a:t>charge your credit card </a:t>
            </a:r>
            <a:r>
              <a:rPr sz="500" spc="-5" dirty="0">
                <a:latin typeface="Arial"/>
                <a:cs typeface="Arial"/>
              </a:rPr>
              <a:t>for all amounts </a:t>
            </a:r>
            <a:r>
              <a:rPr sz="500" dirty="0">
                <a:latin typeface="Arial"/>
                <a:cs typeface="Arial"/>
              </a:rPr>
              <a:t>charged </a:t>
            </a:r>
            <a:r>
              <a:rPr sz="500" spc="-5" dirty="0">
                <a:latin typeface="Arial"/>
                <a:cs typeface="Arial"/>
              </a:rPr>
              <a:t>to </a:t>
            </a:r>
            <a:r>
              <a:rPr sz="500" dirty="0">
                <a:latin typeface="Arial"/>
                <a:cs typeface="Arial"/>
              </a:rPr>
              <a:t>you. </a:t>
            </a:r>
            <a:r>
              <a:rPr sz="500" spc="-5" dirty="0">
                <a:latin typeface="Arial"/>
                <a:cs typeface="Arial"/>
              </a:rPr>
              <a:t>The amounts </a:t>
            </a:r>
            <a:r>
              <a:rPr sz="500" dirty="0">
                <a:latin typeface="Arial"/>
                <a:cs typeface="Arial"/>
              </a:rPr>
              <a:t>shown </a:t>
            </a:r>
            <a:r>
              <a:rPr sz="500" spc="-5" dirty="0">
                <a:latin typeface="Arial"/>
                <a:cs typeface="Arial"/>
              </a:rPr>
              <a:t>in the </a:t>
            </a:r>
            <a:r>
              <a:rPr sz="500" dirty="0">
                <a:latin typeface="Arial"/>
                <a:cs typeface="Arial"/>
              </a:rPr>
              <a:t>credit column </a:t>
            </a:r>
            <a:r>
              <a:rPr sz="500" spc="-5" dirty="0">
                <a:latin typeface="Arial"/>
                <a:cs typeface="Arial"/>
              </a:rPr>
              <a:t>opposite any </a:t>
            </a:r>
            <a:r>
              <a:rPr sz="500" dirty="0">
                <a:latin typeface="Arial"/>
                <a:cs typeface="Arial"/>
              </a:rPr>
              <a:t>credit card  </a:t>
            </a:r>
            <a:r>
              <a:rPr sz="500" spc="-5" dirty="0">
                <a:latin typeface="Arial"/>
                <a:cs typeface="Arial"/>
              </a:rPr>
              <a:t>entry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in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the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reference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column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above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will</a:t>
            </a:r>
            <a:r>
              <a:rPr sz="500" spc="2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be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charged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to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the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credit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card</a:t>
            </a:r>
            <a:r>
              <a:rPr sz="500" spc="2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number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set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forth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above.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(The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credit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card</a:t>
            </a:r>
            <a:r>
              <a:rPr sz="500" spc="2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company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will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bill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in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the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usual</a:t>
            </a:r>
            <a:r>
              <a:rPr sz="500" spc="2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manner.)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If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for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any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reason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the</a:t>
            </a:r>
            <a:r>
              <a:rPr sz="500" spc="2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credit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card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company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does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not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make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payment</a:t>
            </a:r>
            <a:r>
              <a:rPr sz="500" spc="2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on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this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account,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you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will</a:t>
            </a:r>
            <a:endParaRPr sz="5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4487" y="9549079"/>
            <a:ext cx="6882130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-5" dirty="0">
                <a:latin typeface="Arial"/>
                <a:cs typeface="Arial"/>
              </a:rPr>
              <a:t>owe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us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such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amount.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If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you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are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direct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billed,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in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the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event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payment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is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not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made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within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25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days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after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check-out,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you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will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owe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us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interest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from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the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check-out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date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on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any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unpaid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amount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at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the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rate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of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1.5%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per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month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(ANNUAL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15" dirty="0">
                <a:latin typeface="Arial"/>
                <a:cs typeface="Arial"/>
              </a:rPr>
              <a:t>RATE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18%),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or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the</a:t>
            </a:r>
            <a:endParaRPr sz="5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4487" y="9625279"/>
            <a:ext cx="2491105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dirty="0">
                <a:latin typeface="Arial"/>
                <a:cs typeface="Arial"/>
              </a:rPr>
              <a:t>maximum </a:t>
            </a:r>
            <a:r>
              <a:rPr sz="500" spc="-5" dirty="0">
                <a:latin typeface="Arial"/>
                <a:cs typeface="Arial"/>
              </a:rPr>
              <a:t>allowed by </a:t>
            </a:r>
            <a:r>
              <a:rPr sz="500" spc="-10" dirty="0">
                <a:latin typeface="Arial"/>
                <a:cs typeface="Arial"/>
              </a:rPr>
              <a:t>law, </a:t>
            </a:r>
            <a:r>
              <a:rPr sz="500" spc="-5" dirty="0">
                <a:latin typeface="Arial"/>
                <a:cs typeface="Arial"/>
              </a:rPr>
              <a:t>plus the </a:t>
            </a:r>
            <a:r>
              <a:rPr sz="500" dirty="0">
                <a:latin typeface="Arial"/>
                <a:cs typeface="Arial"/>
              </a:rPr>
              <a:t>reasonable cost </a:t>
            </a:r>
            <a:r>
              <a:rPr sz="500" spc="-5" dirty="0">
                <a:latin typeface="Arial"/>
                <a:cs typeface="Arial"/>
              </a:rPr>
              <a:t>of </a:t>
            </a:r>
            <a:r>
              <a:rPr sz="500" dirty="0">
                <a:latin typeface="Arial"/>
                <a:cs typeface="Arial"/>
              </a:rPr>
              <a:t>collection, </a:t>
            </a:r>
            <a:r>
              <a:rPr sz="500" spc="-5" dirty="0">
                <a:latin typeface="Arial"/>
                <a:cs typeface="Arial"/>
              </a:rPr>
              <a:t>including attorney</a:t>
            </a:r>
            <a:r>
              <a:rPr sz="500" spc="-7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fees.</a:t>
            </a:r>
            <a:endParaRPr sz="5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4487" y="9792919"/>
            <a:ext cx="356235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-5" dirty="0">
                <a:latin typeface="Arial"/>
                <a:cs typeface="Arial"/>
              </a:rPr>
              <a:t>Signature</a:t>
            </a:r>
            <a:r>
              <a:rPr sz="500" spc="-5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X</a:t>
            </a:r>
            <a:endParaRPr sz="5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14320" y="9945306"/>
            <a:ext cx="2141855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-5" dirty="0">
                <a:latin typeface="Arial"/>
                <a:cs typeface="Arial"/>
              </a:rPr>
              <a:t>Operated under license from </a:t>
            </a:r>
            <a:r>
              <a:rPr sz="500" dirty="0">
                <a:latin typeface="Arial"/>
                <a:cs typeface="Arial"/>
              </a:rPr>
              <a:t>Marriott </a:t>
            </a:r>
            <a:r>
              <a:rPr sz="500" spc="-5" dirty="0">
                <a:latin typeface="Arial"/>
                <a:cs typeface="Arial"/>
              </a:rPr>
              <a:t>International inc. or one of its</a:t>
            </a:r>
            <a:r>
              <a:rPr sz="500" spc="-15" dirty="0">
                <a:latin typeface="Arial"/>
                <a:cs typeface="Arial"/>
              </a:rPr>
              <a:t> </a:t>
            </a:r>
            <a:r>
              <a:rPr sz="500" spc="-10" dirty="0">
                <a:latin typeface="Arial"/>
                <a:cs typeface="Arial"/>
              </a:rPr>
              <a:t>affiliates</a:t>
            </a:r>
            <a:endParaRPr sz="5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39001" y="3386734"/>
            <a:ext cx="16700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.00</a:t>
            </a:r>
            <a:endParaRPr sz="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10714" y="4355731"/>
            <a:ext cx="29933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latin typeface="Arial"/>
                <a:cs typeface="Arial"/>
              </a:rPr>
              <a:t>See our "Privacy </a:t>
            </a:r>
            <a:r>
              <a:rPr sz="900" b="1" dirty="0">
                <a:latin typeface="Arial"/>
                <a:cs typeface="Arial"/>
              </a:rPr>
              <a:t>&amp; </a:t>
            </a:r>
            <a:r>
              <a:rPr sz="900" b="1" spc="-5" dirty="0">
                <a:latin typeface="Arial"/>
                <a:cs typeface="Arial"/>
              </a:rPr>
              <a:t>Cookie Statement" on</a:t>
            </a:r>
            <a:r>
              <a:rPr sz="900" b="1" spc="-75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Marriott.com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4540" y="7546987"/>
            <a:ext cx="6104890" cy="41910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 algn="just">
              <a:lnSpc>
                <a:spcPts val="1010"/>
              </a:lnSpc>
              <a:spcBef>
                <a:spcPts val="190"/>
              </a:spcBef>
            </a:pPr>
            <a:r>
              <a:rPr sz="900" b="1" spc="-20" dirty="0">
                <a:latin typeface="Arial"/>
                <a:cs typeface="Arial"/>
              </a:rPr>
              <a:t>Your </a:t>
            </a:r>
            <a:r>
              <a:rPr sz="900" b="1" dirty="0">
                <a:latin typeface="Arial"/>
                <a:cs typeface="Arial"/>
              </a:rPr>
              <a:t>Marriott </a:t>
            </a:r>
            <a:r>
              <a:rPr sz="900" b="1" spc="-5" dirty="0">
                <a:latin typeface="Arial"/>
                <a:cs typeface="Arial"/>
              </a:rPr>
              <a:t>Bonvoy points/miles earned on your eligible earnings will be credited </a:t>
            </a:r>
            <a:r>
              <a:rPr sz="900" b="1" dirty="0">
                <a:latin typeface="Arial"/>
                <a:cs typeface="Arial"/>
              </a:rPr>
              <a:t>to </a:t>
            </a:r>
            <a:r>
              <a:rPr sz="900" b="1" spc="-5" dirty="0">
                <a:latin typeface="Arial"/>
                <a:cs typeface="Arial"/>
              </a:rPr>
              <a:t>your account. Check your  </a:t>
            </a:r>
            <a:r>
              <a:rPr sz="900" b="1" dirty="0">
                <a:latin typeface="Arial"/>
                <a:cs typeface="Arial"/>
              </a:rPr>
              <a:t>Marriott </a:t>
            </a:r>
            <a:r>
              <a:rPr sz="900" b="1" spc="-5" dirty="0">
                <a:latin typeface="Arial"/>
                <a:cs typeface="Arial"/>
              </a:rPr>
              <a:t>Bonvoy Account Statement </a:t>
            </a:r>
            <a:r>
              <a:rPr sz="900" b="1" dirty="0">
                <a:latin typeface="Arial"/>
                <a:cs typeface="Arial"/>
              </a:rPr>
              <a:t>for </a:t>
            </a:r>
            <a:r>
              <a:rPr sz="900" b="1" spc="-5" dirty="0">
                <a:latin typeface="Arial"/>
                <a:cs typeface="Arial"/>
              </a:rPr>
              <a:t>updated </a:t>
            </a:r>
            <a:r>
              <a:rPr sz="900" b="1" spc="-15" dirty="0">
                <a:latin typeface="Arial"/>
                <a:cs typeface="Arial"/>
              </a:rPr>
              <a:t>activity. </a:t>
            </a:r>
            <a:r>
              <a:rPr sz="900" b="1" spc="-5" dirty="0">
                <a:latin typeface="Arial"/>
                <a:cs typeface="Arial"/>
              </a:rPr>
              <a:t>See members.marriott.com </a:t>
            </a:r>
            <a:r>
              <a:rPr sz="900" b="1" dirty="0">
                <a:latin typeface="Arial"/>
                <a:cs typeface="Arial"/>
              </a:rPr>
              <a:t>for </a:t>
            </a:r>
            <a:r>
              <a:rPr sz="900" b="1" spc="-5" dirty="0">
                <a:latin typeface="Arial"/>
                <a:cs typeface="Arial"/>
              </a:rPr>
              <a:t>new </a:t>
            </a:r>
            <a:r>
              <a:rPr sz="900" b="1" dirty="0">
                <a:latin typeface="Arial"/>
                <a:cs typeface="Arial"/>
              </a:rPr>
              <a:t>Marriott </a:t>
            </a:r>
            <a:r>
              <a:rPr sz="900" b="1" spc="-5" dirty="0">
                <a:latin typeface="Arial"/>
                <a:cs typeface="Arial"/>
              </a:rPr>
              <a:t>Bonvoy  benefits.</a:t>
            </a:r>
            <a:endParaRPr sz="900">
              <a:latin typeface="Arial"/>
              <a:cs typeface="Arial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685800" y="1290713"/>
          <a:ext cx="6403975" cy="21647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8315"/>
                <a:gridCol w="1682750"/>
                <a:gridCol w="168275"/>
                <a:gridCol w="160655"/>
                <a:gridCol w="635000"/>
                <a:gridCol w="567055"/>
                <a:gridCol w="1676400"/>
                <a:gridCol w="55879"/>
                <a:gridCol w="225425"/>
                <a:gridCol w="50164"/>
                <a:gridCol w="123825"/>
                <a:gridCol w="563879"/>
              </a:tblGrid>
              <a:tr h="78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3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5570">
                <a:tc>
                  <a:txBody>
                    <a:bodyPr/>
                    <a:lstStyle/>
                    <a:p>
                      <a:pPr marL="147320">
                        <a:lnSpc>
                          <a:spcPts val="810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962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6850">
                        <a:lnSpc>
                          <a:spcPts val="810"/>
                        </a:lnSpc>
                      </a:pPr>
                      <a:r>
                        <a:rPr sz="800" spc="-10" dirty="0">
                          <a:latin typeface="Arial"/>
                          <a:cs typeface="Arial"/>
                        </a:rPr>
                        <a:t>VILLASENOR/ROBERTO/MR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810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149.00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ts val="810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07/31/19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7795">
                        <a:lnSpc>
                          <a:spcPts val="810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05:48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985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ROOM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30289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NAME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500" spc="-15" dirty="0">
                          <a:latin typeface="Arial"/>
                          <a:cs typeface="Arial"/>
                        </a:rPr>
                        <a:t>RATE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500" spc="-15" dirty="0">
                          <a:latin typeface="Arial"/>
                          <a:cs typeface="Arial"/>
                        </a:rPr>
                        <a:t>DEPART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TIME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3985">
                <a:tc>
                  <a:txBody>
                    <a:bodyPr/>
                    <a:lstStyle/>
                    <a:p>
                      <a:pPr marL="90805">
                        <a:lnSpc>
                          <a:spcPts val="885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NSCK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ts val="885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07/28/19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7795">
                        <a:lnSpc>
                          <a:spcPts val="885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07:36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40029">
                <a:tc>
                  <a:txBody>
                    <a:bodyPr/>
                    <a:lstStyle/>
                    <a:p>
                      <a:pPr marL="90805">
                        <a:lnSpc>
                          <a:spcPts val="575"/>
                        </a:lnSpc>
                        <a:spcBef>
                          <a:spcPts val="114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TYPE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 marL="147320">
                        <a:lnSpc>
                          <a:spcPts val="935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78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1460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97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800" spc="-25" dirty="0">
                          <a:latin typeface="Arial"/>
                          <a:cs typeface="Arial"/>
                        </a:rPr>
                        <a:t>PASSPORT: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96520" marB="0"/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ARRIVE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14604" marB="0"/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TIME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1460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387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8638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ROOM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CLERK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ADDRESS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524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450">
                        <a:latin typeface="Times New Roman"/>
                        <a:cs typeface="Times New Roman"/>
                      </a:endParaRPr>
                    </a:p>
                    <a:p>
                      <a:pPr marL="67310">
                        <a:lnSpc>
                          <a:spcPct val="100000"/>
                        </a:lnSpc>
                      </a:pPr>
                      <a:r>
                        <a:rPr sz="500" spc="-15" dirty="0">
                          <a:latin typeface="Arial"/>
                          <a:cs typeface="Arial"/>
                        </a:rPr>
                        <a:t>PAYMENT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5875">
                        <a:lnSpc>
                          <a:spcPts val="890"/>
                        </a:lnSpc>
                      </a:pPr>
                      <a:r>
                        <a:rPr sz="800" dirty="0">
                          <a:latin typeface="Arial"/>
                          <a:cs typeface="Arial"/>
                        </a:rPr>
                        <a:t>MBV#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30">
                        <a:lnSpc>
                          <a:spcPts val="890"/>
                        </a:lnSpc>
                      </a:pPr>
                      <a:r>
                        <a:rPr sz="800" dirty="0">
                          <a:latin typeface="Arial"/>
                          <a:cs typeface="Arial"/>
                        </a:rPr>
                        <a:t>: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08915">
                <a:tc>
                  <a:txBody>
                    <a:bodyPr/>
                    <a:lstStyle/>
                    <a:p>
                      <a:pPr marL="8890">
                        <a:lnSpc>
                          <a:spcPts val="785"/>
                        </a:lnSpc>
                        <a:spcBef>
                          <a:spcPts val="765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07/28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97155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ts val="785"/>
                        </a:lnSpc>
                        <a:spcBef>
                          <a:spcPts val="765"/>
                        </a:spcBef>
                        <a:tabLst>
                          <a:tab pos="1176655" algn="l"/>
                        </a:tabLst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ROOM	962,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9715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785"/>
                        </a:lnSpc>
                        <a:spcBef>
                          <a:spcPts val="765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149.00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9715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90805">
                <a:tc>
                  <a:txBody>
                    <a:bodyPr/>
                    <a:lstStyle/>
                    <a:p>
                      <a:pPr marL="8890">
                        <a:lnSpc>
                          <a:spcPts val="620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07/28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ts val="620"/>
                        </a:lnSpc>
                        <a:tabLst>
                          <a:tab pos="1176655" algn="l"/>
                        </a:tabLst>
                      </a:pPr>
                      <a:r>
                        <a:rPr sz="800" spc="-30" dirty="0">
                          <a:latin typeface="Arial"/>
                          <a:cs typeface="Arial"/>
                        </a:rPr>
                        <a:t>STATE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TX	962,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620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8.94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91440">
                <a:tc>
                  <a:txBody>
                    <a:bodyPr/>
                    <a:lstStyle/>
                    <a:p>
                      <a:pPr marL="8890">
                        <a:lnSpc>
                          <a:spcPts val="620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07/28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ts val="620"/>
                        </a:lnSpc>
                        <a:tabLst>
                          <a:tab pos="1176655" algn="l"/>
                        </a:tabLst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CITY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TAX	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962,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620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14.16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91440">
                <a:tc>
                  <a:txBody>
                    <a:bodyPr/>
                    <a:lstStyle/>
                    <a:p>
                      <a:pPr marL="8890">
                        <a:lnSpc>
                          <a:spcPts val="620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07/29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ts val="620"/>
                        </a:lnSpc>
                        <a:tabLst>
                          <a:tab pos="1176655" algn="l"/>
                        </a:tabLst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ROOM	962,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620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149.00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91440">
                <a:tc>
                  <a:txBody>
                    <a:bodyPr/>
                    <a:lstStyle/>
                    <a:p>
                      <a:pPr marL="8890">
                        <a:lnSpc>
                          <a:spcPts val="620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07/29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ts val="620"/>
                        </a:lnSpc>
                        <a:tabLst>
                          <a:tab pos="1176655" algn="l"/>
                        </a:tabLst>
                      </a:pPr>
                      <a:r>
                        <a:rPr sz="800" spc="-30" dirty="0">
                          <a:latin typeface="Arial"/>
                          <a:cs typeface="Arial"/>
                        </a:rPr>
                        <a:t>STATE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TX	962,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620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8.94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91440">
                <a:tc>
                  <a:txBody>
                    <a:bodyPr/>
                    <a:lstStyle/>
                    <a:p>
                      <a:pPr marL="8890">
                        <a:lnSpc>
                          <a:spcPts val="620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07/29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ts val="620"/>
                        </a:lnSpc>
                        <a:tabLst>
                          <a:tab pos="1176655" algn="l"/>
                        </a:tabLst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CITY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TAX	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962,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620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14.16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90805">
                <a:tc>
                  <a:txBody>
                    <a:bodyPr/>
                    <a:lstStyle/>
                    <a:p>
                      <a:pPr marL="8890">
                        <a:lnSpc>
                          <a:spcPts val="620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07/30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ts val="620"/>
                        </a:lnSpc>
                        <a:tabLst>
                          <a:tab pos="1176655" algn="l"/>
                        </a:tabLst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ROOM	962,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620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149.00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91440">
                <a:tc>
                  <a:txBody>
                    <a:bodyPr/>
                    <a:lstStyle/>
                    <a:p>
                      <a:pPr marL="8890">
                        <a:lnSpc>
                          <a:spcPts val="620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07/30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ts val="620"/>
                        </a:lnSpc>
                        <a:tabLst>
                          <a:tab pos="1176655" algn="l"/>
                        </a:tabLst>
                      </a:pPr>
                      <a:r>
                        <a:rPr sz="800" spc="-30" dirty="0">
                          <a:latin typeface="Arial"/>
                          <a:cs typeface="Arial"/>
                        </a:rPr>
                        <a:t>STATE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TX	962,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620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8.94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91440">
                <a:tc>
                  <a:txBody>
                    <a:bodyPr/>
                    <a:lstStyle/>
                    <a:p>
                      <a:pPr marL="8890">
                        <a:lnSpc>
                          <a:spcPts val="620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07/30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ts val="620"/>
                        </a:lnSpc>
                        <a:tabLst>
                          <a:tab pos="1176655" algn="l"/>
                        </a:tabLst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CITY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TAX	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962,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620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14.16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102235">
                <a:tc>
                  <a:txBody>
                    <a:bodyPr/>
                    <a:lstStyle/>
                    <a:p>
                      <a:pPr marL="8890">
                        <a:lnSpc>
                          <a:spcPts val="705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07/31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ts val="705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CCARD-MC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085" algn="ctr">
                        <a:lnSpc>
                          <a:spcPts val="705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516.30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1149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710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SETTLED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 TO: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685800" y="8427466"/>
            <a:ext cx="856246" cy="6400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0080" y="2198809"/>
            <a:ext cx="6507334" cy="1399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7200" y="9943731"/>
            <a:ext cx="6858000" cy="0"/>
          </a:xfrm>
          <a:custGeom>
            <a:avLst/>
            <a:gdLst/>
            <a:ahLst/>
            <a:cxnLst/>
            <a:rect l="l" t="t" r="r" b="b"/>
            <a:pathLst>
              <a:path w="6858000">
                <a:moveTo>
                  <a:pt x="0" y="0"/>
                </a:moveTo>
                <a:lnTo>
                  <a:pt x="68580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58900" y="1598079"/>
            <a:ext cx="1007744" cy="121920"/>
          </a:xfrm>
          <a:custGeom>
            <a:avLst/>
            <a:gdLst/>
            <a:ahLst/>
            <a:cxnLst/>
            <a:rect l="l" t="t" r="r" b="b"/>
            <a:pathLst>
              <a:path w="1007744" h="121919">
                <a:moveTo>
                  <a:pt x="0" y="121919"/>
                </a:moveTo>
                <a:lnTo>
                  <a:pt x="1007668" y="121919"/>
                </a:lnTo>
                <a:lnTo>
                  <a:pt x="1007668" y="0"/>
                </a:lnTo>
                <a:lnTo>
                  <a:pt x="0" y="0"/>
                </a:lnTo>
                <a:lnTo>
                  <a:pt x="0" y="1219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58900" y="1719999"/>
            <a:ext cx="1171575" cy="121920"/>
          </a:xfrm>
          <a:custGeom>
            <a:avLst/>
            <a:gdLst/>
            <a:ahLst/>
            <a:cxnLst/>
            <a:rect l="l" t="t" r="r" b="b"/>
            <a:pathLst>
              <a:path w="1171575" h="121919">
                <a:moveTo>
                  <a:pt x="0" y="121920"/>
                </a:moveTo>
                <a:lnTo>
                  <a:pt x="1171346" y="121920"/>
                </a:lnTo>
                <a:lnTo>
                  <a:pt x="1171346" y="0"/>
                </a:lnTo>
                <a:lnTo>
                  <a:pt x="0" y="0"/>
                </a:lnTo>
                <a:lnTo>
                  <a:pt x="0" y="1219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58900" y="1841919"/>
            <a:ext cx="1179830" cy="135255"/>
          </a:xfrm>
          <a:custGeom>
            <a:avLst/>
            <a:gdLst/>
            <a:ahLst/>
            <a:cxnLst/>
            <a:rect l="l" t="t" r="r" b="b"/>
            <a:pathLst>
              <a:path w="1179830" h="135255">
                <a:moveTo>
                  <a:pt x="0" y="135026"/>
                </a:moveTo>
                <a:lnTo>
                  <a:pt x="1179271" y="135026"/>
                </a:lnTo>
                <a:lnTo>
                  <a:pt x="1179271" y="0"/>
                </a:lnTo>
                <a:lnTo>
                  <a:pt x="0" y="0"/>
                </a:lnTo>
                <a:lnTo>
                  <a:pt x="0" y="135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187700" y="1963826"/>
            <a:ext cx="1196340" cy="135255"/>
          </a:xfrm>
          <a:custGeom>
            <a:avLst/>
            <a:gdLst/>
            <a:ahLst/>
            <a:cxnLst/>
            <a:rect l="l" t="t" r="r" b="b"/>
            <a:pathLst>
              <a:path w="1196339" h="135255">
                <a:moveTo>
                  <a:pt x="0" y="135026"/>
                </a:moveTo>
                <a:lnTo>
                  <a:pt x="1195933" y="135026"/>
                </a:lnTo>
                <a:lnTo>
                  <a:pt x="1195933" y="0"/>
                </a:lnTo>
                <a:lnTo>
                  <a:pt x="0" y="0"/>
                </a:lnTo>
                <a:lnTo>
                  <a:pt x="0" y="135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068047" y="1485290"/>
            <a:ext cx="333375" cy="135255"/>
          </a:xfrm>
          <a:custGeom>
            <a:avLst/>
            <a:gdLst/>
            <a:ahLst/>
            <a:cxnLst/>
            <a:rect l="l" t="t" r="r" b="b"/>
            <a:pathLst>
              <a:path w="333375" h="135255">
                <a:moveTo>
                  <a:pt x="0" y="135026"/>
                </a:moveTo>
                <a:lnTo>
                  <a:pt x="332841" y="135026"/>
                </a:lnTo>
                <a:lnTo>
                  <a:pt x="332841" y="0"/>
                </a:lnTo>
                <a:lnTo>
                  <a:pt x="0" y="0"/>
                </a:lnTo>
                <a:lnTo>
                  <a:pt x="0" y="135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525247" y="2009558"/>
            <a:ext cx="564515" cy="135255"/>
          </a:xfrm>
          <a:custGeom>
            <a:avLst/>
            <a:gdLst/>
            <a:ahLst/>
            <a:cxnLst/>
            <a:rect l="l" t="t" r="r" b="b"/>
            <a:pathLst>
              <a:path w="564515" h="135255">
                <a:moveTo>
                  <a:pt x="0" y="135026"/>
                </a:moveTo>
                <a:lnTo>
                  <a:pt x="564286" y="135026"/>
                </a:lnTo>
                <a:lnTo>
                  <a:pt x="564286" y="0"/>
                </a:lnTo>
                <a:lnTo>
                  <a:pt x="0" y="0"/>
                </a:lnTo>
                <a:lnTo>
                  <a:pt x="0" y="135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118741" y="3320211"/>
            <a:ext cx="739140" cy="135255"/>
          </a:xfrm>
          <a:custGeom>
            <a:avLst/>
            <a:gdLst/>
            <a:ahLst/>
            <a:cxnLst/>
            <a:rect l="l" t="t" r="r" b="b"/>
            <a:pathLst>
              <a:path w="739139" h="135254">
                <a:moveTo>
                  <a:pt x="0" y="135026"/>
                </a:moveTo>
                <a:lnTo>
                  <a:pt x="738835" y="135026"/>
                </a:lnTo>
                <a:lnTo>
                  <a:pt x="738835" y="0"/>
                </a:lnTo>
                <a:lnTo>
                  <a:pt x="0" y="0"/>
                </a:lnTo>
                <a:lnTo>
                  <a:pt x="0" y="135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026435" y="3320211"/>
            <a:ext cx="1038225" cy="135255"/>
          </a:xfrm>
          <a:custGeom>
            <a:avLst/>
            <a:gdLst/>
            <a:ahLst/>
            <a:cxnLst/>
            <a:rect l="l" t="t" r="r" b="b"/>
            <a:pathLst>
              <a:path w="1038225" h="135254">
                <a:moveTo>
                  <a:pt x="0" y="135026"/>
                </a:moveTo>
                <a:lnTo>
                  <a:pt x="1037945" y="135026"/>
                </a:lnTo>
                <a:lnTo>
                  <a:pt x="1037945" y="0"/>
                </a:lnTo>
                <a:lnTo>
                  <a:pt x="0" y="0"/>
                </a:lnTo>
                <a:lnTo>
                  <a:pt x="0" y="135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181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788765" y="9592564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181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4488" y="750186"/>
            <a:ext cx="2722245" cy="3816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72390">
              <a:lnSpc>
                <a:spcPct val="129700"/>
              </a:lnSpc>
              <a:spcBef>
                <a:spcPts val="90"/>
              </a:spcBef>
            </a:pPr>
            <a:r>
              <a:rPr sz="900" spc="85" dirty="0">
                <a:solidFill>
                  <a:srgbClr val="68696A"/>
                </a:solidFill>
                <a:latin typeface="Times New Roman"/>
                <a:cs typeface="Times New Roman"/>
              </a:rPr>
              <a:t>Square </a:t>
            </a:r>
            <a:r>
              <a:rPr sz="900" spc="40" dirty="0">
                <a:solidFill>
                  <a:srgbClr val="68696A"/>
                </a:solidFill>
                <a:latin typeface="Times New Roman"/>
                <a:cs typeface="Times New Roman"/>
              </a:rPr>
              <a:t>automatically </a:t>
            </a:r>
            <a:r>
              <a:rPr sz="900" spc="95" dirty="0">
                <a:solidFill>
                  <a:srgbClr val="68696A"/>
                </a:solidFill>
                <a:latin typeface="Times New Roman"/>
                <a:cs typeface="Times New Roman"/>
              </a:rPr>
              <a:t>sends </a:t>
            </a:r>
            <a:r>
              <a:rPr sz="900" spc="55" dirty="0">
                <a:solidFill>
                  <a:srgbClr val="68696A"/>
                </a:solidFill>
                <a:latin typeface="Times New Roman"/>
                <a:cs typeface="Times New Roman"/>
              </a:rPr>
              <a:t>receipts </a:t>
            </a:r>
            <a:r>
              <a:rPr sz="900" spc="35" dirty="0">
                <a:solidFill>
                  <a:srgbClr val="68696A"/>
                </a:solidFill>
                <a:latin typeface="Times New Roman"/>
                <a:cs typeface="Times New Roman"/>
              </a:rPr>
              <a:t>to </a:t>
            </a:r>
            <a:r>
              <a:rPr sz="900" spc="65" dirty="0">
                <a:solidFill>
                  <a:srgbClr val="68696A"/>
                </a:solidFill>
                <a:latin typeface="Times New Roman"/>
                <a:cs typeface="Times New Roman"/>
              </a:rPr>
              <a:t>the </a:t>
            </a:r>
            <a:r>
              <a:rPr sz="900" spc="45" dirty="0">
                <a:solidFill>
                  <a:srgbClr val="68696A"/>
                </a:solidFill>
                <a:latin typeface="Times New Roman"/>
                <a:cs typeface="Times New Roman"/>
              </a:rPr>
              <a:t>email  </a:t>
            </a:r>
            <a:r>
              <a:rPr sz="900" spc="85" dirty="0">
                <a:solidFill>
                  <a:srgbClr val="68696A"/>
                </a:solidFill>
                <a:latin typeface="Times New Roman"/>
                <a:cs typeface="Times New Roman"/>
              </a:rPr>
              <a:t>address</a:t>
            </a:r>
            <a:r>
              <a:rPr sz="900" spc="25" dirty="0">
                <a:solidFill>
                  <a:srgbClr val="68696A"/>
                </a:solidFill>
                <a:latin typeface="Times New Roman"/>
                <a:cs typeface="Times New Roman"/>
              </a:rPr>
              <a:t> </a:t>
            </a:r>
            <a:r>
              <a:rPr sz="900" spc="50" dirty="0">
                <a:solidFill>
                  <a:srgbClr val="68696A"/>
                </a:solidFill>
                <a:latin typeface="Times New Roman"/>
                <a:cs typeface="Times New Roman"/>
              </a:rPr>
              <a:t>you</a:t>
            </a:r>
            <a:r>
              <a:rPr sz="900" spc="30" dirty="0">
                <a:solidFill>
                  <a:srgbClr val="68696A"/>
                </a:solidFill>
                <a:latin typeface="Times New Roman"/>
                <a:cs typeface="Times New Roman"/>
              </a:rPr>
              <a:t> </a:t>
            </a:r>
            <a:r>
              <a:rPr sz="900" spc="90" dirty="0">
                <a:solidFill>
                  <a:srgbClr val="68696A"/>
                </a:solidFill>
                <a:latin typeface="Times New Roman"/>
                <a:cs typeface="Times New Roman"/>
              </a:rPr>
              <a:t>used</a:t>
            </a:r>
            <a:r>
              <a:rPr sz="900" spc="30" dirty="0">
                <a:solidFill>
                  <a:srgbClr val="68696A"/>
                </a:solidFill>
                <a:latin typeface="Times New Roman"/>
                <a:cs typeface="Times New Roman"/>
              </a:rPr>
              <a:t> </a:t>
            </a:r>
            <a:r>
              <a:rPr sz="900" spc="60" dirty="0">
                <a:solidFill>
                  <a:srgbClr val="68696A"/>
                </a:solidFill>
                <a:latin typeface="Times New Roman"/>
                <a:cs typeface="Times New Roman"/>
              </a:rPr>
              <a:t>at</a:t>
            </a:r>
            <a:r>
              <a:rPr sz="900" spc="35" dirty="0">
                <a:solidFill>
                  <a:srgbClr val="68696A"/>
                </a:solidFill>
                <a:latin typeface="Times New Roman"/>
                <a:cs typeface="Times New Roman"/>
              </a:rPr>
              <a:t> </a:t>
            </a:r>
            <a:r>
              <a:rPr sz="900" spc="65" dirty="0">
                <a:solidFill>
                  <a:srgbClr val="68696A"/>
                </a:solidFill>
                <a:latin typeface="Times New Roman"/>
                <a:cs typeface="Times New Roman"/>
              </a:rPr>
              <a:t>any</a:t>
            </a:r>
            <a:r>
              <a:rPr sz="900" spc="30" dirty="0">
                <a:solidFill>
                  <a:srgbClr val="68696A"/>
                </a:solidFill>
                <a:latin typeface="Times New Roman"/>
                <a:cs typeface="Times New Roman"/>
              </a:rPr>
              <a:t> </a:t>
            </a:r>
            <a:r>
              <a:rPr sz="900" spc="85" dirty="0">
                <a:solidFill>
                  <a:srgbClr val="68696A"/>
                </a:solidFill>
                <a:latin typeface="Times New Roman"/>
                <a:cs typeface="Times New Roman"/>
              </a:rPr>
              <a:t>Square</a:t>
            </a:r>
            <a:r>
              <a:rPr sz="900" spc="30" dirty="0">
                <a:solidFill>
                  <a:srgbClr val="68696A"/>
                </a:solidFill>
                <a:latin typeface="Times New Roman"/>
                <a:cs typeface="Times New Roman"/>
              </a:rPr>
              <a:t> </a:t>
            </a:r>
            <a:r>
              <a:rPr sz="900" spc="45" dirty="0">
                <a:solidFill>
                  <a:srgbClr val="68696A"/>
                </a:solidFill>
                <a:latin typeface="Times New Roman"/>
                <a:cs typeface="Times New Roman"/>
              </a:rPr>
              <a:t>seller.</a:t>
            </a:r>
            <a:r>
              <a:rPr sz="900" spc="40" dirty="0">
                <a:solidFill>
                  <a:srgbClr val="68696A"/>
                </a:solidFill>
                <a:latin typeface="Times New Roman"/>
                <a:cs typeface="Times New Roman"/>
              </a:rPr>
              <a:t> </a:t>
            </a:r>
            <a:r>
              <a:rPr sz="900" u="sng" spc="55" dirty="0">
                <a:solidFill>
                  <a:srgbClr val="1882B8"/>
                </a:solidFill>
                <a:uFill>
                  <a:solidFill>
                    <a:srgbClr val="2995CC"/>
                  </a:solidFill>
                </a:uFill>
                <a:latin typeface="Times New Roman"/>
                <a:cs typeface="Times New Roman"/>
              </a:rPr>
              <a:t>Learn</a:t>
            </a:r>
            <a:r>
              <a:rPr sz="900" u="sng" spc="30" dirty="0">
                <a:solidFill>
                  <a:srgbClr val="1882B8"/>
                </a:solidFill>
                <a:uFill>
                  <a:solidFill>
                    <a:srgbClr val="2995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900" u="sng" spc="65" dirty="0">
                <a:solidFill>
                  <a:srgbClr val="1882B8"/>
                </a:solidFill>
                <a:uFill>
                  <a:solidFill>
                    <a:srgbClr val="2995CC"/>
                  </a:solidFill>
                </a:uFill>
                <a:latin typeface="Times New Roman"/>
                <a:cs typeface="Times New Roman"/>
              </a:rPr>
              <a:t>more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7155" y="1381125"/>
            <a:ext cx="6355794" cy="2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14953" y="1622688"/>
            <a:ext cx="542244" cy="5423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26032" y="2669491"/>
            <a:ext cx="128905" cy="64769"/>
          </a:xfrm>
          <a:custGeom>
            <a:avLst/>
            <a:gdLst/>
            <a:ahLst/>
            <a:cxnLst/>
            <a:rect l="l" t="t" r="r" b="b"/>
            <a:pathLst>
              <a:path w="128904" h="64769">
                <a:moveTo>
                  <a:pt x="128366" y="64183"/>
                </a:moveTo>
                <a:lnTo>
                  <a:pt x="0" y="64183"/>
                </a:lnTo>
                <a:lnTo>
                  <a:pt x="64183" y="0"/>
                </a:lnTo>
                <a:lnTo>
                  <a:pt x="128366" y="64183"/>
                </a:lnTo>
                <a:close/>
              </a:path>
            </a:pathLst>
          </a:custGeom>
          <a:solidFill>
            <a:srgbClr val="5363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222444" y="2365401"/>
            <a:ext cx="3324860" cy="6597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sz="1050" spc="-10" dirty="0">
                <a:solidFill>
                  <a:srgbClr val="6C6865"/>
                </a:solidFill>
                <a:latin typeface="Times New Roman"/>
                <a:cs typeface="Times New Roman"/>
              </a:rPr>
              <a:t>BWI </a:t>
            </a:r>
            <a:r>
              <a:rPr sz="1050" spc="85" dirty="0">
                <a:solidFill>
                  <a:srgbClr val="6C6865"/>
                </a:solidFill>
                <a:latin typeface="Times New Roman"/>
                <a:cs typeface="Times New Roman"/>
              </a:rPr>
              <a:t>Cab </a:t>
            </a:r>
            <a:r>
              <a:rPr sz="1050" spc="65" dirty="0">
                <a:solidFill>
                  <a:srgbClr val="6C6865"/>
                </a:solidFill>
                <a:latin typeface="Times New Roman"/>
                <a:cs typeface="Times New Roman"/>
              </a:rPr>
              <a:t># 259 </a:t>
            </a:r>
            <a:r>
              <a:rPr sz="1050" spc="95" dirty="0">
                <a:solidFill>
                  <a:srgbClr val="6C6865"/>
                </a:solidFill>
                <a:latin typeface="Times New Roman"/>
                <a:cs typeface="Times New Roman"/>
              </a:rPr>
              <a:t>Gena </a:t>
            </a:r>
            <a:r>
              <a:rPr sz="1050" spc="65" dirty="0">
                <a:solidFill>
                  <a:srgbClr val="6C6865"/>
                </a:solidFill>
                <a:latin typeface="Times New Roman"/>
                <a:cs typeface="Times New Roman"/>
              </a:rPr>
              <a:t>4438454469 </a:t>
            </a:r>
            <a:r>
              <a:rPr sz="1050" spc="15" dirty="0">
                <a:solidFill>
                  <a:srgbClr val="6C6865"/>
                </a:solidFill>
                <a:latin typeface="Times New Roman"/>
                <a:cs typeface="Times New Roman"/>
              </a:rPr>
              <a:t>Office:</a:t>
            </a:r>
            <a:r>
              <a:rPr sz="1050" spc="-150" dirty="0">
                <a:solidFill>
                  <a:srgbClr val="6C6865"/>
                </a:solidFill>
                <a:latin typeface="Times New Roman"/>
                <a:cs typeface="Times New Roman"/>
              </a:rPr>
              <a:t> </a:t>
            </a:r>
            <a:r>
              <a:rPr sz="1050" spc="65" dirty="0">
                <a:solidFill>
                  <a:srgbClr val="6C6865"/>
                </a:solidFill>
                <a:latin typeface="Times New Roman"/>
                <a:cs typeface="Times New Roman"/>
              </a:rPr>
              <a:t>4108591100</a:t>
            </a:r>
            <a:endParaRPr sz="10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635" algn="ctr">
              <a:lnSpc>
                <a:spcPct val="100000"/>
              </a:lnSpc>
              <a:spcBef>
                <a:spcPts val="1070"/>
              </a:spcBef>
            </a:pPr>
            <a:r>
              <a:rPr sz="1050" spc="30" dirty="0">
                <a:solidFill>
                  <a:srgbClr val="6C6865"/>
                </a:solidFill>
                <a:latin typeface="Times New Roman"/>
                <a:cs typeface="Times New Roman"/>
              </a:rPr>
              <a:t>How </a:t>
            </a:r>
            <a:r>
              <a:rPr sz="1050" spc="85" dirty="0">
                <a:solidFill>
                  <a:srgbClr val="6C6865"/>
                </a:solidFill>
                <a:latin typeface="Times New Roman"/>
                <a:cs typeface="Times New Roman"/>
              </a:rPr>
              <a:t>was </a:t>
            </a:r>
            <a:r>
              <a:rPr sz="1050" spc="35" dirty="0">
                <a:solidFill>
                  <a:srgbClr val="6C6865"/>
                </a:solidFill>
                <a:latin typeface="Times New Roman"/>
                <a:cs typeface="Times New Roman"/>
              </a:rPr>
              <a:t>your</a:t>
            </a:r>
            <a:r>
              <a:rPr sz="1050" spc="-35" dirty="0">
                <a:solidFill>
                  <a:srgbClr val="6C6865"/>
                </a:solidFill>
                <a:latin typeface="Times New Roman"/>
                <a:cs typeface="Times New Roman"/>
              </a:rPr>
              <a:t> </a:t>
            </a:r>
            <a:r>
              <a:rPr sz="1050" spc="70" dirty="0">
                <a:solidFill>
                  <a:srgbClr val="6C6865"/>
                </a:solidFill>
                <a:latin typeface="Times New Roman"/>
                <a:cs typeface="Times New Roman"/>
              </a:rPr>
              <a:t>experience?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00336" y="3076575"/>
            <a:ext cx="542259" cy="5413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27433" y="3076575"/>
            <a:ext cx="542267" cy="5413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133024" y="3894290"/>
            <a:ext cx="1504315" cy="6762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spc="165" baseline="60457" dirty="0">
                <a:solidFill>
                  <a:srgbClr val="3C454D"/>
                </a:solidFill>
                <a:latin typeface="Times New Roman"/>
                <a:cs typeface="Times New Roman"/>
              </a:rPr>
              <a:t>$</a:t>
            </a:r>
            <a:r>
              <a:rPr sz="4250" spc="204" dirty="0">
                <a:solidFill>
                  <a:srgbClr val="3C454D"/>
                </a:solidFill>
                <a:latin typeface="Times New Roman"/>
                <a:cs typeface="Times New Roman"/>
              </a:rPr>
              <a:t>40.</a:t>
            </a:r>
            <a:r>
              <a:rPr sz="4250" spc="245" dirty="0">
                <a:solidFill>
                  <a:srgbClr val="3C454D"/>
                </a:solidFill>
                <a:latin typeface="Times New Roman"/>
                <a:cs typeface="Times New Roman"/>
              </a:rPr>
              <a:t>00</a:t>
            </a:r>
            <a:endParaRPr sz="42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48226" y="4674327"/>
            <a:ext cx="6085840" cy="0"/>
          </a:xfrm>
          <a:custGeom>
            <a:avLst/>
            <a:gdLst/>
            <a:ahLst/>
            <a:cxnLst/>
            <a:rect l="l" t="t" r="r" b="b"/>
            <a:pathLst>
              <a:path w="6085840">
                <a:moveTo>
                  <a:pt x="6085297" y="0"/>
                </a:moveTo>
                <a:lnTo>
                  <a:pt x="0" y="0"/>
                </a:lnTo>
              </a:path>
            </a:pathLst>
          </a:custGeom>
          <a:ln w="8475">
            <a:solidFill>
              <a:srgbClr val="DFE0E1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29962" y="4803597"/>
            <a:ext cx="875665" cy="1682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65" dirty="0">
                <a:solidFill>
                  <a:srgbClr val="3C454D"/>
                </a:solidFill>
                <a:latin typeface="Times New Roman"/>
                <a:cs typeface="Times New Roman"/>
              </a:rPr>
              <a:t>Custom</a:t>
            </a:r>
            <a:r>
              <a:rPr sz="900" spc="-5" dirty="0">
                <a:solidFill>
                  <a:srgbClr val="3C454D"/>
                </a:solidFill>
                <a:latin typeface="Times New Roman"/>
                <a:cs typeface="Times New Roman"/>
              </a:rPr>
              <a:t> </a:t>
            </a:r>
            <a:r>
              <a:rPr sz="900" spc="40" dirty="0">
                <a:solidFill>
                  <a:srgbClr val="3C454D"/>
                </a:solidFill>
                <a:latin typeface="Times New Roman"/>
                <a:cs typeface="Times New Roman"/>
              </a:rPr>
              <a:t>Amount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53073" y="4803597"/>
            <a:ext cx="388620" cy="1682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60" dirty="0">
                <a:solidFill>
                  <a:srgbClr val="3C454D"/>
                </a:solidFill>
                <a:latin typeface="Times New Roman"/>
                <a:cs typeface="Times New Roman"/>
              </a:rPr>
              <a:t>$40.</a:t>
            </a:r>
            <a:r>
              <a:rPr sz="900" spc="65" dirty="0">
                <a:solidFill>
                  <a:srgbClr val="3C454D"/>
                </a:solidFill>
                <a:latin typeface="Times New Roman"/>
                <a:cs typeface="Times New Roman"/>
              </a:rPr>
              <a:t>00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8226" y="5106685"/>
            <a:ext cx="6085840" cy="0"/>
          </a:xfrm>
          <a:custGeom>
            <a:avLst/>
            <a:gdLst/>
            <a:ahLst/>
            <a:cxnLst/>
            <a:rect l="l" t="t" r="r" b="b"/>
            <a:pathLst>
              <a:path w="6085840">
                <a:moveTo>
                  <a:pt x="6085297" y="0"/>
                </a:moveTo>
                <a:lnTo>
                  <a:pt x="0" y="0"/>
                </a:lnTo>
              </a:path>
            </a:pathLst>
          </a:custGeom>
          <a:ln w="8475">
            <a:solidFill>
              <a:srgbClr val="DFE0E1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29962" y="5235787"/>
            <a:ext cx="289560" cy="1682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15" dirty="0">
                <a:solidFill>
                  <a:srgbClr val="3C454D"/>
                </a:solidFill>
                <a:latin typeface="Times New Roman"/>
                <a:cs typeface="Times New Roman"/>
              </a:rPr>
              <a:t>T</a:t>
            </a:r>
            <a:r>
              <a:rPr sz="900" spc="35" dirty="0">
                <a:solidFill>
                  <a:srgbClr val="3C454D"/>
                </a:solidFill>
                <a:latin typeface="Times New Roman"/>
                <a:cs typeface="Times New Roman"/>
              </a:rPr>
              <a:t>otal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553073" y="5235787"/>
            <a:ext cx="388620" cy="1682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60" dirty="0">
                <a:solidFill>
                  <a:srgbClr val="3C454D"/>
                </a:solidFill>
                <a:latin typeface="Times New Roman"/>
                <a:cs typeface="Times New Roman"/>
              </a:rPr>
              <a:t>$40.</a:t>
            </a:r>
            <a:r>
              <a:rPr sz="900" spc="65" dirty="0">
                <a:solidFill>
                  <a:srgbClr val="3C454D"/>
                </a:solidFill>
                <a:latin typeface="Times New Roman"/>
                <a:cs typeface="Times New Roman"/>
              </a:rPr>
              <a:t>00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207126" y="5448300"/>
            <a:ext cx="1355792" cy="6762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07155" y="6267450"/>
            <a:ext cx="6355794" cy="20275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427975" y="8453474"/>
            <a:ext cx="2913380" cy="41529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45"/>
              </a:spcBef>
            </a:pPr>
            <a:r>
              <a:rPr sz="900" dirty="0">
                <a:solidFill>
                  <a:srgbClr val="3C454D"/>
                </a:solidFill>
                <a:latin typeface="Times New Roman"/>
                <a:cs typeface="Times New Roman"/>
              </a:rPr>
              <a:t>BWI </a:t>
            </a:r>
            <a:r>
              <a:rPr sz="900" spc="85" dirty="0">
                <a:solidFill>
                  <a:srgbClr val="3C454D"/>
                </a:solidFill>
                <a:latin typeface="Times New Roman"/>
                <a:cs typeface="Times New Roman"/>
              </a:rPr>
              <a:t>Cab </a:t>
            </a:r>
            <a:r>
              <a:rPr sz="900" spc="65" dirty="0">
                <a:solidFill>
                  <a:srgbClr val="3C454D"/>
                </a:solidFill>
                <a:latin typeface="Times New Roman"/>
                <a:cs typeface="Times New Roman"/>
              </a:rPr>
              <a:t># 259 </a:t>
            </a:r>
            <a:r>
              <a:rPr sz="900" spc="95" dirty="0">
                <a:solidFill>
                  <a:srgbClr val="3C454D"/>
                </a:solidFill>
                <a:latin typeface="Times New Roman"/>
                <a:cs typeface="Times New Roman"/>
              </a:rPr>
              <a:t>Gena </a:t>
            </a:r>
            <a:r>
              <a:rPr sz="900" spc="65" dirty="0">
                <a:solidFill>
                  <a:srgbClr val="3C454D"/>
                </a:solidFill>
                <a:latin typeface="Times New Roman"/>
                <a:cs typeface="Times New Roman"/>
              </a:rPr>
              <a:t>4438454469 </a:t>
            </a:r>
            <a:r>
              <a:rPr sz="900" spc="20" dirty="0">
                <a:solidFill>
                  <a:srgbClr val="3C454D"/>
                </a:solidFill>
                <a:latin typeface="Times New Roman"/>
                <a:cs typeface="Times New Roman"/>
              </a:rPr>
              <a:t>Office:</a:t>
            </a:r>
            <a:r>
              <a:rPr sz="900" spc="-130" dirty="0">
                <a:solidFill>
                  <a:srgbClr val="3C454D"/>
                </a:solidFill>
                <a:latin typeface="Times New Roman"/>
                <a:cs typeface="Times New Roman"/>
              </a:rPr>
              <a:t> </a:t>
            </a:r>
            <a:r>
              <a:rPr sz="900" spc="65" dirty="0">
                <a:solidFill>
                  <a:srgbClr val="3C454D"/>
                </a:solidFill>
                <a:latin typeface="Times New Roman"/>
                <a:cs typeface="Times New Roman"/>
              </a:rPr>
              <a:t>4108591100</a:t>
            </a:r>
            <a:endParaRPr sz="900">
              <a:latin typeface="Times New Roman"/>
              <a:cs typeface="Times New Roman"/>
            </a:endParaRPr>
          </a:p>
          <a:p>
            <a:pPr marL="635" algn="ctr">
              <a:lnSpc>
                <a:spcPct val="100000"/>
              </a:lnSpc>
              <a:spcBef>
                <a:spcPts val="455"/>
              </a:spcBef>
            </a:pPr>
            <a:r>
              <a:rPr sz="900" spc="55" dirty="0">
                <a:solidFill>
                  <a:srgbClr val="3C454D"/>
                </a:solidFill>
                <a:latin typeface="Times New Roman"/>
                <a:cs typeface="Times New Roman"/>
              </a:rPr>
              <a:t>443-845-4469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83418" y="0"/>
            <a:ext cx="715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Page 1 of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73006" y="0"/>
            <a:ext cx="9518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Square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Receipt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070948" y="5618581"/>
            <a:ext cx="1480185" cy="515620"/>
          </a:xfrm>
          <a:custGeom>
            <a:avLst/>
            <a:gdLst/>
            <a:ahLst/>
            <a:cxnLst/>
            <a:rect l="l" t="t" r="r" b="b"/>
            <a:pathLst>
              <a:path w="1480185" h="515620">
                <a:moveTo>
                  <a:pt x="0" y="515391"/>
                </a:moveTo>
                <a:lnTo>
                  <a:pt x="1479664" y="515391"/>
                </a:lnTo>
                <a:lnTo>
                  <a:pt x="1479664" y="0"/>
                </a:lnTo>
                <a:lnTo>
                  <a:pt x="0" y="0"/>
                </a:lnTo>
                <a:lnTo>
                  <a:pt x="0" y="5153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3100" y="9895907"/>
            <a:ext cx="6400800" cy="162560"/>
          </a:xfrm>
          <a:custGeom>
            <a:avLst/>
            <a:gdLst/>
            <a:ahLst/>
            <a:cxnLst/>
            <a:rect l="l" t="t" r="r" b="b"/>
            <a:pathLst>
              <a:path w="6400800" h="162559">
                <a:moveTo>
                  <a:pt x="6400800" y="162492"/>
                </a:moveTo>
                <a:lnTo>
                  <a:pt x="6400800" y="0"/>
                </a:lnTo>
                <a:lnTo>
                  <a:pt x="0" y="0"/>
                </a:lnTo>
                <a:lnTo>
                  <a:pt x="0" y="162492"/>
                </a:lnTo>
                <a:lnTo>
                  <a:pt x="6400800" y="1624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182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76065" y="9602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182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0160" y="845085"/>
            <a:ext cx="1245235" cy="3968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30"/>
              </a:spcBef>
            </a:pPr>
            <a:r>
              <a:rPr sz="900" spc="45" dirty="0">
                <a:solidFill>
                  <a:srgbClr val="68696A"/>
                </a:solidFill>
                <a:latin typeface="Times New Roman"/>
                <a:cs typeface="Times New Roman"/>
              </a:rPr>
              <a:t>Jul </a:t>
            </a:r>
            <a:r>
              <a:rPr sz="900" spc="65" dirty="0">
                <a:solidFill>
                  <a:srgbClr val="68696A"/>
                </a:solidFill>
                <a:latin typeface="Times New Roman"/>
                <a:cs typeface="Times New Roman"/>
              </a:rPr>
              <a:t>28 2019 </a:t>
            </a:r>
            <a:r>
              <a:rPr sz="900" spc="60" dirty="0">
                <a:solidFill>
                  <a:srgbClr val="68696A"/>
                </a:solidFill>
                <a:latin typeface="Times New Roman"/>
                <a:cs typeface="Times New Roman"/>
              </a:rPr>
              <a:t>at </a:t>
            </a:r>
            <a:r>
              <a:rPr sz="900" spc="50" dirty="0">
                <a:solidFill>
                  <a:srgbClr val="68696A"/>
                </a:solidFill>
                <a:latin typeface="Times New Roman"/>
                <a:cs typeface="Times New Roman"/>
              </a:rPr>
              <a:t>3:03</a:t>
            </a:r>
            <a:r>
              <a:rPr sz="900" spc="-114" dirty="0">
                <a:solidFill>
                  <a:srgbClr val="68696A"/>
                </a:solidFill>
                <a:latin typeface="Times New Roman"/>
                <a:cs typeface="Times New Roman"/>
              </a:rPr>
              <a:t> </a:t>
            </a:r>
            <a:r>
              <a:rPr sz="900" spc="45" dirty="0">
                <a:solidFill>
                  <a:srgbClr val="68696A"/>
                </a:solidFill>
                <a:latin typeface="Times New Roman"/>
                <a:cs typeface="Times New Roman"/>
              </a:rPr>
              <a:t>PM</a:t>
            </a:r>
            <a:endParaRPr sz="900">
              <a:latin typeface="Times New Roman"/>
              <a:cs typeface="Times New Roman"/>
            </a:endParaRPr>
          </a:p>
          <a:p>
            <a:pPr marR="38100" algn="r">
              <a:lnSpc>
                <a:spcPct val="100000"/>
              </a:lnSpc>
              <a:spcBef>
                <a:spcPts val="725"/>
              </a:spcBef>
            </a:pPr>
            <a:r>
              <a:rPr sz="900" spc="20" dirty="0">
                <a:solidFill>
                  <a:srgbClr val="68696A"/>
                </a:solidFill>
                <a:latin typeface="Times New Roman"/>
                <a:cs typeface="Times New Roman"/>
              </a:rPr>
              <a:t>#9hli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7155" y="1516213"/>
            <a:ext cx="6355794" cy="33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11493" y="1845808"/>
            <a:ext cx="2148205" cy="1164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1030">
              <a:lnSpc>
                <a:spcPct val="100000"/>
              </a:lnSpc>
              <a:spcBef>
                <a:spcPts val="100"/>
              </a:spcBef>
            </a:pPr>
            <a:r>
              <a:rPr sz="800" spc="-20" dirty="0">
                <a:solidFill>
                  <a:srgbClr val="68696A"/>
                </a:solidFill>
                <a:latin typeface="Times New Roman"/>
                <a:cs typeface="Times New Roman"/>
              </a:rPr>
              <a:t>© </a:t>
            </a:r>
            <a:r>
              <a:rPr sz="800" spc="40" dirty="0">
                <a:solidFill>
                  <a:srgbClr val="68696A"/>
                </a:solidFill>
                <a:latin typeface="Times New Roman"/>
                <a:cs typeface="Times New Roman"/>
              </a:rPr>
              <a:t>2019 </a:t>
            </a:r>
            <a:r>
              <a:rPr sz="800" spc="50" dirty="0">
                <a:solidFill>
                  <a:srgbClr val="68696A"/>
                </a:solidFill>
                <a:latin typeface="Times New Roman"/>
                <a:cs typeface="Times New Roman"/>
              </a:rPr>
              <a:t>Square,</a:t>
            </a:r>
            <a:r>
              <a:rPr sz="800" spc="30" dirty="0">
                <a:solidFill>
                  <a:srgbClr val="68696A"/>
                </a:solidFill>
                <a:latin typeface="Times New Roman"/>
                <a:cs typeface="Times New Roman"/>
              </a:rPr>
              <a:t> </a:t>
            </a:r>
            <a:r>
              <a:rPr sz="800" spc="15" dirty="0">
                <a:solidFill>
                  <a:srgbClr val="68696A"/>
                </a:solidFill>
                <a:latin typeface="Times New Roman"/>
                <a:cs typeface="Times New Roman"/>
              </a:rPr>
              <a:t>Inc.</a:t>
            </a:r>
            <a:endParaRPr sz="800">
              <a:latin typeface="Times New Roman"/>
              <a:cs typeface="Times New Roman"/>
            </a:endParaRPr>
          </a:p>
          <a:p>
            <a:pPr marL="398145" marR="391160" algn="ctr">
              <a:lnSpc>
                <a:spcPct val="125099"/>
              </a:lnSpc>
              <a:spcBef>
                <a:spcPts val="665"/>
              </a:spcBef>
            </a:pPr>
            <a:r>
              <a:rPr sz="800" spc="40" dirty="0">
                <a:solidFill>
                  <a:srgbClr val="68696A"/>
                </a:solidFill>
                <a:latin typeface="Times New Roman"/>
                <a:cs typeface="Times New Roman"/>
              </a:rPr>
              <a:t>1455 </a:t>
            </a:r>
            <a:r>
              <a:rPr sz="800" spc="20" dirty="0">
                <a:solidFill>
                  <a:srgbClr val="68696A"/>
                </a:solidFill>
                <a:latin typeface="Times New Roman"/>
                <a:cs typeface="Times New Roman"/>
              </a:rPr>
              <a:t>Market </a:t>
            </a:r>
            <a:r>
              <a:rPr sz="800" spc="40" dirty="0">
                <a:solidFill>
                  <a:srgbClr val="68696A"/>
                </a:solidFill>
                <a:latin typeface="Times New Roman"/>
                <a:cs typeface="Times New Roman"/>
              </a:rPr>
              <a:t>Street, </a:t>
            </a:r>
            <a:r>
              <a:rPr sz="800" spc="35" dirty="0">
                <a:solidFill>
                  <a:srgbClr val="68696A"/>
                </a:solidFill>
                <a:latin typeface="Times New Roman"/>
                <a:cs typeface="Times New Roman"/>
              </a:rPr>
              <a:t>Suite</a:t>
            </a:r>
            <a:r>
              <a:rPr sz="800" spc="-65" dirty="0">
                <a:solidFill>
                  <a:srgbClr val="68696A"/>
                </a:solidFill>
                <a:latin typeface="Times New Roman"/>
                <a:cs typeface="Times New Roman"/>
              </a:rPr>
              <a:t> </a:t>
            </a:r>
            <a:r>
              <a:rPr sz="800" spc="40" dirty="0">
                <a:solidFill>
                  <a:srgbClr val="68696A"/>
                </a:solidFill>
                <a:latin typeface="Times New Roman"/>
                <a:cs typeface="Times New Roman"/>
              </a:rPr>
              <a:t>600  </a:t>
            </a:r>
            <a:r>
              <a:rPr sz="800" spc="70" dirty="0">
                <a:solidFill>
                  <a:srgbClr val="68696A"/>
                </a:solidFill>
                <a:latin typeface="Times New Roman"/>
                <a:cs typeface="Times New Roman"/>
              </a:rPr>
              <a:t>San </a:t>
            </a:r>
            <a:r>
              <a:rPr sz="800" spc="35" dirty="0">
                <a:solidFill>
                  <a:srgbClr val="68696A"/>
                </a:solidFill>
                <a:latin typeface="Times New Roman"/>
                <a:cs typeface="Times New Roman"/>
              </a:rPr>
              <a:t>Francisco, </a:t>
            </a:r>
            <a:r>
              <a:rPr sz="800" spc="-5" dirty="0">
                <a:solidFill>
                  <a:srgbClr val="68696A"/>
                </a:solidFill>
                <a:latin typeface="Times New Roman"/>
                <a:cs typeface="Times New Roman"/>
              </a:rPr>
              <a:t>CA</a:t>
            </a:r>
            <a:r>
              <a:rPr sz="800" spc="-60" dirty="0">
                <a:solidFill>
                  <a:srgbClr val="68696A"/>
                </a:solidFill>
                <a:latin typeface="Times New Roman"/>
                <a:cs typeface="Times New Roman"/>
              </a:rPr>
              <a:t> </a:t>
            </a:r>
            <a:r>
              <a:rPr sz="800" spc="40" dirty="0">
                <a:solidFill>
                  <a:srgbClr val="68696A"/>
                </a:solidFill>
                <a:latin typeface="Times New Roman"/>
                <a:cs typeface="Times New Roman"/>
              </a:rPr>
              <a:t>94103</a:t>
            </a:r>
            <a:endParaRPr sz="800">
              <a:latin typeface="Times New Roman"/>
              <a:cs typeface="Times New Roman"/>
            </a:endParaRPr>
          </a:p>
          <a:p>
            <a:pPr marL="12700" marR="5080" algn="ctr">
              <a:lnSpc>
                <a:spcPct val="194700"/>
              </a:lnSpc>
            </a:pPr>
            <a:r>
              <a:rPr sz="800" u="sng" spc="-20" dirty="0">
                <a:solidFill>
                  <a:srgbClr val="68696A"/>
                </a:solidFill>
                <a:uFill>
                  <a:solidFill>
                    <a:srgbClr val="85888B"/>
                  </a:solidFill>
                </a:uFill>
                <a:latin typeface="Times New Roman"/>
                <a:cs typeface="Times New Roman"/>
              </a:rPr>
              <a:t>© </a:t>
            </a:r>
            <a:r>
              <a:rPr sz="800" u="sng" spc="25" dirty="0">
                <a:solidFill>
                  <a:srgbClr val="68696A"/>
                </a:solidFill>
                <a:uFill>
                  <a:solidFill>
                    <a:srgbClr val="85888B"/>
                  </a:solidFill>
                </a:uFill>
                <a:latin typeface="Times New Roman"/>
                <a:cs typeface="Times New Roman"/>
              </a:rPr>
              <a:t>Mapbox </a:t>
            </a:r>
            <a:r>
              <a:rPr sz="800" u="sng" spc="-20" dirty="0">
                <a:solidFill>
                  <a:srgbClr val="68696A"/>
                </a:solidFill>
                <a:uFill>
                  <a:solidFill>
                    <a:srgbClr val="85888B"/>
                  </a:solidFill>
                </a:uFill>
                <a:latin typeface="Times New Roman"/>
                <a:cs typeface="Times New Roman"/>
              </a:rPr>
              <a:t>© </a:t>
            </a:r>
            <a:r>
              <a:rPr sz="800" u="sng" spc="40" dirty="0">
                <a:solidFill>
                  <a:srgbClr val="68696A"/>
                </a:solidFill>
                <a:uFill>
                  <a:solidFill>
                    <a:srgbClr val="85888B"/>
                  </a:solidFill>
                </a:uFill>
                <a:latin typeface="Times New Roman"/>
                <a:cs typeface="Times New Roman"/>
              </a:rPr>
              <a:t>OpenStreetMap </a:t>
            </a:r>
            <a:r>
              <a:rPr sz="800" u="sng" spc="25" dirty="0">
                <a:solidFill>
                  <a:srgbClr val="68696A"/>
                </a:solidFill>
                <a:uFill>
                  <a:solidFill>
                    <a:srgbClr val="85888B"/>
                  </a:solidFill>
                </a:uFill>
                <a:latin typeface="Times New Roman"/>
                <a:cs typeface="Times New Roman"/>
              </a:rPr>
              <a:t>Improve </a:t>
            </a:r>
            <a:r>
              <a:rPr sz="800" u="sng" spc="20" dirty="0">
                <a:solidFill>
                  <a:srgbClr val="68696A"/>
                </a:solidFill>
                <a:uFill>
                  <a:solidFill>
                    <a:srgbClr val="85888B"/>
                  </a:solidFill>
                </a:uFill>
                <a:latin typeface="Times New Roman"/>
                <a:cs typeface="Times New Roman"/>
              </a:rPr>
              <a:t>this </a:t>
            </a:r>
            <a:r>
              <a:rPr sz="800" u="sng" spc="55" dirty="0">
                <a:solidFill>
                  <a:srgbClr val="68696A"/>
                </a:solidFill>
                <a:uFill>
                  <a:solidFill>
                    <a:srgbClr val="85888B"/>
                  </a:solidFill>
                </a:uFill>
                <a:latin typeface="Times New Roman"/>
                <a:cs typeface="Times New Roman"/>
              </a:rPr>
              <a:t>map </a:t>
            </a:r>
            <a:r>
              <a:rPr sz="800" spc="55" dirty="0">
                <a:solidFill>
                  <a:srgbClr val="68696A"/>
                </a:solidFill>
                <a:latin typeface="Times New Roman"/>
                <a:cs typeface="Times New Roman"/>
              </a:rPr>
              <a:t> </a:t>
            </a:r>
            <a:r>
              <a:rPr sz="800" u="sng" spc="55" dirty="0">
                <a:solidFill>
                  <a:srgbClr val="68696A"/>
                </a:solidFill>
                <a:uFill>
                  <a:solidFill>
                    <a:srgbClr val="85888B"/>
                  </a:solidFill>
                </a:uFill>
                <a:latin typeface="Times New Roman"/>
                <a:cs typeface="Times New Roman"/>
              </a:rPr>
              <a:t>Square </a:t>
            </a:r>
            <a:r>
              <a:rPr sz="800" u="sng" spc="25" dirty="0">
                <a:solidFill>
                  <a:srgbClr val="68696A"/>
                </a:solidFill>
                <a:uFill>
                  <a:solidFill>
                    <a:srgbClr val="85888B"/>
                  </a:solidFill>
                </a:uFill>
                <a:latin typeface="Times New Roman"/>
                <a:cs typeface="Times New Roman"/>
              </a:rPr>
              <a:t>Privacy </a:t>
            </a:r>
            <a:r>
              <a:rPr sz="800" u="sng" spc="10" dirty="0">
                <a:solidFill>
                  <a:srgbClr val="68696A"/>
                </a:solidFill>
                <a:uFill>
                  <a:solidFill>
                    <a:srgbClr val="85888B"/>
                  </a:solidFill>
                </a:uFill>
                <a:latin typeface="Times New Roman"/>
                <a:cs typeface="Times New Roman"/>
              </a:rPr>
              <a:t>Policy</a:t>
            </a:r>
            <a:r>
              <a:rPr sz="800" spc="10" dirty="0">
                <a:solidFill>
                  <a:srgbClr val="68696A"/>
                </a:solidFill>
                <a:latin typeface="Times New Roman"/>
                <a:cs typeface="Times New Roman"/>
              </a:rPr>
              <a:t> </a:t>
            </a:r>
            <a:r>
              <a:rPr sz="800" spc="65" dirty="0">
                <a:solidFill>
                  <a:srgbClr val="68696A"/>
                </a:solidFill>
                <a:latin typeface="Times New Roman"/>
                <a:cs typeface="Times New Roman"/>
              </a:rPr>
              <a:t>· </a:t>
            </a:r>
            <a:r>
              <a:rPr sz="800" u="sng" spc="10" dirty="0">
                <a:solidFill>
                  <a:srgbClr val="68696A"/>
                </a:solidFill>
                <a:uFill>
                  <a:solidFill>
                    <a:srgbClr val="85888B"/>
                  </a:solidFill>
                </a:uFill>
                <a:latin typeface="Times New Roman"/>
                <a:cs typeface="Times New Roman"/>
              </a:rPr>
              <a:t>Not </a:t>
            </a:r>
            <a:r>
              <a:rPr sz="800" u="sng" spc="20" dirty="0">
                <a:solidFill>
                  <a:srgbClr val="68696A"/>
                </a:solidFill>
                <a:uFill>
                  <a:solidFill>
                    <a:srgbClr val="85888B"/>
                  </a:solidFill>
                </a:uFill>
                <a:latin typeface="Times New Roman"/>
                <a:cs typeface="Times New Roman"/>
              </a:rPr>
              <a:t>your</a:t>
            </a:r>
            <a:r>
              <a:rPr sz="800" u="sng" spc="-35" dirty="0">
                <a:solidFill>
                  <a:srgbClr val="68696A"/>
                </a:solidFill>
                <a:uFill>
                  <a:solidFill>
                    <a:srgbClr val="85888B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800" u="sng" spc="35" dirty="0">
                <a:solidFill>
                  <a:srgbClr val="68696A"/>
                </a:solidFill>
                <a:uFill>
                  <a:solidFill>
                    <a:srgbClr val="85888B"/>
                  </a:solidFill>
                </a:uFill>
                <a:latin typeface="Times New Roman"/>
                <a:cs typeface="Times New Roman"/>
              </a:rPr>
              <a:t>receipt?</a:t>
            </a:r>
            <a:endParaRPr sz="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244"/>
              </a:spcBef>
            </a:pPr>
            <a:r>
              <a:rPr sz="800" u="sng" spc="50" dirty="0">
                <a:solidFill>
                  <a:srgbClr val="68696A"/>
                </a:solidFill>
                <a:uFill>
                  <a:solidFill>
                    <a:srgbClr val="85888B"/>
                  </a:solidFill>
                </a:uFill>
                <a:latin typeface="Times New Roman"/>
                <a:cs typeface="Times New Roman"/>
              </a:rPr>
              <a:t>Manage </a:t>
            </a:r>
            <a:r>
              <a:rPr sz="800" u="sng" spc="45" dirty="0">
                <a:solidFill>
                  <a:srgbClr val="68696A"/>
                </a:solidFill>
                <a:uFill>
                  <a:solidFill>
                    <a:srgbClr val="85888B"/>
                  </a:solidFill>
                </a:uFill>
                <a:latin typeface="Times New Roman"/>
                <a:cs typeface="Times New Roman"/>
              </a:rPr>
              <a:t>preferences</a:t>
            </a:r>
            <a:r>
              <a:rPr sz="800" spc="45" dirty="0">
                <a:solidFill>
                  <a:srgbClr val="68696A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68696A"/>
                </a:solidFill>
                <a:latin typeface="Times New Roman"/>
                <a:cs typeface="Times New Roman"/>
              </a:rPr>
              <a:t>for </a:t>
            </a:r>
            <a:r>
              <a:rPr sz="800" spc="5" dirty="0">
                <a:solidFill>
                  <a:srgbClr val="68696A"/>
                </a:solidFill>
                <a:latin typeface="Times New Roman"/>
                <a:cs typeface="Times New Roman"/>
              </a:rPr>
              <a:t>digital</a:t>
            </a:r>
            <a:r>
              <a:rPr sz="800" spc="-35" dirty="0">
                <a:solidFill>
                  <a:srgbClr val="68696A"/>
                </a:solidFill>
                <a:latin typeface="Times New Roman"/>
                <a:cs typeface="Times New Roman"/>
              </a:rPr>
              <a:t> </a:t>
            </a:r>
            <a:r>
              <a:rPr sz="800" spc="35" dirty="0">
                <a:solidFill>
                  <a:srgbClr val="68696A"/>
                </a:solidFill>
                <a:latin typeface="Times New Roman"/>
                <a:cs typeface="Times New Roman"/>
              </a:rPr>
              <a:t>receipts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83343" y="3190875"/>
            <a:ext cx="203317" cy="1978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383418" y="0"/>
            <a:ext cx="715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Page 2 of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3006" y="0"/>
            <a:ext cx="9518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Square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Receipt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30060" y="881303"/>
            <a:ext cx="917575" cy="132715"/>
          </a:xfrm>
          <a:custGeom>
            <a:avLst/>
            <a:gdLst/>
            <a:ahLst/>
            <a:cxnLst/>
            <a:rect l="l" t="t" r="r" b="b"/>
            <a:pathLst>
              <a:path w="917575" h="132715">
                <a:moveTo>
                  <a:pt x="0" y="132422"/>
                </a:moveTo>
                <a:lnTo>
                  <a:pt x="916990" y="132422"/>
                </a:lnTo>
                <a:lnTo>
                  <a:pt x="916990" y="0"/>
                </a:lnTo>
                <a:lnTo>
                  <a:pt x="0" y="0"/>
                </a:lnTo>
                <a:lnTo>
                  <a:pt x="0" y="1324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7845" y="1024432"/>
            <a:ext cx="631825" cy="415925"/>
          </a:xfrm>
          <a:custGeom>
            <a:avLst/>
            <a:gdLst/>
            <a:ahLst/>
            <a:cxnLst/>
            <a:rect l="l" t="t" r="r" b="b"/>
            <a:pathLst>
              <a:path w="631825" h="415925">
                <a:moveTo>
                  <a:pt x="0" y="415632"/>
                </a:moveTo>
                <a:lnTo>
                  <a:pt x="631761" y="415632"/>
                </a:lnTo>
                <a:lnTo>
                  <a:pt x="631761" y="0"/>
                </a:lnTo>
                <a:lnTo>
                  <a:pt x="0" y="0"/>
                </a:lnTo>
                <a:lnTo>
                  <a:pt x="0" y="4156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14317" y="1339100"/>
            <a:ext cx="1003300" cy="132715"/>
          </a:xfrm>
          <a:custGeom>
            <a:avLst/>
            <a:gdLst/>
            <a:ahLst/>
            <a:cxnLst/>
            <a:rect l="l" t="t" r="r" b="b"/>
            <a:pathLst>
              <a:path w="1003300" h="132715">
                <a:moveTo>
                  <a:pt x="0" y="132422"/>
                </a:moveTo>
                <a:lnTo>
                  <a:pt x="1002919" y="132422"/>
                </a:lnTo>
                <a:lnTo>
                  <a:pt x="1002919" y="0"/>
                </a:lnTo>
                <a:lnTo>
                  <a:pt x="0" y="0"/>
                </a:lnTo>
                <a:lnTo>
                  <a:pt x="0" y="1324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3100" y="9895907"/>
            <a:ext cx="6400800" cy="162560"/>
          </a:xfrm>
          <a:custGeom>
            <a:avLst/>
            <a:gdLst/>
            <a:ahLst/>
            <a:cxnLst/>
            <a:rect l="l" t="t" r="r" b="b"/>
            <a:pathLst>
              <a:path w="6400800" h="162559">
                <a:moveTo>
                  <a:pt x="6400800" y="162492"/>
                </a:moveTo>
                <a:lnTo>
                  <a:pt x="6400800" y="0"/>
                </a:lnTo>
                <a:lnTo>
                  <a:pt x="0" y="0"/>
                </a:lnTo>
                <a:lnTo>
                  <a:pt x="0" y="162492"/>
                </a:lnTo>
                <a:lnTo>
                  <a:pt x="6400800" y="1624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183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76065" y="9602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183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33500" y="1162050"/>
            <a:ext cx="657129" cy="228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758340" y="1111237"/>
            <a:ext cx="6927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5" dirty="0">
                <a:latin typeface="Times New Roman"/>
                <a:cs typeface="Times New Roman"/>
              </a:rPr>
              <a:t>Total:</a:t>
            </a:r>
            <a:r>
              <a:rPr sz="900" spc="-40" dirty="0">
                <a:latin typeface="Times New Roman"/>
                <a:cs typeface="Times New Roman"/>
              </a:rPr>
              <a:t> </a:t>
            </a:r>
            <a:r>
              <a:rPr sz="900" spc="45" dirty="0">
                <a:latin typeface="Times New Roman"/>
                <a:cs typeface="Times New Roman"/>
              </a:rPr>
              <a:t>$27.14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22170" y="8825255"/>
            <a:ext cx="6540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40" dirty="0">
                <a:latin typeface="Times New Roman"/>
                <a:cs typeface="Times New Roman"/>
              </a:rPr>
              <a:t>Receipt </a:t>
            </a:r>
            <a:r>
              <a:rPr sz="900" spc="-30" dirty="0">
                <a:latin typeface="Times New Roman"/>
                <a:cs typeface="Times New Roman"/>
              </a:rPr>
              <a:t>ID</a:t>
            </a:r>
            <a:r>
              <a:rPr sz="900" spc="-55" dirty="0">
                <a:latin typeface="Times New Roman"/>
                <a:cs typeface="Times New Roman"/>
              </a:rPr>
              <a:t> </a:t>
            </a:r>
            <a:r>
              <a:rPr sz="900" spc="50" dirty="0">
                <a:latin typeface="Times New Roman"/>
                <a:cs typeface="Times New Roman"/>
              </a:rPr>
              <a:t>#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7919" y="9090523"/>
            <a:ext cx="195580" cy="46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 marR="5080">
              <a:lnSpc>
                <a:spcPct val="124500"/>
              </a:lnSpc>
            </a:pPr>
            <a:r>
              <a:rPr sz="100" spc="5" dirty="0">
                <a:solidFill>
                  <a:srgbClr val="6C6865"/>
                </a:solidFill>
                <a:latin typeface="Times New Roman"/>
                <a:cs typeface="Times New Roman"/>
              </a:rPr>
              <a:t>xi</a:t>
            </a:r>
            <a:r>
              <a:rPr sz="100" spc="10" dirty="0">
                <a:solidFill>
                  <a:srgbClr val="6C6865"/>
                </a:solidFill>
                <a:latin typeface="Times New Roman"/>
                <a:cs typeface="Times New Roman"/>
              </a:rPr>
              <a:t>d2</a:t>
            </a:r>
            <a:r>
              <a:rPr sz="100" spc="5" dirty="0">
                <a:solidFill>
                  <a:srgbClr val="6C6865"/>
                </a:solidFill>
                <a:latin typeface="Times New Roman"/>
                <a:cs typeface="Times New Roman"/>
              </a:rPr>
              <a:t>aa</a:t>
            </a:r>
            <a:r>
              <a:rPr sz="100" spc="10" dirty="0">
                <a:solidFill>
                  <a:srgbClr val="6C6865"/>
                </a:solidFill>
                <a:latin typeface="Times New Roman"/>
                <a:cs typeface="Times New Roman"/>
              </a:rPr>
              <a:t>6</a:t>
            </a:r>
            <a:r>
              <a:rPr sz="100" spc="5" dirty="0">
                <a:solidFill>
                  <a:srgbClr val="6C6865"/>
                </a:solidFill>
                <a:latin typeface="Times New Roman"/>
                <a:cs typeface="Times New Roman"/>
              </a:rPr>
              <a:t>ae</a:t>
            </a:r>
            <a:r>
              <a:rPr sz="100" spc="10" dirty="0">
                <a:solidFill>
                  <a:srgbClr val="6C6865"/>
                </a:solidFill>
                <a:latin typeface="Times New Roman"/>
                <a:cs typeface="Times New Roman"/>
              </a:rPr>
              <a:t>bf-21b6-4d8</a:t>
            </a:r>
            <a:r>
              <a:rPr sz="100" spc="5" dirty="0">
                <a:solidFill>
                  <a:srgbClr val="6C6865"/>
                </a:solidFill>
                <a:latin typeface="Times New Roman"/>
                <a:cs typeface="Times New Roman"/>
              </a:rPr>
              <a:t>e</a:t>
            </a:r>
            <a:r>
              <a:rPr sz="100" spc="10" dirty="0">
                <a:solidFill>
                  <a:srgbClr val="6C6865"/>
                </a:solidFill>
                <a:latin typeface="Times New Roman"/>
                <a:cs typeface="Times New Roman"/>
              </a:rPr>
              <a:t>-8521-3f98d613</a:t>
            </a:r>
            <a:r>
              <a:rPr sz="100" spc="5" dirty="0">
                <a:solidFill>
                  <a:srgbClr val="6C6865"/>
                </a:solidFill>
                <a:latin typeface="Times New Roman"/>
                <a:cs typeface="Times New Roman"/>
              </a:rPr>
              <a:t>a865  </a:t>
            </a:r>
            <a:r>
              <a:rPr sz="100" spc="10" dirty="0">
                <a:solidFill>
                  <a:srgbClr val="6C6865"/>
                </a:solidFill>
                <a:latin typeface="Times New Roman"/>
                <a:cs typeface="Times New Roman"/>
              </a:rPr>
              <a:t>pGvlI2ANUbXFfyEOgxta1RMV082993</a:t>
            </a:r>
            <a:endParaRPr sz="1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83418" y="0"/>
            <a:ext cx="715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Page 1 of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4</a:t>
            </a:r>
            <a:endParaRPr sz="1200">
              <a:latin typeface="Times New Roman"/>
              <a:cs typeface="Times New Roman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092544" y="1307831"/>
          <a:ext cx="5337175" cy="7353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40075"/>
                <a:gridCol w="2196465"/>
              </a:tblGrid>
              <a:tr h="328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</a:pPr>
                      <a:r>
                        <a:rPr sz="900" spc="15" dirty="0">
                          <a:latin typeface="Times New Roman"/>
                          <a:cs typeface="Times New Roman"/>
                        </a:rPr>
                        <a:t>Mon, </a:t>
                      </a:r>
                      <a:r>
                        <a:rPr sz="900" spc="30" dirty="0">
                          <a:latin typeface="Times New Roman"/>
                          <a:cs typeface="Times New Roman"/>
                        </a:rPr>
                        <a:t>Jul </a:t>
                      </a:r>
                      <a:r>
                        <a:rPr sz="900" spc="40" dirty="0">
                          <a:latin typeface="Times New Roman"/>
                          <a:cs typeface="Times New Roman"/>
                        </a:rPr>
                        <a:t>29,</a:t>
                      </a:r>
                      <a:r>
                        <a:rPr sz="9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900" spc="50" dirty="0">
                          <a:latin typeface="Times New Roman"/>
                          <a:cs typeface="Times New Roman"/>
                        </a:rPr>
                        <a:t>2019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994410">
                <a:tc>
                  <a:txBody>
                    <a:bodyPr/>
                    <a:lstStyle/>
                    <a:p>
                      <a:pPr marL="241935" marR="227965">
                        <a:lnSpc>
                          <a:spcPts val="2850"/>
                        </a:lnSpc>
                        <a:spcBef>
                          <a:spcPts val="1580"/>
                        </a:spcBef>
                      </a:pPr>
                      <a:r>
                        <a:rPr sz="2550" spc="140" dirty="0">
                          <a:latin typeface="Times New Roman"/>
                          <a:cs typeface="Times New Roman"/>
                        </a:rPr>
                        <a:t>Thanks </a:t>
                      </a:r>
                      <a:r>
                        <a:rPr sz="2550" spc="-5" dirty="0"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255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550" spc="40" dirty="0">
                          <a:latin typeface="Times New Roman"/>
                          <a:cs typeface="Times New Roman"/>
                        </a:rPr>
                        <a:t>tipping,  </a:t>
                      </a:r>
                      <a:r>
                        <a:rPr sz="2550" spc="120" dirty="0">
                          <a:latin typeface="Times New Roman"/>
                          <a:cs typeface="Times New Roman"/>
                        </a:rPr>
                        <a:t>Roberto</a:t>
                      </a:r>
                      <a:endParaRPr sz="2550">
                        <a:latin typeface="Times New Roman"/>
                        <a:cs typeface="Times New Roman"/>
                      </a:endParaRPr>
                    </a:p>
                  </a:txBody>
                  <a:tcPr marL="0" marR="0" marT="20066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301625">
                <a:tc>
                  <a:txBody>
                    <a:bodyPr/>
                    <a:lstStyle/>
                    <a:p>
                      <a:pPr marL="24193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500" spc="85" dirty="0">
                          <a:latin typeface="Times New Roman"/>
                          <a:cs typeface="Times New Roman"/>
                        </a:rPr>
                        <a:t>Here's </a:t>
                      </a:r>
                      <a:r>
                        <a:rPr sz="1500" spc="40" dirty="0">
                          <a:latin typeface="Times New Roman"/>
                          <a:cs typeface="Times New Roman"/>
                        </a:rPr>
                        <a:t>your </a:t>
                      </a:r>
                      <a:r>
                        <a:rPr sz="1500" spc="95" dirty="0">
                          <a:latin typeface="Times New Roman"/>
                          <a:cs typeface="Times New Roman"/>
                        </a:rPr>
                        <a:t>updated</a:t>
                      </a:r>
                      <a:r>
                        <a:rPr sz="15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5" dirty="0">
                          <a:latin typeface="Times New Roman"/>
                          <a:cs typeface="Times New Roman"/>
                        </a:rPr>
                        <a:t>Monday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630555">
                <a:tc>
                  <a:txBody>
                    <a:bodyPr/>
                    <a:lstStyle/>
                    <a:p>
                      <a:pPr marL="241935">
                        <a:lnSpc>
                          <a:spcPts val="1780"/>
                        </a:lnSpc>
                      </a:pPr>
                      <a:r>
                        <a:rPr sz="1500" spc="45" dirty="0">
                          <a:latin typeface="Times New Roman"/>
                          <a:cs typeface="Times New Roman"/>
                        </a:rPr>
                        <a:t>morning </a:t>
                      </a:r>
                      <a:r>
                        <a:rPr sz="1500" spc="40" dirty="0">
                          <a:latin typeface="Times New Roman"/>
                          <a:cs typeface="Times New Roman"/>
                        </a:rPr>
                        <a:t>ride</a:t>
                      </a:r>
                      <a:r>
                        <a:rPr sz="1500" spc="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5" dirty="0">
                          <a:latin typeface="Times New Roman"/>
                          <a:cs typeface="Times New Roman"/>
                        </a:rPr>
                        <a:t>receipt.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1037590">
                <a:tc>
                  <a:txBody>
                    <a:bodyPr/>
                    <a:lstStyle/>
                    <a:p>
                      <a:pPr marL="240665">
                        <a:lnSpc>
                          <a:spcPct val="100000"/>
                        </a:lnSpc>
                        <a:spcBef>
                          <a:spcPts val="2805"/>
                        </a:spcBef>
                      </a:pPr>
                      <a:r>
                        <a:rPr sz="3300" spc="70" dirty="0">
                          <a:latin typeface="Times New Roman"/>
                          <a:cs typeface="Times New Roman"/>
                        </a:rPr>
                        <a:t>Total</a:t>
                      </a: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356235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805"/>
                        </a:spcBef>
                      </a:pPr>
                      <a:r>
                        <a:rPr sz="3300" dirty="0">
                          <a:latin typeface="Times New Roman"/>
                          <a:cs typeface="Times New Roman"/>
                        </a:rPr>
                        <a:t>$27.14</a:t>
                      </a: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356235" marB="0"/>
                </a:tc>
              </a:tr>
              <a:tr h="1695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</a:tr>
              <a:tr h="1289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241300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Trip</a:t>
                      </a:r>
                      <a:r>
                        <a:rPr sz="120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80" dirty="0">
                          <a:latin typeface="Times New Roman"/>
                          <a:cs typeface="Times New Roman"/>
                        </a:rPr>
                        <a:t>Fare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$19.65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614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241300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200" spc="45" dirty="0">
                          <a:latin typeface="Times New Roman"/>
                          <a:cs typeface="Times New Roman"/>
                        </a:rPr>
                        <a:t>Subtotal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$19.65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361315">
                <a:tc>
                  <a:txBody>
                    <a:bodyPr/>
                    <a:lstStyle/>
                    <a:p>
                      <a:pPr marL="24130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200" spc="15" dirty="0">
                          <a:latin typeface="Times New Roman"/>
                          <a:cs typeface="Times New Roman"/>
                        </a:rPr>
                        <a:t>Tolls, </a:t>
                      </a:r>
                      <a:r>
                        <a:rPr sz="1200" spc="75" dirty="0">
                          <a:latin typeface="Times New Roman"/>
                          <a:cs typeface="Times New Roman"/>
                        </a:rPr>
                        <a:t>Surcharges, </a:t>
                      </a:r>
                      <a:r>
                        <a:rPr sz="1200" spc="85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114" dirty="0">
                          <a:latin typeface="Times New Roman"/>
                          <a:cs typeface="Times New Roman"/>
                        </a:rPr>
                        <a:t>Fees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001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$3.95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0010" marB="0"/>
                </a:tc>
              </a:tr>
              <a:tr h="614045">
                <a:tc>
                  <a:txBody>
                    <a:bodyPr/>
                    <a:lstStyle/>
                    <a:p>
                      <a:pPr marL="24193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Tip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001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$3.54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0010" marB="0"/>
                </a:tc>
              </a:tr>
              <a:tr h="582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241935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200" spc="30" dirty="0">
                          <a:latin typeface="Times New Roman"/>
                          <a:cs typeface="Times New Roman"/>
                        </a:rPr>
                        <a:t>Amount</a:t>
                      </a:r>
                      <a:r>
                        <a:rPr sz="120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75" dirty="0">
                          <a:latin typeface="Times New Roman"/>
                          <a:cs typeface="Times New Roman"/>
                        </a:rPr>
                        <a:t>Charged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426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2165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30" dirty="0">
                          <a:solidFill>
                            <a:srgbClr val="266DF0"/>
                          </a:solidFill>
                          <a:latin typeface="Times New Roman"/>
                          <a:cs typeface="Times New Roman"/>
                        </a:rPr>
                        <a:t>Switch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$27.14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133350" marB="0"/>
                </a:tc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5067300" y="2190750"/>
            <a:ext cx="1371219" cy="13714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13825" y="4622053"/>
            <a:ext cx="100974" cy="1023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28596" y="6764797"/>
            <a:ext cx="138503" cy="140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92544" y="8234336"/>
            <a:ext cx="1407795" cy="426720"/>
          </a:xfrm>
          <a:custGeom>
            <a:avLst/>
            <a:gdLst/>
            <a:ahLst/>
            <a:cxnLst/>
            <a:rect l="l" t="t" r="r" b="b"/>
            <a:pathLst>
              <a:path w="1407795" h="426720">
                <a:moveTo>
                  <a:pt x="0" y="426719"/>
                </a:moveTo>
                <a:lnTo>
                  <a:pt x="1407617" y="426719"/>
                </a:lnTo>
                <a:lnTo>
                  <a:pt x="1407617" y="0"/>
                </a:lnTo>
                <a:lnTo>
                  <a:pt x="0" y="0"/>
                </a:lnTo>
                <a:lnTo>
                  <a:pt x="0" y="4267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81454" y="8861399"/>
            <a:ext cx="2122805" cy="127635"/>
          </a:xfrm>
          <a:custGeom>
            <a:avLst/>
            <a:gdLst/>
            <a:ahLst/>
            <a:cxnLst/>
            <a:rect l="l" t="t" r="r" b="b"/>
            <a:pathLst>
              <a:path w="2122804" h="127634">
                <a:moveTo>
                  <a:pt x="0" y="127558"/>
                </a:moveTo>
                <a:lnTo>
                  <a:pt x="2122792" y="127558"/>
                </a:lnTo>
                <a:lnTo>
                  <a:pt x="2122792" y="0"/>
                </a:lnTo>
                <a:lnTo>
                  <a:pt x="0" y="0"/>
                </a:lnTo>
                <a:lnTo>
                  <a:pt x="0" y="1275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3100" y="9895907"/>
            <a:ext cx="440055" cy="162560"/>
          </a:xfrm>
          <a:custGeom>
            <a:avLst/>
            <a:gdLst/>
            <a:ahLst/>
            <a:cxnLst/>
            <a:rect l="l" t="t" r="r" b="b"/>
            <a:pathLst>
              <a:path w="440055" h="162559">
                <a:moveTo>
                  <a:pt x="0" y="162492"/>
                </a:moveTo>
                <a:lnTo>
                  <a:pt x="440057" y="162492"/>
                </a:lnTo>
                <a:lnTo>
                  <a:pt x="440057" y="0"/>
                </a:lnTo>
                <a:lnTo>
                  <a:pt x="0" y="0"/>
                </a:lnTo>
                <a:lnTo>
                  <a:pt x="0" y="1624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13157" y="9895907"/>
            <a:ext cx="5960745" cy="162560"/>
          </a:xfrm>
          <a:custGeom>
            <a:avLst/>
            <a:gdLst/>
            <a:ahLst/>
            <a:cxnLst/>
            <a:rect l="l" t="t" r="r" b="b"/>
            <a:pathLst>
              <a:path w="5960745" h="162559">
                <a:moveTo>
                  <a:pt x="5960745" y="162492"/>
                </a:moveTo>
                <a:lnTo>
                  <a:pt x="5960745" y="0"/>
                </a:lnTo>
                <a:lnTo>
                  <a:pt x="0" y="0"/>
                </a:lnTo>
                <a:lnTo>
                  <a:pt x="0" y="162492"/>
                </a:lnTo>
                <a:lnTo>
                  <a:pt x="5960745" y="1624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184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776065" y="9602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184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14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794"/>
            <a:ext cx="77343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8/22/2019 </a:t>
            </a:r>
            <a:r>
              <a:rPr sz="700" spc="70" dirty="0">
                <a:latin typeface="Arial"/>
                <a:cs typeface="Arial"/>
              </a:rPr>
              <a:t>/</a:t>
            </a:r>
            <a:r>
              <a:rPr sz="700" spc="-12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3:26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58688" y="247179"/>
            <a:ext cx="1283335" cy="257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0855" marR="5080" indent="-478790">
              <a:lnSpc>
                <a:spcPct val="108700"/>
              </a:lnSpc>
              <a:spcBef>
                <a:spcPts val="100"/>
              </a:spcBef>
            </a:pPr>
            <a:r>
              <a:rPr sz="700" spc="-25" dirty="0">
                <a:latin typeface="Arial"/>
                <a:cs typeface="Arial"/>
              </a:rPr>
              <a:t>Baltimore </a:t>
            </a:r>
            <a:r>
              <a:rPr sz="700" spc="-45" dirty="0">
                <a:latin typeface="Arial"/>
                <a:cs typeface="Arial"/>
              </a:rPr>
              <a:t>Consent Decree </a:t>
            </a:r>
            <a:r>
              <a:rPr sz="700" spc="-5" dirty="0">
                <a:latin typeface="Arial"/>
                <a:cs typeface="Arial"/>
              </a:rPr>
              <a:t>Monitor  </a:t>
            </a:r>
            <a:r>
              <a:rPr sz="700" spc="-80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33856" y="848423"/>
          <a:ext cx="11261725" cy="46348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4540"/>
                <a:gridCol w="680720"/>
                <a:gridCol w="3604260"/>
                <a:gridCol w="826770"/>
                <a:gridCol w="631825"/>
                <a:gridCol w="661670"/>
                <a:gridCol w="2877820"/>
                <a:gridCol w="1214120"/>
              </a:tblGrid>
              <a:tr h="231775">
                <a:tc>
                  <a:txBody>
                    <a:bodyPr/>
                    <a:lstStyle/>
                    <a:p>
                      <a:pPr marL="22225" algn="ctr">
                        <a:lnSpc>
                          <a:spcPts val="830"/>
                        </a:lnSpc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83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15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30"/>
                        </a:lnSpc>
                        <a:tabLst>
                          <a:tab pos="35179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250.00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0"/>
                        </a:lnSpc>
                        <a:tabLst>
                          <a:tab pos="51117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2555">
                <a:tc>
                  <a:txBody>
                    <a:bodyPr/>
                    <a:lstStyle/>
                    <a:p>
                      <a:pPr marL="22225" algn="ctr">
                        <a:lnSpc>
                          <a:spcPts val="825"/>
                        </a:lnSpc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825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16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825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draft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Investigative Manual;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Continued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Conference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825"/>
                        </a:lnSpc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9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25"/>
                        </a:lnSpc>
                        <a:tabLst>
                          <a:tab pos="35179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250.00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25"/>
                        </a:lnSpc>
                        <a:tabLst>
                          <a:tab pos="38290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975.00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11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770"/>
                        </a:lnSpc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draft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Investigative Manual,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subsection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"gathering</a:t>
                      </a:r>
                      <a:r>
                        <a:rPr sz="7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evidence."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2225" algn="ctr">
                        <a:lnSpc>
                          <a:spcPts val="830"/>
                        </a:lnSpc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83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17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83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Reviewed 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investigation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FTA18-00027;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file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FTA2018-00054.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830"/>
                        </a:lnSpc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8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30"/>
                        </a:lnSpc>
                        <a:tabLst>
                          <a:tab pos="35179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250.00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0"/>
                        </a:lnSpc>
                        <a:tabLst>
                          <a:tab pos="38290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450.00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3189">
                <a:tc>
                  <a:txBody>
                    <a:bodyPr/>
                    <a:lstStyle/>
                    <a:p>
                      <a:pPr marL="22225" algn="ctr">
                        <a:lnSpc>
                          <a:spcPts val="830"/>
                        </a:lnSpc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83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18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83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Reviewing 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file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2018-0120;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investigation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FTA18-00002;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file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CIU18-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830"/>
                        </a:lnSpc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9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30"/>
                        </a:lnSpc>
                        <a:tabLst>
                          <a:tab pos="35179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250.00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0"/>
                        </a:lnSpc>
                        <a:tabLst>
                          <a:tab pos="38290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725.00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339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770"/>
                        </a:lnSpc>
                      </a:pPr>
                      <a:r>
                        <a:rPr sz="700" spc="-65" dirty="0">
                          <a:latin typeface="Arial"/>
                          <a:cs typeface="Arial"/>
                        </a:rPr>
                        <a:t>00636SC;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file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CIU18-00415.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1140">
                <a:tc>
                  <a:txBody>
                    <a:bodyPr/>
                    <a:lstStyle/>
                    <a:p>
                      <a:pPr marL="22225" algn="ctr">
                        <a:lnSpc>
                          <a:spcPts val="830"/>
                        </a:lnSpc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83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30"/>
                        </a:lnSpc>
                        <a:tabLst>
                          <a:tab pos="35179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250.00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0"/>
                        </a:lnSpc>
                        <a:tabLst>
                          <a:tab pos="51117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1140">
                <a:tc>
                  <a:txBody>
                    <a:bodyPr/>
                    <a:lstStyle/>
                    <a:p>
                      <a:pPr marL="22225" algn="ctr">
                        <a:lnSpc>
                          <a:spcPts val="830"/>
                        </a:lnSpc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83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20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30"/>
                        </a:lnSpc>
                        <a:tabLst>
                          <a:tab pos="35179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250.00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0"/>
                        </a:lnSpc>
                        <a:tabLst>
                          <a:tab pos="51117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1140">
                <a:tc>
                  <a:txBody>
                    <a:bodyPr/>
                    <a:lstStyle/>
                    <a:p>
                      <a:pPr marL="22225" algn="ctr">
                        <a:lnSpc>
                          <a:spcPts val="830"/>
                        </a:lnSpc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83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21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30"/>
                        </a:lnSpc>
                        <a:tabLst>
                          <a:tab pos="35179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250.00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0"/>
                        </a:lnSpc>
                        <a:tabLst>
                          <a:tab pos="51117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1140">
                <a:tc>
                  <a:txBody>
                    <a:bodyPr/>
                    <a:lstStyle/>
                    <a:p>
                      <a:pPr marL="22225" algn="ctr">
                        <a:lnSpc>
                          <a:spcPts val="830"/>
                        </a:lnSpc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83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22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83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Partial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case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2018-0152.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830"/>
                        </a:lnSpc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30"/>
                        </a:lnSpc>
                        <a:tabLst>
                          <a:tab pos="35179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250.00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0"/>
                        </a:lnSpc>
                        <a:tabLst>
                          <a:tab pos="38290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100.00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3189">
                <a:tc>
                  <a:txBody>
                    <a:bodyPr/>
                    <a:lstStyle/>
                    <a:p>
                      <a:pPr marL="22225" algn="ctr">
                        <a:lnSpc>
                          <a:spcPts val="830"/>
                        </a:lnSpc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83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23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83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Supervision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section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Investigations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Manual;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830"/>
                        </a:lnSpc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30"/>
                        </a:lnSpc>
                        <a:tabLst>
                          <a:tab pos="35179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250.00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0"/>
                        </a:lnSpc>
                        <a:tabLst>
                          <a:tab pos="31750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1,100.00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765">
                        <a:lnSpc>
                          <a:spcPts val="83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comments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supervision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section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OPR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74320">
                        <a:lnSpc>
                          <a:spcPts val="83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0.20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155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77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Five Forms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proposed by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OPR;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file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2018-0152.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Reviewed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but</a:t>
                      </a:r>
                      <a:r>
                        <a:rPr sz="7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765">
                        <a:lnSpc>
                          <a:spcPts val="77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Investigations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manual.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155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770"/>
                        </a:lnSpc>
                      </a:pPr>
                      <a:r>
                        <a:rPr sz="700" spc="-90" dirty="0">
                          <a:latin typeface="Arial"/>
                          <a:cs typeface="Arial"/>
                        </a:rPr>
                        <a:t>BWC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technical problems;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Reviewed 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files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CIU1800415, 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CIU00175SC,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CIU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18-00079SC.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603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77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file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2018-0189.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48285">
                <a:tc>
                  <a:txBody>
                    <a:bodyPr/>
                    <a:lstStyle/>
                    <a:p>
                      <a:pPr marL="22225" algn="ctr">
                        <a:lnSpc>
                          <a:spcPts val="830"/>
                        </a:lnSpc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83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24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30"/>
                        </a:lnSpc>
                        <a:tabLst>
                          <a:tab pos="35179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250.00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0"/>
                        </a:lnSpc>
                        <a:tabLst>
                          <a:tab pos="51117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3189">
                <a:tc>
                  <a:txBody>
                    <a:bodyPr/>
                    <a:lstStyle/>
                    <a:p>
                      <a:pPr marL="22225" algn="ctr">
                        <a:lnSpc>
                          <a:spcPts val="830"/>
                        </a:lnSpc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83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83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Research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drafting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Jury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instruction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Harvey;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114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file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CIU18-00405;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OPR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830"/>
                        </a:lnSpc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8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30"/>
                        </a:lnSpc>
                        <a:tabLst>
                          <a:tab pos="35179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250.00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0"/>
                        </a:lnSpc>
                        <a:tabLst>
                          <a:tab pos="38290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950.00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03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715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report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 CIU18-0084.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3189">
                <a:tc>
                  <a:txBody>
                    <a:bodyPr/>
                    <a:lstStyle/>
                    <a:p>
                      <a:pPr marL="22225" algn="ctr">
                        <a:lnSpc>
                          <a:spcPts val="830"/>
                        </a:lnSpc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83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26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83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Completed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file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2018-0152;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case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file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20180046;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file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2018-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830"/>
                        </a:lnSpc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30"/>
                        </a:lnSpc>
                        <a:tabLst>
                          <a:tab pos="35179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250.00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0"/>
                        </a:lnSpc>
                        <a:tabLst>
                          <a:tab pos="38290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825.00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44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77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0163.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1775">
                <a:tc>
                  <a:txBody>
                    <a:bodyPr/>
                    <a:lstStyle/>
                    <a:p>
                      <a:pPr marL="22225" algn="ctr">
                        <a:lnSpc>
                          <a:spcPts val="830"/>
                        </a:lnSpc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83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27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30"/>
                        </a:lnSpc>
                        <a:tabLst>
                          <a:tab pos="35179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250.00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0"/>
                        </a:lnSpc>
                        <a:tabLst>
                          <a:tab pos="51117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1140">
                <a:tc>
                  <a:txBody>
                    <a:bodyPr/>
                    <a:lstStyle/>
                    <a:p>
                      <a:pPr marL="22225" algn="ctr">
                        <a:lnSpc>
                          <a:spcPts val="830"/>
                        </a:lnSpc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83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30"/>
                        </a:lnSpc>
                        <a:tabLst>
                          <a:tab pos="35179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250.00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0"/>
                        </a:lnSpc>
                        <a:tabLst>
                          <a:tab pos="51117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43204">
                <a:tc>
                  <a:txBody>
                    <a:bodyPr/>
                    <a:lstStyle/>
                    <a:p>
                      <a:pPr marL="22225" algn="ctr">
                        <a:lnSpc>
                          <a:spcPts val="830"/>
                        </a:lnSpc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83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29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30"/>
                        </a:lnSpc>
                        <a:tabLst>
                          <a:tab pos="35179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250.00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0"/>
                        </a:lnSpc>
                        <a:tabLst>
                          <a:tab pos="51117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48285">
                <a:tc>
                  <a:txBody>
                    <a:bodyPr/>
                    <a:lstStyle/>
                    <a:p>
                      <a:pPr marL="22225" algn="ctr">
                        <a:lnSpc>
                          <a:spcPts val="83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May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83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30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30"/>
                        </a:lnSpc>
                        <a:tabLst>
                          <a:tab pos="35179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250.00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0"/>
                        </a:lnSpc>
                        <a:tabLst>
                          <a:tab pos="51117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1615">
                <a:tc>
                  <a:txBody>
                    <a:bodyPr/>
                    <a:lstStyle/>
                    <a:p>
                      <a:pPr marL="22225" algn="ctr">
                        <a:lnSpc>
                          <a:spcPts val="830"/>
                        </a:lnSpc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83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31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83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Reviewing </a:t>
                      </a:r>
                      <a:r>
                        <a:rPr sz="700" spc="-120" dirty="0">
                          <a:latin typeface="Arial"/>
                          <a:cs typeface="Arial"/>
                        </a:rPr>
                        <a:t>SSA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e-learning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modules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test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questions.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830"/>
                        </a:lnSpc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30"/>
                        </a:lnSpc>
                        <a:tabLst>
                          <a:tab pos="35179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250.00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0"/>
                        </a:lnSpc>
                        <a:tabLst>
                          <a:tab pos="38290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350.00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0014">
                <a:tc gridSpan="4">
                  <a:txBody>
                    <a:bodyPr/>
                    <a:lstStyle/>
                    <a:p>
                      <a:pPr algn="r">
                        <a:lnSpc>
                          <a:spcPts val="800"/>
                        </a:lnSpc>
                      </a:pPr>
                      <a:r>
                        <a:rPr sz="700" b="1" spc="-5" dirty="0">
                          <a:latin typeface="Arial"/>
                          <a:cs typeface="Arial"/>
                        </a:rPr>
                        <a:t>28</a:t>
                      </a:r>
                      <a:r>
                        <a:rPr sz="700" b="1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7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00"/>
                        </a:lnSpc>
                      </a:pPr>
                      <a:r>
                        <a:rPr sz="700" b="1" spc="-85" dirty="0">
                          <a:latin typeface="Arial"/>
                          <a:cs typeface="Arial"/>
                        </a:rPr>
                        <a:t>TOTAL: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00"/>
                        </a:lnSpc>
                        <a:tabLst>
                          <a:tab pos="316230" algn="l"/>
                        </a:tabLst>
                      </a:pPr>
                      <a:r>
                        <a:rPr sz="700" b="1" spc="-40" dirty="0">
                          <a:latin typeface="Arial"/>
                          <a:cs typeface="Arial"/>
                        </a:rPr>
                        <a:t>$	7,175.00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775335" algn="r">
                        <a:lnSpc>
                          <a:spcPts val="800"/>
                        </a:lnSpc>
                      </a:pPr>
                      <a:r>
                        <a:rPr sz="700" b="1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700" b="1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8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1185321" y="309892"/>
            <a:ext cx="982344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14 of 196 </a:t>
            </a:r>
            <a:r>
              <a:rPr sz="1050" spc="-104" baseline="35714" dirty="0">
                <a:latin typeface="Arial"/>
                <a:cs typeface="Arial"/>
              </a:rPr>
              <a:t>Page</a:t>
            </a:r>
            <a:r>
              <a:rPr sz="1050" spc="-150" baseline="35714" dirty="0">
                <a:latin typeface="Arial"/>
                <a:cs typeface="Arial"/>
              </a:rPr>
              <a:t> </a:t>
            </a:r>
            <a:r>
              <a:rPr sz="1050" spc="-60" baseline="35714" dirty="0">
                <a:latin typeface="Arial"/>
                <a:cs typeface="Arial"/>
              </a:rPr>
              <a:t>2</a:t>
            </a:r>
            <a:endParaRPr sz="1050" baseline="3571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625" y="3101498"/>
            <a:ext cx="8763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55" dirty="0">
                <a:latin typeface="Times New Roman"/>
                <a:cs typeface="Times New Roman"/>
              </a:rPr>
              <a:t>Issued </a:t>
            </a:r>
            <a:r>
              <a:rPr sz="900" spc="25" dirty="0">
                <a:latin typeface="Times New Roman"/>
                <a:cs typeface="Times New Roman"/>
              </a:rPr>
              <a:t>by</a:t>
            </a:r>
            <a:r>
              <a:rPr sz="900" spc="-85" dirty="0">
                <a:latin typeface="Times New Roman"/>
                <a:cs typeface="Times New Roman"/>
              </a:rPr>
              <a:t> </a:t>
            </a:r>
            <a:r>
              <a:rPr sz="900" spc="50" dirty="0">
                <a:latin typeface="Times New Roman"/>
                <a:cs typeface="Times New Roman"/>
              </a:rPr>
              <a:t>Rasier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33053" y="1705375"/>
            <a:ext cx="818706" cy="8189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47850" y="1819275"/>
            <a:ext cx="590454" cy="5902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57122" y="1709574"/>
            <a:ext cx="119453" cy="1192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20625" y="1142787"/>
            <a:ext cx="2997835" cy="149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20" dirty="0">
                <a:latin typeface="Times New Roman"/>
                <a:cs typeface="Times New Roman"/>
              </a:rPr>
              <a:t>You </a:t>
            </a:r>
            <a:r>
              <a:rPr sz="1200" spc="65" dirty="0">
                <a:latin typeface="Times New Roman"/>
                <a:cs typeface="Times New Roman"/>
              </a:rPr>
              <a:t>rode </a:t>
            </a:r>
            <a:r>
              <a:rPr sz="1200" spc="-5" dirty="0">
                <a:latin typeface="Times New Roman"/>
                <a:cs typeface="Times New Roman"/>
              </a:rPr>
              <a:t>with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30" dirty="0">
                <a:latin typeface="Times New Roman"/>
                <a:cs typeface="Times New Roman"/>
              </a:rPr>
              <a:t>Yvette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50">
              <a:latin typeface="Times New Roman"/>
              <a:cs typeface="Times New Roman"/>
            </a:endParaRPr>
          </a:p>
          <a:p>
            <a:pPr marL="1821814">
              <a:lnSpc>
                <a:spcPct val="100000"/>
              </a:lnSpc>
              <a:tabLst>
                <a:tab pos="2188210" algn="l"/>
              </a:tabLst>
            </a:pPr>
            <a:r>
              <a:rPr sz="1050" spc="45" dirty="0">
                <a:latin typeface="Times New Roman"/>
                <a:cs typeface="Times New Roman"/>
              </a:rPr>
              <a:t>4.9	</a:t>
            </a:r>
            <a:r>
              <a:rPr sz="1050" spc="35" dirty="0">
                <a:latin typeface="Times New Roman"/>
                <a:cs typeface="Times New Roman"/>
              </a:rPr>
              <a:t>Rating</a:t>
            </a:r>
            <a:endParaRPr sz="10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L="1821814" marR="5080">
              <a:lnSpc>
                <a:spcPct val="166600"/>
              </a:lnSpc>
              <a:spcBef>
                <a:spcPts val="685"/>
              </a:spcBef>
            </a:pPr>
            <a:r>
              <a:rPr sz="1050" spc="25" dirty="0">
                <a:latin typeface="Times New Roman"/>
                <a:cs typeface="Times New Roman"/>
              </a:rPr>
              <a:t>Yvette is </a:t>
            </a:r>
            <a:r>
              <a:rPr sz="1050" spc="35" dirty="0">
                <a:latin typeface="Times New Roman"/>
                <a:cs typeface="Times New Roman"/>
              </a:rPr>
              <a:t>known</a:t>
            </a:r>
            <a:r>
              <a:rPr sz="1050" spc="-25" dirty="0">
                <a:latin typeface="Times New Roman"/>
                <a:cs typeface="Times New Roman"/>
              </a:rPr>
              <a:t> </a:t>
            </a:r>
            <a:r>
              <a:rPr sz="1050" spc="-5" dirty="0">
                <a:latin typeface="Times New Roman"/>
                <a:cs typeface="Times New Roman"/>
              </a:rPr>
              <a:t>for:  </a:t>
            </a:r>
            <a:r>
              <a:rPr sz="1050" spc="30" dirty="0">
                <a:latin typeface="Times New Roman"/>
                <a:cs typeface="Times New Roman"/>
              </a:rPr>
              <a:t>Excellent</a:t>
            </a:r>
            <a:r>
              <a:rPr sz="1050" spc="10" dirty="0">
                <a:latin typeface="Times New Roman"/>
                <a:cs typeface="Times New Roman"/>
              </a:rPr>
              <a:t> </a:t>
            </a:r>
            <a:r>
              <a:rPr sz="1050" spc="50" dirty="0">
                <a:latin typeface="Times New Roman"/>
                <a:cs typeface="Times New Roman"/>
              </a:rPr>
              <a:t>Service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21188" y="3744472"/>
            <a:ext cx="4612640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200" spc="65" dirty="0">
                <a:latin typeface="Times New Roman"/>
                <a:cs typeface="Times New Roman"/>
              </a:rPr>
              <a:t>When </a:t>
            </a:r>
            <a:r>
              <a:rPr sz="1200" spc="40" dirty="0">
                <a:latin typeface="Times New Roman"/>
                <a:cs typeface="Times New Roman"/>
              </a:rPr>
              <a:t>you </a:t>
            </a:r>
            <a:r>
              <a:rPr sz="1200" spc="30" dirty="0">
                <a:latin typeface="Times New Roman"/>
                <a:cs typeface="Times New Roman"/>
              </a:rPr>
              <a:t>ride </a:t>
            </a:r>
            <a:r>
              <a:rPr sz="1200" spc="-5" dirty="0">
                <a:latin typeface="Times New Roman"/>
                <a:cs typeface="Times New Roman"/>
              </a:rPr>
              <a:t>with </a:t>
            </a:r>
            <a:r>
              <a:rPr sz="1200" spc="45" dirty="0">
                <a:latin typeface="Times New Roman"/>
                <a:cs typeface="Times New Roman"/>
              </a:rPr>
              <a:t>Uber, </a:t>
            </a:r>
            <a:r>
              <a:rPr sz="1200" spc="30" dirty="0">
                <a:latin typeface="Times New Roman"/>
                <a:cs typeface="Times New Roman"/>
              </a:rPr>
              <a:t>your </a:t>
            </a:r>
            <a:r>
              <a:rPr sz="1200" spc="25" dirty="0">
                <a:latin typeface="Times New Roman"/>
                <a:cs typeface="Times New Roman"/>
              </a:rPr>
              <a:t>trips </a:t>
            </a:r>
            <a:r>
              <a:rPr sz="1200" spc="85" dirty="0">
                <a:latin typeface="Times New Roman"/>
                <a:cs typeface="Times New Roman"/>
              </a:rPr>
              <a:t>are </a:t>
            </a:r>
            <a:r>
              <a:rPr sz="1200" spc="55" dirty="0">
                <a:latin typeface="Times New Roman"/>
                <a:cs typeface="Times New Roman"/>
              </a:rPr>
              <a:t>insured </a:t>
            </a:r>
            <a:r>
              <a:rPr sz="1200" spc="-5" dirty="0">
                <a:latin typeface="Times New Roman"/>
                <a:cs typeface="Times New Roman"/>
              </a:rPr>
              <a:t>in </a:t>
            </a:r>
            <a:r>
              <a:rPr sz="1200" spc="114" dirty="0">
                <a:latin typeface="Times New Roman"/>
                <a:cs typeface="Times New Roman"/>
              </a:rPr>
              <a:t>case </a:t>
            </a:r>
            <a:r>
              <a:rPr sz="1200" spc="-5" dirty="0">
                <a:latin typeface="Times New Roman"/>
                <a:cs typeface="Times New Roman"/>
              </a:rPr>
              <a:t>of </a:t>
            </a:r>
            <a:r>
              <a:rPr sz="1200" spc="130" dirty="0">
                <a:latin typeface="Times New Roman"/>
                <a:cs typeface="Times New Roman"/>
              </a:rPr>
              <a:t>a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65" dirty="0">
                <a:latin typeface="Times New Roman"/>
                <a:cs typeface="Times New Roman"/>
              </a:rPr>
              <a:t>covered  </a:t>
            </a:r>
            <a:r>
              <a:rPr sz="1200" spc="55" dirty="0">
                <a:latin typeface="Times New Roman"/>
                <a:cs typeface="Times New Roman"/>
              </a:rPr>
              <a:t>accident. </a:t>
            </a:r>
            <a:r>
              <a:rPr sz="1200" spc="50" dirty="0">
                <a:solidFill>
                  <a:srgbClr val="266DF0"/>
                </a:solidFill>
                <a:latin typeface="Times New Roman"/>
                <a:cs typeface="Times New Roman"/>
              </a:rPr>
              <a:t>Learn</a:t>
            </a:r>
            <a:r>
              <a:rPr sz="1200" dirty="0">
                <a:solidFill>
                  <a:srgbClr val="266DF0"/>
                </a:solidFill>
                <a:latin typeface="Times New Roman"/>
                <a:cs typeface="Times New Roman"/>
              </a:rPr>
              <a:t> </a:t>
            </a:r>
            <a:r>
              <a:rPr sz="1200" spc="55" dirty="0">
                <a:solidFill>
                  <a:srgbClr val="266DF0"/>
                </a:solidFill>
                <a:latin typeface="Times New Roman"/>
                <a:cs typeface="Times New Roman"/>
              </a:rPr>
              <a:t>more.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66809" y="5571676"/>
            <a:ext cx="76095" cy="852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66809" y="6562725"/>
            <a:ext cx="76095" cy="1610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33800" y="5495925"/>
            <a:ext cx="2971419" cy="34089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68268" y="5056726"/>
            <a:ext cx="2131060" cy="2265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4690" algn="l"/>
              </a:tabLst>
            </a:pPr>
            <a:r>
              <a:rPr sz="1350" spc="30" baseline="3086" dirty="0">
                <a:solidFill>
                  <a:srgbClr val="6C6865"/>
                </a:solidFill>
                <a:latin typeface="Times New Roman"/>
                <a:cs typeface="Times New Roman"/>
              </a:rPr>
              <a:t>Comfort	</a:t>
            </a:r>
            <a:r>
              <a:rPr sz="1200" spc="55" dirty="0">
                <a:solidFill>
                  <a:srgbClr val="585858"/>
                </a:solidFill>
                <a:latin typeface="Times New Roman"/>
                <a:cs typeface="Times New Roman"/>
              </a:rPr>
              <a:t>9.02 </a:t>
            </a:r>
            <a:r>
              <a:rPr sz="1200" spc="-5" dirty="0">
                <a:solidFill>
                  <a:srgbClr val="585858"/>
                </a:solidFill>
                <a:latin typeface="Times New Roman"/>
                <a:cs typeface="Times New Roman"/>
              </a:rPr>
              <a:t>mi </a:t>
            </a:r>
            <a:r>
              <a:rPr sz="1200" spc="70" dirty="0">
                <a:solidFill>
                  <a:srgbClr val="585858"/>
                </a:solidFill>
                <a:latin typeface="Times New Roman"/>
                <a:cs typeface="Times New Roman"/>
              </a:rPr>
              <a:t>| </a:t>
            </a:r>
            <a:r>
              <a:rPr sz="1200" spc="65" dirty="0">
                <a:solidFill>
                  <a:srgbClr val="585858"/>
                </a:solidFill>
                <a:latin typeface="Times New Roman"/>
                <a:cs typeface="Times New Roman"/>
              </a:rPr>
              <a:t>16</a:t>
            </a:r>
            <a:r>
              <a:rPr sz="1200" spc="-25" dirty="0">
                <a:solidFill>
                  <a:srgbClr val="585858"/>
                </a:solidFill>
                <a:latin typeface="Times New Roman"/>
                <a:cs typeface="Times New Roman"/>
              </a:rPr>
              <a:t> </a:t>
            </a:r>
            <a:r>
              <a:rPr sz="1200" spc="20" dirty="0">
                <a:solidFill>
                  <a:srgbClr val="585858"/>
                </a:solidFill>
                <a:latin typeface="Times New Roman"/>
                <a:cs typeface="Times New Roman"/>
              </a:rPr>
              <a:t>min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298450">
              <a:lnSpc>
                <a:spcPct val="100000"/>
              </a:lnSpc>
            </a:pPr>
            <a:r>
              <a:rPr sz="1200" spc="65" dirty="0">
                <a:latin typeface="Times New Roman"/>
                <a:cs typeface="Times New Roman"/>
              </a:rPr>
              <a:t>06:27am</a:t>
            </a:r>
            <a:endParaRPr sz="1200">
              <a:latin typeface="Times New Roman"/>
              <a:cs typeface="Times New Roman"/>
            </a:endParaRPr>
          </a:p>
          <a:p>
            <a:pPr marL="298450" marR="5080">
              <a:lnSpc>
                <a:spcPct val="145800"/>
              </a:lnSpc>
            </a:pPr>
            <a:r>
              <a:rPr sz="1200" spc="65" dirty="0">
                <a:latin typeface="Times New Roman"/>
                <a:cs typeface="Times New Roman"/>
              </a:rPr>
              <a:t>110 </a:t>
            </a:r>
            <a:r>
              <a:rPr sz="1200" spc="130" dirty="0">
                <a:latin typeface="Times New Roman"/>
                <a:cs typeface="Times New Roman"/>
              </a:rPr>
              <a:t>S </a:t>
            </a:r>
            <a:r>
              <a:rPr sz="1200" spc="50" dirty="0">
                <a:latin typeface="Times New Roman"/>
                <a:cs typeface="Times New Roman"/>
              </a:rPr>
              <a:t>Eutaw St,</a:t>
            </a:r>
            <a:r>
              <a:rPr sz="1200" spc="-145" dirty="0">
                <a:latin typeface="Times New Roman"/>
                <a:cs typeface="Times New Roman"/>
              </a:rPr>
              <a:t> </a:t>
            </a:r>
            <a:r>
              <a:rPr sz="1200" spc="25" dirty="0">
                <a:latin typeface="Times New Roman"/>
                <a:cs typeface="Times New Roman"/>
              </a:rPr>
              <a:t>Baltimore,  </a:t>
            </a:r>
            <a:r>
              <a:rPr sz="1200" spc="-35" dirty="0">
                <a:latin typeface="Times New Roman"/>
                <a:cs typeface="Times New Roman"/>
              </a:rPr>
              <a:t>MD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L="298450">
              <a:lnSpc>
                <a:spcPct val="100000"/>
              </a:lnSpc>
            </a:pPr>
            <a:r>
              <a:rPr sz="1200" spc="65" dirty="0">
                <a:latin typeface="Times New Roman"/>
                <a:cs typeface="Times New Roman"/>
              </a:rPr>
              <a:t>06:43am</a:t>
            </a:r>
            <a:endParaRPr sz="1200">
              <a:latin typeface="Times New Roman"/>
              <a:cs typeface="Times New Roman"/>
            </a:endParaRPr>
          </a:p>
          <a:p>
            <a:pPr marL="298450" marR="216535">
              <a:lnSpc>
                <a:spcPct val="145800"/>
              </a:lnSpc>
            </a:pPr>
            <a:r>
              <a:rPr sz="1200" spc="65" dirty="0">
                <a:latin typeface="Times New Roman"/>
                <a:cs typeface="Times New Roman"/>
              </a:rPr>
              <a:t>3400 </a:t>
            </a:r>
            <a:r>
              <a:rPr sz="1200" spc="-5" dirty="0">
                <a:latin typeface="Times New Roman"/>
                <a:cs typeface="Times New Roman"/>
              </a:rPr>
              <a:t>W </a:t>
            </a:r>
            <a:r>
              <a:rPr sz="1200" spc="40" dirty="0">
                <a:latin typeface="Times New Roman"/>
                <a:cs typeface="Times New Roman"/>
              </a:rPr>
              <a:t>Northern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30" dirty="0">
                <a:latin typeface="Times New Roman"/>
                <a:cs typeface="Times New Roman"/>
              </a:rPr>
              <a:t>Pkwy,  </a:t>
            </a:r>
            <a:r>
              <a:rPr sz="1200" spc="25" dirty="0">
                <a:latin typeface="Times New Roman"/>
                <a:cs typeface="Times New Roman"/>
              </a:rPr>
              <a:t>Baltimore, </a:t>
            </a:r>
            <a:r>
              <a:rPr sz="1200" spc="-35" dirty="0">
                <a:latin typeface="Times New Roman"/>
                <a:cs typeface="Times New Roman"/>
              </a:rPr>
              <a:t>MD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83418" y="0"/>
            <a:ext cx="715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Page 2 of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4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73100" y="9895907"/>
            <a:ext cx="6400800" cy="162560"/>
          </a:xfrm>
          <a:custGeom>
            <a:avLst/>
            <a:gdLst/>
            <a:ahLst/>
            <a:cxnLst/>
            <a:rect l="l" t="t" r="r" b="b"/>
            <a:pathLst>
              <a:path w="6400800" h="162559">
                <a:moveTo>
                  <a:pt x="6400800" y="162492"/>
                </a:moveTo>
                <a:lnTo>
                  <a:pt x="6400800" y="0"/>
                </a:lnTo>
                <a:lnTo>
                  <a:pt x="0" y="0"/>
                </a:lnTo>
                <a:lnTo>
                  <a:pt x="0" y="162492"/>
                </a:lnTo>
                <a:lnTo>
                  <a:pt x="6400800" y="1624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185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76065" y="9602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185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33500" y="1162050"/>
            <a:ext cx="657129" cy="228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758340" y="1111237"/>
            <a:ext cx="6927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5" dirty="0">
                <a:latin typeface="Times New Roman"/>
                <a:cs typeface="Times New Roman"/>
              </a:rPr>
              <a:t>Total:</a:t>
            </a:r>
            <a:r>
              <a:rPr sz="900" spc="-40" dirty="0">
                <a:latin typeface="Times New Roman"/>
                <a:cs typeface="Times New Roman"/>
              </a:rPr>
              <a:t> </a:t>
            </a:r>
            <a:r>
              <a:rPr sz="900" spc="45" dirty="0">
                <a:latin typeface="Times New Roman"/>
                <a:cs typeface="Times New Roman"/>
              </a:rPr>
              <a:t>$25.22</a:t>
            </a:r>
            <a:endParaRPr sz="900">
              <a:latin typeface="Times New Roman"/>
              <a:cs typeface="Times New Roman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125791" y="1307831"/>
          <a:ext cx="5303520" cy="69576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5200"/>
                <a:gridCol w="445770"/>
                <a:gridCol w="1351914"/>
              </a:tblGrid>
              <a:tr h="32829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</a:pPr>
                      <a:r>
                        <a:rPr sz="900" spc="15" dirty="0">
                          <a:latin typeface="Times New Roman"/>
                          <a:cs typeface="Times New Roman"/>
                        </a:rPr>
                        <a:t>Mon, </a:t>
                      </a:r>
                      <a:r>
                        <a:rPr sz="900" spc="30" dirty="0">
                          <a:latin typeface="Times New Roman"/>
                          <a:cs typeface="Times New Roman"/>
                        </a:rPr>
                        <a:t>Jul </a:t>
                      </a:r>
                      <a:r>
                        <a:rPr sz="900" spc="40" dirty="0">
                          <a:latin typeface="Times New Roman"/>
                          <a:cs typeface="Times New Roman"/>
                        </a:rPr>
                        <a:t>29,</a:t>
                      </a:r>
                      <a:r>
                        <a:rPr sz="9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900" spc="50" dirty="0">
                          <a:latin typeface="Times New Roman"/>
                          <a:cs typeface="Times New Roman"/>
                        </a:rPr>
                        <a:t>2019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994410">
                <a:tc>
                  <a:txBody>
                    <a:bodyPr/>
                    <a:lstStyle/>
                    <a:p>
                      <a:pPr marL="208915" marR="788670">
                        <a:lnSpc>
                          <a:spcPts val="2850"/>
                        </a:lnSpc>
                        <a:spcBef>
                          <a:spcPts val="1580"/>
                        </a:spcBef>
                      </a:pPr>
                      <a:r>
                        <a:rPr sz="2550" spc="140" dirty="0">
                          <a:latin typeface="Times New Roman"/>
                          <a:cs typeface="Times New Roman"/>
                        </a:rPr>
                        <a:t>Thanks </a:t>
                      </a:r>
                      <a:r>
                        <a:rPr sz="2550" spc="-5" dirty="0"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255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550" spc="25" dirty="0">
                          <a:latin typeface="Times New Roman"/>
                          <a:cs typeface="Times New Roman"/>
                        </a:rPr>
                        <a:t>riding,  </a:t>
                      </a:r>
                      <a:r>
                        <a:rPr sz="2550" spc="120" dirty="0">
                          <a:latin typeface="Times New Roman"/>
                          <a:cs typeface="Times New Roman"/>
                        </a:rPr>
                        <a:t>Roberto</a:t>
                      </a:r>
                      <a:endParaRPr sz="2550">
                        <a:latin typeface="Times New Roman"/>
                        <a:cs typeface="Times New Roman"/>
                      </a:endParaRPr>
                    </a:p>
                  </a:txBody>
                  <a:tcPr marL="0" marR="0" marT="20066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301625">
                <a:tc>
                  <a:txBody>
                    <a:bodyPr/>
                    <a:lstStyle/>
                    <a:p>
                      <a:pPr marL="20891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500" spc="65" dirty="0">
                          <a:latin typeface="Times New Roman"/>
                          <a:cs typeface="Times New Roman"/>
                        </a:rPr>
                        <a:t>We're </a:t>
                      </a:r>
                      <a:r>
                        <a:rPr sz="1500" spc="60" dirty="0">
                          <a:latin typeface="Times New Roman"/>
                          <a:cs typeface="Times New Roman"/>
                        </a:rPr>
                        <a:t>glad </a:t>
                      </a:r>
                      <a:r>
                        <a:rPr sz="1500" spc="40" dirty="0">
                          <a:latin typeface="Times New Roman"/>
                          <a:cs typeface="Times New Roman"/>
                        </a:rPr>
                        <a:t>to </a:t>
                      </a:r>
                      <a:r>
                        <a:rPr sz="1500" spc="100" dirty="0">
                          <a:latin typeface="Times New Roman"/>
                          <a:cs typeface="Times New Roman"/>
                        </a:rPr>
                        <a:t>have </a:t>
                      </a:r>
                      <a:r>
                        <a:rPr sz="1500" spc="55" dirty="0">
                          <a:latin typeface="Times New Roman"/>
                          <a:cs typeface="Times New Roman"/>
                        </a:rPr>
                        <a:t>you </a:t>
                      </a:r>
                      <a:r>
                        <a:rPr sz="1500" spc="165" dirty="0">
                          <a:latin typeface="Times New Roman"/>
                          <a:cs typeface="Times New Roman"/>
                        </a:rPr>
                        <a:t>as </a:t>
                      </a:r>
                      <a:r>
                        <a:rPr sz="1500" spc="125" dirty="0">
                          <a:latin typeface="Times New Roman"/>
                          <a:cs typeface="Times New Roman"/>
                        </a:rPr>
                        <a:t>an</a:t>
                      </a:r>
                      <a:r>
                        <a:rPr sz="1500" spc="-2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60" dirty="0">
                          <a:latin typeface="Times New Roman"/>
                          <a:cs typeface="Times New Roman"/>
                        </a:rPr>
                        <a:t>Uber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630555">
                <a:tc>
                  <a:txBody>
                    <a:bodyPr/>
                    <a:lstStyle/>
                    <a:p>
                      <a:pPr marL="208915">
                        <a:lnSpc>
                          <a:spcPts val="1780"/>
                        </a:lnSpc>
                      </a:pPr>
                      <a:r>
                        <a:rPr sz="1500" spc="95" dirty="0">
                          <a:latin typeface="Times New Roman"/>
                          <a:cs typeface="Times New Roman"/>
                        </a:rPr>
                        <a:t>Rewards </a:t>
                      </a:r>
                      <a:r>
                        <a:rPr sz="1500" spc="40" dirty="0">
                          <a:latin typeface="Times New Roman"/>
                          <a:cs typeface="Times New Roman"/>
                        </a:rPr>
                        <a:t>Gold</a:t>
                      </a:r>
                      <a:r>
                        <a:rPr sz="15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65" dirty="0">
                          <a:latin typeface="Times New Roman"/>
                          <a:cs typeface="Times New Roman"/>
                        </a:rPr>
                        <a:t>Member.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1037590">
                <a:tc>
                  <a:txBody>
                    <a:bodyPr/>
                    <a:lstStyle/>
                    <a:p>
                      <a:pPr marL="207645">
                        <a:lnSpc>
                          <a:spcPct val="100000"/>
                        </a:lnSpc>
                        <a:spcBef>
                          <a:spcPts val="2805"/>
                        </a:spcBef>
                      </a:pPr>
                      <a:r>
                        <a:rPr sz="3300" spc="70" dirty="0">
                          <a:latin typeface="Times New Roman"/>
                          <a:cs typeface="Times New Roman"/>
                        </a:rPr>
                        <a:t>Total</a:t>
                      </a: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35623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805"/>
                        </a:spcBef>
                      </a:pPr>
                      <a:r>
                        <a:rPr sz="3300" dirty="0">
                          <a:latin typeface="Times New Roman"/>
                          <a:cs typeface="Times New Roman"/>
                        </a:rPr>
                        <a:t>$25.22</a:t>
                      </a: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356235" marB="0"/>
                </a:tc>
              </a:tr>
              <a:tr h="1695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</a:tr>
              <a:tr h="1289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208279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Trip</a:t>
                      </a:r>
                      <a:r>
                        <a:rPr sz="120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80" dirty="0">
                          <a:latin typeface="Times New Roman"/>
                          <a:cs typeface="Times New Roman"/>
                        </a:rPr>
                        <a:t>Fare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$21.27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614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208279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200" spc="45" dirty="0">
                          <a:latin typeface="Times New Roman"/>
                          <a:cs typeface="Times New Roman"/>
                        </a:rPr>
                        <a:t>Subtotal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$21.27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865505">
                <a:tc>
                  <a:txBody>
                    <a:bodyPr/>
                    <a:lstStyle/>
                    <a:p>
                      <a:pPr marL="208279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200" spc="15" dirty="0">
                          <a:latin typeface="Times New Roman"/>
                          <a:cs typeface="Times New Roman"/>
                        </a:rPr>
                        <a:t>Tolls, </a:t>
                      </a:r>
                      <a:r>
                        <a:rPr sz="1200" spc="75" dirty="0">
                          <a:latin typeface="Times New Roman"/>
                          <a:cs typeface="Times New Roman"/>
                        </a:rPr>
                        <a:t>Surcharges, </a:t>
                      </a:r>
                      <a:r>
                        <a:rPr sz="1200" spc="85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114" dirty="0">
                          <a:latin typeface="Times New Roman"/>
                          <a:cs typeface="Times New Roman"/>
                        </a:rPr>
                        <a:t>Fees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00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$3.95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0010" marB="0"/>
                </a:tc>
              </a:tr>
              <a:tr h="570230">
                <a:tc>
                  <a:txBody>
                    <a:bodyPr/>
                    <a:lstStyle/>
                    <a:p>
                      <a:pPr marR="207010" algn="ctr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200" spc="30" dirty="0">
                          <a:solidFill>
                            <a:srgbClr val="266DF0"/>
                          </a:solidFill>
                          <a:latin typeface="Times New Roman"/>
                          <a:cs typeface="Times New Roman"/>
                        </a:rPr>
                        <a:t>Switch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12763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$25.22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102235" marB="0"/>
                </a:tc>
              </a:tr>
              <a:tr h="152400">
                <a:tc>
                  <a:txBody>
                    <a:bodyPr/>
                    <a:lstStyle/>
                    <a:p>
                      <a:pPr marL="20891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900" spc="-55" dirty="0">
                          <a:latin typeface="Times New Roman"/>
                          <a:cs typeface="Times New Roman"/>
                        </a:rPr>
                        <a:t>A </a:t>
                      </a:r>
                      <a:r>
                        <a:rPr sz="900" spc="35" dirty="0">
                          <a:latin typeface="Times New Roman"/>
                          <a:cs typeface="Times New Roman"/>
                        </a:rPr>
                        <a:t>temporary </a:t>
                      </a:r>
                      <a:r>
                        <a:rPr sz="900" spc="25" dirty="0">
                          <a:latin typeface="Times New Roman"/>
                          <a:cs typeface="Times New Roman"/>
                        </a:rPr>
                        <a:t>hold </a:t>
                      </a:r>
                      <a:r>
                        <a:rPr sz="900" spc="-5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900" spc="45" dirty="0">
                          <a:latin typeface="Times New Roman"/>
                          <a:cs typeface="Times New Roman"/>
                        </a:rPr>
                        <a:t>$25.22 </a:t>
                      </a:r>
                      <a:r>
                        <a:rPr sz="900" spc="65" dirty="0">
                          <a:latin typeface="Times New Roman"/>
                          <a:cs typeface="Times New Roman"/>
                        </a:rPr>
                        <a:t>was </a:t>
                      </a:r>
                      <a:r>
                        <a:rPr sz="900" spc="50" dirty="0">
                          <a:latin typeface="Times New Roman"/>
                          <a:cs typeface="Times New Roman"/>
                        </a:rPr>
                        <a:t>placed on </a:t>
                      </a:r>
                      <a:r>
                        <a:rPr sz="900" spc="25" dirty="0">
                          <a:latin typeface="Times New Roman"/>
                          <a:cs typeface="Times New Roman"/>
                        </a:rPr>
                        <a:t>your </a:t>
                      </a:r>
                      <a:r>
                        <a:rPr sz="900" spc="50" dirty="0">
                          <a:latin typeface="Times New Roman"/>
                          <a:cs typeface="Times New Roman"/>
                        </a:rPr>
                        <a:t>payment</a:t>
                      </a:r>
                      <a:r>
                        <a:rPr sz="9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900" spc="50" dirty="0">
                          <a:latin typeface="Times New Roman"/>
                          <a:cs typeface="Times New Roman"/>
                        </a:rPr>
                        <a:t>method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900" spc="45" dirty="0">
                          <a:latin typeface="Times New Roman"/>
                          <a:cs typeface="Times New Roman"/>
                        </a:rPr>
                        <a:t>at </a:t>
                      </a:r>
                      <a:r>
                        <a:rPr sz="900" spc="5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900" spc="35" dirty="0">
                          <a:latin typeface="Times New Roman"/>
                          <a:cs typeface="Times New Roman"/>
                        </a:rPr>
                        <a:t>start </a:t>
                      </a:r>
                      <a:r>
                        <a:rPr sz="900" spc="-5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900" spc="5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9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900" dirty="0">
                          <a:latin typeface="Times New Roman"/>
                          <a:cs typeface="Times New Roman"/>
                        </a:rPr>
                        <a:t>trip.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1905" marB="0"/>
                </a:tc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5067300" y="2190750"/>
            <a:ext cx="1371219" cy="13714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13825" y="4622053"/>
            <a:ext cx="100974" cy="1023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28596" y="6764797"/>
            <a:ext cx="138503" cy="140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20626" y="8238673"/>
            <a:ext cx="477647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 marR="5080">
              <a:lnSpc>
                <a:spcPct val="138900"/>
              </a:lnSpc>
              <a:spcBef>
                <a:spcPts val="100"/>
              </a:spcBef>
            </a:pPr>
            <a:r>
              <a:rPr sz="900" spc="20" dirty="0">
                <a:latin typeface="Times New Roman"/>
                <a:cs typeface="Times New Roman"/>
              </a:rPr>
              <a:t>This is </a:t>
            </a:r>
            <a:r>
              <a:rPr sz="900" spc="30" dirty="0">
                <a:latin typeface="Times New Roman"/>
                <a:cs typeface="Times New Roman"/>
              </a:rPr>
              <a:t>not </a:t>
            </a:r>
            <a:r>
              <a:rPr sz="900" spc="100" dirty="0">
                <a:latin typeface="Times New Roman"/>
                <a:cs typeface="Times New Roman"/>
              </a:rPr>
              <a:t>a </a:t>
            </a:r>
            <a:r>
              <a:rPr sz="900" spc="55" dirty="0">
                <a:latin typeface="Times New Roman"/>
                <a:cs typeface="Times New Roman"/>
              </a:rPr>
              <a:t>charge </a:t>
            </a:r>
            <a:r>
              <a:rPr sz="900" spc="65" dirty="0">
                <a:latin typeface="Times New Roman"/>
                <a:cs typeface="Times New Roman"/>
              </a:rPr>
              <a:t>and </a:t>
            </a:r>
            <a:r>
              <a:rPr sz="900" spc="80" dirty="0">
                <a:latin typeface="Times New Roman"/>
                <a:cs typeface="Times New Roman"/>
              </a:rPr>
              <a:t>has</a:t>
            </a:r>
            <a:r>
              <a:rPr sz="900" spc="-155" dirty="0">
                <a:latin typeface="Times New Roman"/>
                <a:cs typeface="Times New Roman"/>
              </a:rPr>
              <a:t> </a:t>
            </a:r>
            <a:r>
              <a:rPr sz="900" spc="25" dirty="0">
                <a:latin typeface="Times New Roman"/>
                <a:cs typeface="Times New Roman"/>
              </a:rPr>
              <a:t>or </a:t>
            </a:r>
            <a:r>
              <a:rPr sz="900" spc="-40" dirty="0">
                <a:latin typeface="Times New Roman"/>
                <a:cs typeface="Times New Roman"/>
              </a:rPr>
              <a:t>will </a:t>
            </a:r>
            <a:r>
              <a:rPr sz="900" spc="75" dirty="0">
                <a:latin typeface="Times New Roman"/>
                <a:cs typeface="Times New Roman"/>
              </a:rPr>
              <a:t>be </a:t>
            </a:r>
            <a:r>
              <a:rPr sz="900" spc="45" dirty="0">
                <a:latin typeface="Times New Roman"/>
                <a:cs typeface="Times New Roman"/>
              </a:rPr>
              <a:t>removed. </a:t>
            </a:r>
            <a:r>
              <a:rPr sz="900" spc="-30" dirty="0">
                <a:latin typeface="Times New Roman"/>
                <a:cs typeface="Times New Roman"/>
              </a:rPr>
              <a:t>It </a:t>
            </a:r>
            <a:r>
              <a:rPr sz="900" spc="40" dirty="0">
                <a:latin typeface="Times New Roman"/>
                <a:cs typeface="Times New Roman"/>
              </a:rPr>
              <a:t>should </a:t>
            </a:r>
            <a:r>
              <a:rPr sz="900" spc="55" dirty="0">
                <a:latin typeface="Times New Roman"/>
                <a:cs typeface="Times New Roman"/>
              </a:rPr>
              <a:t>disappear </a:t>
            </a:r>
            <a:r>
              <a:rPr sz="900" spc="10" dirty="0">
                <a:latin typeface="Times New Roman"/>
                <a:cs typeface="Times New Roman"/>
              </a:rPr>
              <a:t>from </a:t>
            </a:r>
            <a:r>
              <a:rPr sz="900" spc="25" dirty="0">
                <a:latin typeface="Times New Roman"/>
                <a:cs typeface="Times New Roman"/>
              </a:rPr>
              <a:t>your </a:t>
            </a:r>
            <a:r>
              <a:rPr sz="900" spc="50" dirty="0">
                <a:latin typeface="Times New Roman"/>
                <a:cs typeface="Times New Roman"/>
              </a:rPr>
              <a:t>bank </a:t>
            </a:r>
            <a:r>
              <a:rPr sz="900" spc="55" dirty="0">
                <a:latin typeface="Times New Roman"/>
                <a:cs typeface="Times New Roman"/>
              </a:rPr>
              <a:t>statement  </a:t>
            </a:r>
            <a:r>
              <a:rPr sz="900" spc="20" dirty="0">
                <a:latin typeface="Times New Roman"/>
                <a:cs typeface="Times New Roman"/>
              </a:rPr>
              <a:t>shortly. </a:t>
            </a:r>
            <a:r>
              <a:rPr sz="900" u="sng" spc="40" dirty="0">
                <a:solidFill>
                  <a:srgbClr val="0065CC"/>
                </a:solidFill>
                <a:uFill>
                  <a:solidFill>
                    <a:srgbClr val="0065CC"/>
                  </a:solidFill>
                </a:uFill>
                <a:latin typeface="Times New Roman"/>
                <a:cs typeface="Times New Roman"/>
              </a:rPr>
              <a:t>Learn</a:t>
            </a:r>
            <a:r>
              <a:rPr sz="900" u="sng" spc="20" dirty="0">
                <a:solidFill>
                  <a:srgbClr val="0065CC"/>
                </a:solidFill>
                <a:uFill>
                  <a:solidFill>
                    <a:srgbClr val="0065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900" u="sng" spc="25" dirty="0">
                <a:solidFill>
                  <a:srgbClr val="0065CC"/>
                </a:solidFill>
                <a:uFill>
                  <a:solidFill>
                    <a:srgbClr val="0065CC"/>
                  </a:solidFill>
                </a:uFill>
                <a:latin typeface="Times New Roman"/>
                <a:cs typeface="Times New Roman"/>
              </a:rPr>
              <a:t>More</a:t>
            </a: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900" spc="40" dirty="0">
                <a:latin typeface="Times New Roman"/>
                <a:cs typeface="Times New Roman"/>
              </a:rPr>
              <a:t>Receipt </a:t>
            </a:r>
            <a:r>
              <a:rPr sz="900" spc="-30" dirty="0">
                <a:latin typeface="Times New Roman"/>
                <a:cs typeface="Times New Roman"/>
              </a:rPr>
              <a:t>ID</a:t>
            </a:r>
            <a:r>
              <a:rPr sz="900" dirty="0">
                <a:latin typeface="Times New Roman"/>
                <a:cs typeface="Times New Roman"/>
              </a:rPr>
              <a:t> </a:t>
            </a:r>
            <a:r>
              <a:rPr sz="900" spc="50" dirty="0">
                <a:latin typeface="Times New Roman"/>
                <a:cs typeface="Times New Roman"/>
              </a:rPr>
              <a:t>#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232783" y="4601629"/>
            <a:ext cx="2193925" cy="170180"/>
          </a:xfrm>
          <a:custGeom>
            <a:avLst/>
            <a:gdLst/>
            <a:ahLst/>
            <a:cxnLst/>
            <a:rect l="l" t="t" r="r" b="b"/>
            <a:pathLst>
              <a:path w="2193925" h="170179">
                <a:moveTo>
                  <a:pt x="0" y="170040"/>
                </a:moveTo>
                <a:lnTo>
                  <a:pt x="2193328" y="170040"/>
                </a:lnTo>
                <a:lnTo>
                  <a:pt x="2193328" y="0"/>
                </a:lnTo>
                <a:lnTo>
                  <a:pt x="0" y="0"/>
                </a:lnTo>
                <a:lnTo>
                  <a:pt x="0" y="1700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25791" y="7541615"/>
            <a:ext cx="1380490" cy="570865"/>
          </a:xfrm>
          <a:custGeom>
            <a:avLst/>
            <a:gdLst/>
            <a:ahLst/>
            <a:cxnLst/>
            <a:rect l="l" t="t" r="r" b="b"/>
            <a:pathLst>
              <a:path w="1380489" h="570865">
                <a:moveTo>
                  <a:pt x="0" y="570801"/>
                </a:moveTo>
                <a:lnTo>
                  <a:pt x="1379905" y="570801"/>
                </a:lnTo>
                <a:lnTo>
                  <a:pt x="1379905" y="0"/>
                </a:lnTo>
                <a:lnTo>
                  <a:pt x="0" y="0"/>
                </a:lnTo>
                <a:lnTo>
                  <a:pt x="0" y="5708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31029" y="8137638"/>
            <a:ext cx="446405" cy="127635"/>
          </a:xfrm>
          <a:custGeom>
            <a:avLst/>
            <a:gdLst/>
            <a:ahLst/>
            <a:cxnLst/>
            <a:rect l="l" t="t" r="r" b="b"/>
            <a:pathLst>
              <a:path w="446404" h="127634">
                <a:moveTo>
                  <a:pt x="0" y="127558"/>
                </a:moveTo>
                <a:lnTo>
                  <a:pt x="446074" y="127558"/>
                </a:lnTo>
                <a:lnTo>
                  <a:pt x="446074" y="0"/>
                </a:lnTo>
                <a:lnTo>
                  <a:pt x="0" y="0"/>
                </a:lnTo>
                <a:lnTo>
                  <a:pt x="0" y="1275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84074" y="12738"/>
            <a:ext cx="690245" cy="168910"/>
          </a:xfrm>
          <a:custGeom>
            <a:avLst/>
            <a:gdLst/>
            <a:ahLst/>
            <a:cxnLst/>
            <a:rect l="l" t="t" r="r" b="b"/>
            <a:pathLst>
              <a:path w="690245" h="168910">
                <a:moveTo>
                  <a:pt x="0" y="168655"/>
                </a:moveTo>
                <a:lnTo>
                  <a:pt x="689825" y="168655"/>
                </a:lnTo>
                <a:lnTo>
                  <a:pt x="689825" y="0"/>
                </a:lnTo>
                <a:lnTo>
                  <a:pt x="0" y="0"/>
                </a:lnTo>
                <a:lnTo>
                  <a:pt x="0" y="168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81466" y="8899495"/>
            <a:ext cx="2110105" cy="127635"/>
          </a:xfrm>
          <a:custGeom>
            <a:avLst/>
            <a:gdLst/>
            <a:ahLst/>
            <a:cxnLst/>
            <a:rect l="l" t="t" r="r" b="b"/>
            <a:pathLst>
              <a:path w="2110104" h="127634">
                <a:moveTo>
                  <a:pt x="0" y="127558"/>
                </a:moveTo>
                <a:lnTo>
                  <a:pt x="2109952" y="127558"/>
                </a:lnTo>
                <a:lnTo>
                  <a:pt x="2109952" y="0"/>
                </a:lnTo>
                <a:lnTo>
                  <a:pt x="0" y="0"/>
                </a:lnTo>
                <a:lnTo>
                  <a:pt x="0" y="1275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06480" y="9160193"/>
            <a:ext cx="168910" cy="0"/>
          </a:xfrm>
          <a:custGeom>
            <a:avLst/>
            <a:gdLst/>
            <a:ahLst/>
            <a:cxnLst/>
            <a:rect l="l" t="t" r="r" b="b"/>
            <a:pathLst>
              <a:path w="168909">
                <a:moveTo>
                  <a:pt x="0" y="0"/>
                </a:moveTo>
                <a:lnTo>
                  <a:pt x="168490" y="0"/>
                </a:lnTo>
              </a:path>
            </a:pathLst>
          </a:custGeom>
          <a:ln w="10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06480" y="9169680"/>
            <a:ext cx="156210" cy="0"/>
          </a:xfrm>
          <a:custGeom>
            <a:avLst/>
            <a:gdLst/>
            <a:ahLst/>
            <a:cxnLst/>
            <a:rect l="l" t="t" r="r" b="b"/>
            <a:pathLst>
              <a:path w="156209">
                <a:moveTo>
                  <a:pt x="0" y="0"/>
                </a:moveTo>
                <a:lnTo>
                  <a:pt x="156108" y="0"/>
                </a:lnTo>
              </a:path>
            </a:pathLst>
          </a:custGeom>
          <a:ln w="10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3100" y="9895907"/>
            <a:ext cx="440055" cy="162560"/>
          </a:xfrm>
          <a:custGeom>
            <a:avLst/>
            <a:gdLst/>
            <a:ahLst/>
            <a:cxnLst/>
            <a:rect l="l" t="t" r="r" b="b"/>
            <a:pathLst>
              <a:path w="440055" h="162559">
                <a:moveTo>
                  <a:pt x="439966" y="162492"/>
                </a:moveTo>
                <a:lnTo>
                  <a:pt x="439966" y="0"/>
                </a:lnTo>
                <a:lnTo>
                  <a:pt x="0" y="0"/>
                </a:lnTo>
                <a:lnTo>
                  <a:pt x="0" y="162492"/>
                </a:lnTo>
                <a:lnTo>
                  <a:pt x="439966" y="1624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13157" y="9895907"/>
            <a:ext cx="5960745" cy="162560"/>
          </a:xfrm>
          <a:custGeom>
            <a:avLst/>
            <a:gdLst/>
            <a:ahLst/>
            <a:cxnLst/>
            <a:rect l="l" t="t" r="r" b="b"/>
            <a:pathLst>
              <a:path w="5960745" h="162559">
                <a:moveTo>
                  <a:pt x="5960745" y="162492"/>
                </a:moveTo>
                <a:lnTo>
                  <a:pt x="5960745" y="0"/>
                </a:lnTo>
                <a:lnTo>
                  <a:pt x="0" y="0"/>
                </a:lnTo>
                <a:lnTo>
                  <a:pt x="0" y="162492"/>
                </a:lnTo>
                <a:lnTo>
                  <a:pt x="5960745" y="1624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186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776065" y="9602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186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625" y="3101498"/>
            <a:ext cx="8763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55" dirty="0">
                <a:latin typeface="Times New Roman"/>
                <a:cs typeface="Times New Roman"/>
              </a:rPr>
              <a:t>Issued </a:t>
            </a:r>
            <a:r>
              <a:rPr sz="900" spc="25" dirty="0">
                <a:latin typeface="Times New Roman"/>
                <a:cs typeface="Times New Roman"/>
              </a:rPr>
              <a:t>by</a:t>
            </a:r>
            <a:r>
              <a:rPr sz="900" spc="-85" dirty="0">
                <a:latin typeface="Times New Roman"/>
                <a:cs typeface="Times New Roman"/>
              </a:rPr>
              <a:t> </a:t>
            </a:r>
            <a:r>
              <a:rPr sz="900" spc="50" dirty="0">
                <a:latin typeface="Times New Roman"/>
                <a:cs typeface="Times New Roman"/>
              </a:rPr>
              <a:t>Rasier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0625" y="1142787"/>
            <a:ext cx="12192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20" dirty="0">
                <a:latin typeface="Times New Roman"/>
                <a:cs typeface="Times New Roman"/>
              </a:rPr>
              <a:t>You </a:t>
            </a:r>
            <a:r>
              <a:rPr sz="1200" spc="65" dirty="0">
                <a:latin typeface="Times New Roman"/>
                <a:cs typeface="Times New Roman"/>
              </a:rPr>
              <a:t>rode </a:t>
            </a:r>
            <a:r>
              <a:rPr sz="1200" spc="-5" dirty="0">
                <a:latin typeface="Times New Roman"/>
                <a:cs typeface="Times New Roman"/>
              </a:rPr>
              <a:t>with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Kul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3053" y="1705375"/>
            <a:ext cx="818706" cy="8189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47850" y="1819275"/>
            <a:ext cx="590454" cy="5902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31293" y="1709574"/>
            <a:ext cx="121481" cy="1192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730139" y="1669899"/>
            <a:ext cx="85153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2755" algn="l"/>
              </a:tabLst>
            </a:pPr>
            <a:r>
              <a:rPr sz="1050" spc="40" dirty="0">
                <a:latin typeface="Times New Roman"/>
                <a:cs typeface="Times New Roman"/>
              </a:rPr>
              <a:t>4.</a:t>
            </a:r>
            <a:r>
              <a:rPr sz="1050" spc="55" dirty="0">
                <a:latin typeface="Times New Roman"/>
                <a:cs typeface="Times New Roman"/>
              </a:rPr>
              <a:t>93	Rat</a:t>
            </a:r>
            <a:r>
              <a:rPr sz="1050" spc="15" dirty="0">
                <a:latin typeface="Times New Roman"/>
                <a:cs typeface="Times New Roman"/>
              </a:rPr>
              <a:t>ing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30277" y="2184081"/>
            <a:ext cx="10477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20" dirty="0">
                <a:latin typeface="Times New Roman"/>
                <a:cs typeface="Times New Roman"/>
              </a:rPr>
              <a:t>Kul </a:t>
            </a:r>
            <a:r>
              <a:rPr sz="1050" spc="25" dirty="0">
                <a:latin typeface="Times New Roman"/>
                <a:cs typeface="Times New Roman"/>
              </a:rPr>
              <a:t>is </a:t>
            </a:r>
            <a:r>
              <a:rPr sz="1050" spc="35" dirty="0">
                <a:latin typeface="Times New Roman"/>
                <a:cs typeface="Times New Roman"/>
              </a:rPr>
              <a:t>known</a:t>
            </a:r>
            <a:r>
              <a:rPr sz="1050" spc="20" dirty="0">
                <a:latin typeface="Times New Roman"/>
                <a:cs typeface="Times New Roman"/>
              </a:rPr>
              <a:t> </a:t>
            </a:r>
            <a:r>
              <a:rPr sz="1050" spc="-5" dirty="0">
                <a:latin typeface="Times New Roman"/>
                <a:cs typeface="Times New Roman"/>
              </a:rPr>
              <a:t>for:</a:t>
            </a: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050" spc="30" dirty="0">
                <a:latin typeface="Times New Roman"/>
                <a:cs typeface="Times New Roman"/>
              </a:rPr>
              <a:t>Excellent</a:t>
            </a:r>
            <a:r>
              <a:rPr sz="1050" spc="-30" dirty="0">
                <a:latin typeface="Times New Roman"/>
                <a:cs typeface="Times New Roman"/>
              </a:rPr>
              <a:t> </a:t>
            </a:r>
            <a:r>
              <a:rPr sz="1050" spc="50" dirty="0">
                <a:latin typeface="Times New Roman"/>
                <a:cs typeface="Times New Roman"/>
              </a:rPr>
              <a:t>Service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53528" y="1590480"/>
            <a:ext cx="13627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20" dirty="0">
                <a:latin typeface="Times New Roman"/>
                <a:cs typeface="Times New Roman"/>
              </a:rPr>
              <a:t>How </a:t>
            </a:r>
            <a:r>
              <a:rPr sz="1200" spc="85" dirty="0">
                <a:latin typeface="Times New Roman"/>
                <a:cs typeface="Times New Roman"/>
              </a:rPr>
              <a:t>was </a:t>
            </a:r>
            <a:r>
              <a:rPr sz="1200" spc="30" dirty="0">
                <a:latin typeface="Times New Roman"/>
                <a:cs typeface="Times New Roman"/>
              </a:rPr>
              <a:t>your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50" dirty="0">
                <a:latin typeface="Times New Roman"/>
                <a:cs typeface="Times New Roman"/>
              </a:rPr>
              <a:t>ride?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666739" y="1914885"/>
            <a:ext cx="1447800" cy="123825"/>
          </a:xfrm>
          <a:custGeom>
            <a:avLst/>
            <a:gdLst/>
            <a:ahLst/>
            <a:cxnLst/>
            <a:rect l="l" t="t" r="r" b="b"/>
            <a:pathLst>
              <a:path w="1447800" h="123825">
                <a:moveTo>
                  <a:pt x="0" y="0"/>
                </a:moveTo>
                <a:lnTo>
                  <a:pt x="1447184" y="0"/>
                </a:lnTo>
                <a:lnTo>
                  <a:pt x="1447184" y="123215"/>
                </a:lnTo>
                <a:lnTo>
                  <a:pt x="0" y="123215"/>
                </a:lnTo>
                <a:lnTo>
                  <a:pt x="0" y="0"/>
                </a:lnTo>
                <a:close/>
              </a:path>
            </a:pathLst>
          </a:custGeom>
          <a:solidFill>
            <a:srgbClr val="266D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66739" y="2038101"/>
            <a:ext cx="152400" cy="191135"/>
          </a:xfrm>
          <a:custGeom>
            <a:avLst/>
            <a:gdLst/>
            <a:ahLst/>
            <a:cxnLst/>
            <a:rect l="l" t="t" r="r" b="b"/>
            <a:pathLst>
              <a:path w="152400" h="191135">
                <a:moveTo>
                  <a:pt x="0" y="0"/>
                </a:moveTo>
                <a:lnTo>
                  <a:pt x="152335" y="0"/>
                </a:lnTo>
                <a:lnTo>
                  <a:pt x="152335" y="190539"/>
                </a:lnTo>
                <a:lnTo>
                  <a:pt x="0" y="190539"/>
                </a:lnTo>
                <a:lnTo>
                  <a:pt x="0" y="0"/>
                </a:lnTo>
                <a:close/>
              </a:path>
            </a:pathLst>
          </a:custGeom>
          <a:solidFill>
            <a:srgbClr val="266D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66739" y="2228640"/>
            <a:ext cx="1447800" cy="125095"/>
          </a:xfrm>
          <a:custGeom>
            <a:avLst/>
            <a:gdLst/>
            <a:ahLst/>
            <a:cxnLst/>
            <a:rect l="l" t="t" r="r" b="b"/>
            <a:pathLst>
              <a:path w="1447800" h="125094">
                <a:moveTo>
                  <a:pt x="0" y="0"/>
                </a:moveTo>
                <a:lnTo>
                  <a:pt x="1447184" y="0"/>
                </a:lnTo>
                <a:lnTo>
                  <a:pt x="1447184" y="124485"/>
                </a:lnTo>
                <a:lnTo>
                  <a:pt x="0" y="124485"/>
                </a:lnTo>
                <a:lnTo>
                  <a:pt x="0" y="0"/>
                </a:lnTo>
                <a:close/>
              </a:path>
            </a:pathLst>
          </a:custGeom>
          <a:solidFill>
            <a:srgbClr val="266D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61588" y="2038709"/>
            <a:ext cx="152400" cy="190500"/>
          </a:xfrm>
          <a:custGeom>
            <a:avLst/>
            <a:gdLst/>
            <a:ahLst/>
            <a:cxnLst/>
            <a:rect l="l" t="t" r="r" b="b"/>
            <a:pathLst>
              <a:path w="152400" h="190500">
                <a:moveTo>
                  <a:pt x="152335" y="190498"/>
                </a:moveTo>
                <a:lnTo>
                  <a:pt x="0" y="190498"/>
                </a:lnTo>
                <a:lnTo>
                  <a:pt x="0" y="0"/>
                </a:lnTo>
                <a:lnTo>
                  <a:pt x="152335" y="0"/>
                </a:lnTo>
                <a:lnTo>
                  <a:pt x="152335" y="190498"/>
                </a:lnTo>
                <a:close/>
              </a:path>
            </a:pathLst>
          </a:custGeom>
          <a:solidFill>
            <a:srgbClr val="266D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819059" y="2031781"/>
            <a:ext cx="114300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50" spc="65" dirty="0">
                <a:solidFill>
                  <a:srgbClr val="6C6865"/>
                </a:solidFill>
                <a:latin typeface="Times New Roman"/>
                <a:cs typeface="Times New Roman"/>
              </a:rPr>
              <a:t>RATE </a:t>
            </a:r>
            <a:r>
              <a:rPr sz="1050" spc="90" dirty="0">
                <a:solidFill>
                  <a:srgbClr val="6C6865"/>
                </a:solidFill>
                <a:latin typeface="Times New Roman"/>
                <a:cs typeface="Times New Roman"/>
              </a:rPr>
              <a:t>OR</a:t>
            </a:r>
            <a:r>
              <a:rPr sz="1050" spc="-65" dirty="0">
                <a:solidFill>
                  <a:srgbClr val="6C6865"/>
                </a:solidFill>
                <a:latin typeface="Times New Roman"/>
                <a:cs typeface="Times New Roman"/>
              </a:rPr>
              <a:t> </a:t>
            </a:r>
            <a:r>
              <a:rPr sz="1050" spc="65" dirty="0">
                <a:solidFill>
                  <a:srgbClr val="6C6865"/>
                </a:solidFill>
                <a:latin typeface="Times New Roman"/>
                <a:cs typeface="Times New Roman"/>
              </a:rPr>
              <a:t>TIP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57875" y="2076450"/>
            <a:ext cx="102679" cy="1140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320626" y="3744396"/>
            <a:ext cx="4612640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200" spc="65" dirty="0">
                <a:latin typeface="Times New Roman"/>
                <a:cs typeface="Times New Roman"/>
              </a:rPr>
              <a:t>When </a:t>
            </a:r>
            <a:r>
              <a:rPr sz="1200" spc="40" dirty="0">
                <a:latin typeface="Times New Roman"/>
                <a:cs typeface="Times New Roman"/>
              </a:rPr>
              <a:t>you </a:t>
            </a:r>
            <a:r>
              <a:rPr sz="1200" spc="30" dirty="0">
                <a:latin typeface="Times New Roman"/>
                <a:cs typeface="Times New Roman"/>
              </a:rPr>
              <a:t>ride </a:t>
            </a:r>
            <a:r>
              <a:rPr sz="1200" spc="-5" dirty="0">
                <a:latin typeface="Times New Roman"/>
                <a:cs typeface="Times New Roman"/>
              </a:rPr>
              <a:t>with </a:t>
            </a:r>
            <a:r>
              <a:rPr sz="1200" spc="45" dirty="0">
                <a:latin typeface="Times New Roman"/>
                <a:cs typeface="Times New Roman"/>
              </a:rPr>
              <a:t>Uber, </a:t>
            </a:r>
            <a:r>
              <a:rPr sz="1200" spc="30" dirty="0">
                <a:latin typeface="Times New Roman"/>
                <a:cs typeface="Times New Roman"/>
              </a:rPr>
              <a:t>your </a:t>
            </a:r>
            <a:r>
              <a:rPr sz="1200" spc="25" dirty="0">
                <a:latin typeface="Times New Roman"/>
                <a:cs typeface="Times New Roman"/>
              </a:rPr>
              <a:t>trips </a:t>
            </a:r>
            <a:r>
              <a:rPr sz="1200" spc="85" dirty="0">
                <a:latin typeface="Times New Roman"/>
                <a:cs typeface="Times New Roman"/>
              </a:rPr>
              <a:t>are </a:t>
            </a:r>
            <a:r>
              <a:rPr sz="1200" spc="55" dirty="0">
                <a:latin typeface="Times New Roman"/>
                <a:cs typeface="Times New Roman"/>
              </a:rPr>
              <a:t>insured </a:t>
            </a:r>
            <a:r>
              <a:rPr sz="1200" spc="-5" dirty="0">
                <a:latin typeface="Times New Roman"/>
                <a:cs typeface="Times New Roman"/>
              </a:rPr>
              <a:t>in </a:t>
            </a:r>
            <a:r>
              <a:rPr sz="1200" spc="114" dirty="0">
                <a:latin typeface="Times New Roman"/>
                <a:cs typeface="Times New Roman"/>
              </a:rPr>
              <a:t>case </a:t>
            </a:r>
            <a:r>
              <a:rPr sz="1200" spc="-5" dirty="0">
                <a:latin typeface="Times New Roman"/>
                <a:cs typeface="Times New Roman"/>
              </a:rPr>
              <a:t>of </a:t>
            </a:r>
            <a:r>
              <a:rPr sz="1200" spc="130" dirty="0">
                <a:latin typeface="Times New Roman"/>
                <a:cs typeface="Times New Roman"/>
              </a:rPr>
              <a:t>a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65" dirty="0">
                <a:latin typeface="Times New Roman"/>
                <a:cs typeface="Times New Roman"/>
              </a:rPr>
              <a:t>covered  </a:t>
            </a:r>
            <a:r>
              <a:rPr sz="1200" spc="55" dirty="0">
                <a:latin typeface="Times New Roman"/>
                <a:cs typeface="Times New Roman"/>
              </a:rPr>
              <a:t>accident. </a:t>
            </a:r>
            <a:r>
              <a:rPr sz="1200" spc="50" dirty="0">
                <a:solidFill>
                  <a:srgbClr val="266DF0"/>
                </a:solidFill>
                <a:latin typeface="Times New Roman"/>
                <a:cs typeface="Times New Roman"/>
              </a:rPr>
              <a:t>Learn</a:t>
            </a:r>
            <a:r>
              <a:rPr sz="1200" dirty="0">
                <a:solidFill>
                  <a:srgbClr val="266DF0"/>
                </a:solidFill>
                <a:latin typeface="Times New Roman"/>
                <a:cs typeface="Times New Roman"/>
              </a:rPr>
              <a:t> </a:t>
            </a:r>
            <a:r>
              <a:rPr sz="1200" spc="55" dirty="0">
                <a:solidFill>
                  <a:srgbClr val="266DF0"/>
                </a:solidFill>
                <a:latin typeface="Times New Roman"/>
                <a:cs typeface="Times New Roman"/>
              </a:rPr>
              <a:t>more.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66809" y="5571676"/>
            <a:ext cx="76095" cy="852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66809" y="6562725"/>
            <a:ext cx="76095" cy="1610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33800" y="5495925"/>
            <a:ext cx="2971419" cy="340899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68268" y="5056726"/>
            <a:ext cx="2308225" cy="2265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4690" algn="l"/>
              </a:tabLst>
            </a:pPr>
            <a:r>
              <a:rPr sz="1350" spc="30" baseline="3086" dirty="0">
                <a:solidFill>
                  <a:srgbClr val="6C6865"/>
                </a:solidFill>
                <a:latin typeface="Times New Roman"/>
                <a:cs typeface="Times New Roman"/>
              </a:rPr>
              <a:t>Comfort	</a:t>
            </a:r>
            <a:r>
              <a:rPr sz="1200" spc="55" dirty="0">
                <a:solidFill>
                  <a:srgbClr val="585858"/>
                </a:solidFill>
                <a:latin typeface="Times New Roman"/>
                <a:cs typeface="Times New Roman"/>
              </a:rPr>
              <a:t>9.01 </a:t>
            </a:r>
            <a:r>
              <a:rPr sz="1200" spc="-5" dirty="0">
                <a:solidFill>
                  <a:srgbClr val="585858"/>
                </a:solidFill>
                <a:latin typeface="Times New Roman"/>
                <a:cs typeface="Times New Roman"/>
              </a:rPr>
              <a:t>mi </a:t>
            </a:r>
            <a:r>
              <a:rPr sz="1200" spc="70" dirty="0">
                <a:solidFill>
                  <a:srgbClr val="585858"/>
                </a:solidFill>
                <a:latin typeface="Times New Roman"/>
                <a:cs typeface="Times New Roman"/>
              </a:rPr>
              <a:t>| </a:t>
            </a:r>
            <a:r>
              <a:rPr sz="1200" spc="65" dirty="0">
                <a:solidFill>
                  <a:srgbClr val="585858"/>
                </a:solidFill>
                <a:latin typeface="Times New Roman"/>
                <a:cs typeface="Times New Roman"/>
              </a:rPr>
              <a:t>16</a:t>
            </a:r>
            <a:r>
              <a:rPr sz="1200" spc="-20" dirty="0">
                <a:solidFill>
                  <a:srgbClr val="585858"/>
                </a:solidFill>
                <a:latin typeface="Times New Roman"/>
                <a:cs typeface="Times New Roman"/>
              </a:rPr>
              <a:t> </a:t>
            </a:r>
            <a:r>
              <a:rPr sz="1200" spc="20" dirty="0">
                <a:solidFill>
                  <a:srgbClr val="585858"/>
                </a:solidFill>
                <a:latin typeface="Times New Roman"/>
                <a:cs typeface="Times New Roman"/>
              </a:rPr>
              <a:t>min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297815">
              <a:lnSpc>
                <a:spcPct val="100000"/>
              </a:lnSpc>
            </a:pPr>
            <a:r>
              <a:rPr sz="1200" spc="55" dirty="0">
                <a:latin typeface="Times New Roman"/>
                <a:cs typeface="Times New Roman"/>
              </a:rPr>
              <a:t>02:37pm</a:t>
            </a:r>
            <a:endParaRPr sz="1200">
              <a:latin typeface="Times New Roman"/>
              <a:cs typeface="Times New Roman"/>
            </a:endParaRPr>
          </a:p>
          <a:p>
            <a:pPr marL="297815" marR="5080">
              <a:lnSpc>
                <a:spcPct val="145800"/>
              </a:lnSpc>
            </a:pPr>
            <a:r>
              <a:rPr sz="1200" spc="55" dirty="0">
                <a:latin typeface="Times New Roman"/>
                <a:cs typeface="Times New Roman"/>
              </a:rPr>
              <a:t>3500-3532 </a:t>
            </a:r>
            <a:r>
              <a:rPr sz="1200" spc="-5" dirty="0">
                <a:latin typeface="Times New Roman"/>
                <a:cs typeface="Times New Roman"/>
              </a:rPr>
              <a:t>W </a:t>
            </a:r>
            <a:r>
              <a:rPr sz="1200" spc="40" dirty="0">
                <a:latin typeface="Times New Roman"/>
                <a:cs typeface="Times New Roman"/>
              </a:rPr>
              <a:t>Northern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30" dirty="0">
                <a:latin typeface="Times New Roman"/>
                <a:cs typeface="Times New Roman"/>
              </a:rPr>
              <a:t>Pkwy,  </a:t>
            </a:r>
            <a:r>
              <a:rPr sz="1200" spc="25" dirty="0">
                <a:latin typeface="Times New Roman"/>
                <a:cs typeface="Times New Roman"/>
              </a:rPr>
              <a:t>Baltimore, </a:t>
            </a:r>
            <a:r>
              <a:rPr sz="1200" spc="-35" dirty="0">
                <a:latin typeface="Times New Roman"/>
                <a:cs typeface="Times New Roman"/>
              </a:rPr>
              <a:t>MD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L="297815">
              <a:lnSpc>
                <a:spcPct val="100000"/>
              </a:lnSpc>
            </a:pPr>
            <a:r>
              <a:rPr sz="1200" spc="55" dirty="0">
                <a:latin typeface="Times New Roman"/>
                <a:cs typeface="Times New Roman"/>
              </a:rPr>
              <a:t>02:53pm</a:t>
            </a:r>
            <a:endParaRPr sz="1200">
              <a:latin typeface="Times New Roman"/>
              <a:cs typeface="Times New Roman"/>
            </a:endParaRPr>
          </a:p>
          <a:p>
            <a:pPr marL="297815" marR="182245">
              <a:lnSpc>
                <a:spcPct val="145800"/>
              </a:lnSpc>
            </a:pPr>
            <a:r>
              <a:rPr sz="1200" spc="65" dirty="0">
                <a:latin typeface="Times New Roman"/>
                <a:cs typeface="Times New Roman"/>
              </a:rPr>
              <a:t>110 </a:t>
            </a:r>
            <a:r>
              <a:rPr sz="1200" spc="130" dirty="0">
                <a:latin typeface="Times New Roman"/>
                <a:cs typeface="Times New Roman"/>
              </a:rPr>
              <a:t>S </a:t>
            </a:r>
            <a:r>
              <a:rPr sz="1200" spc="50" dirty="0">
                <a:latin typeface="Times New Roman"/>
                <a:cs typeface="Times New Roman"/>
              </a:rPr>
              <a:t>Eutaw St,</a:t>
            </a:r>
            <a:r>
              <a:rPr sz="1200" spc="-145" dirty="0">
                <a:latin typeface="Times New Roman"/>
                <a:cs typeface="Times New Roman"/>
              </a:rPr>
              <a:t> </a:t>
            </a:r>
            <a:r>
              <a:rPr sz="1200" spc="25" dirty="0">
                <a:latin typeface="Times New Roman"/>
                <a:cs typeface="Times New Roman"/>
              </a:rPr>
              <a:t>Baltimore,  </a:t>
            </a:r>
            <a:r>
              <a:rPr sz="1200" spc="-35" dirty="0">
                <a:latin typeface="Times New Roman"/>
                <a:cs typeface="Times New Roman"/>
              </a:rPr>
              <a:t>MD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383418" y="0"/>
            <a:ext cx="715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Page 2 of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4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73100" y="9895907"/>
            <a:ext cx="6400800" cy="162560"/>
          </a:xfrm>
          <a:custGeom>
            <a:avLst/>
            <a:gdLst/>
            <a:ahLst/>
            <a:cxnLst/>
            <a:rect l="l" t="t" r="r" b="b"/>
            <a:pathLst>
              <a:path w="6400800" h="162559">
                <a:moveTo>
                  <a:pt x="6400800" y="162492"/>
                </a:moveTo>
                <a:lnTo>
                  <a:pt x="6400800" y="0"/>
                </a:lnTo>
                <a:lnTo>
                  <a:pt x="0" y="0"/>
                </a:lnTo>
                <a:lnTo>
                  <a:pt x="0" y="162492"/>
                </a:lnTo>
                <a:lnTo>
                  <a:pt x="6400800" y="1624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187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76065" y="9602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187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33500" y="1162050"/>
            <a:ext cx="657129" cy="228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758340" y="1111237"/>
            <a:ext cx="6927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5" dirty="0">
                <a:latin typeface="Times New Roman"/>
                <a:cs typeface="Times New Roman"/>
              </a:rPr>
              <a:t>Total:</a:t>
            </a:r>
            <a:r>
              <a:rPr sz="900" spc="-40" dirty="0">
                <a:latin typeface="Times New Roman"/>
                <a:cs typeface="Times New Roman"/>
              </a:rPr>
              <a:t> </a:t>
            </a:r>
            <a:r>
              <a:rPr sz="900" spc="45" dirty="0">
                <a:latin typeface="Times New Roman"/>
                <a:cs typeface="Times New Roman"/>
              </a:rPr>
              <a:t>$23.61</a:t>
            </a:r>
            <a:endParaRPr sz="900">
              <a:latin typeface="Times New Roman"/>
              <a:cs typeface="Times New Roman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181201" y="1307831"/>
          <a:ext cx="5278120" cy="64242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49954"/>
                <a:gridCol w="446404"/>
                <a:gridCol w="1382395"/>
              </a:tblGrid>
              <a:tr h="32829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3970" algn="r">
                        <a:lnSpc>
                          <a:spcPts val="980"/>
                        </a:lnSpc>
                      </a:pPr>
                      <a:r>
                        <a:rPr sz="900" spc="40" dirty="0">
                          <a:latin typeface="Times New Roman"/>
                          <a:cs typeface="Times New Roman"/>
                        </a:rPr>
                        <a:t>Tue, </a:t>
                      </a:r>
                      <a:r>
                        <a:rPr sz="900" spc="30" dirty="0">
                          <a:latin typeface="Times New Roman"/>
                          <a:cs typeface="Times New Roman"/>
                        </a:rPr>
                        <a:t>Jul </a:t>
                      </a:r>
                      <a:r>
                        <a:rPr sz="900" spc="40" dirty="0">
                          <a:latin typeface="Times New Roman"/>
                          <a:cs typeface="Times New Roman"/>
                        </a:rPr>
                        <a:t>30,</a:t>
                      </a:r>
                      <a:r>
                        <a:rPr sz="9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900" spc="50" dirty="0">
                          <a:latin typeface="Times New Roman"/>
                          <a:cs typeface="Times New Roman"/>
                        </a:rPr>
                        <a:t>2019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994410">
                <a:tc>
                  <a:txBody>
                    <a:bodyPr/>
                    <a:lstStyle/>
                    <a:p>
                      <a:pPr marL="153035" marR="788670">
                        <a:lnSpc>
                          <a:spcPts val="2850"/>
                        </a:lnSpc>
                        <a:spcBef>
                          <a:spcPts val="1580"/>
                        </a:spcBef>
                      </a:pPr>
                      <a:r>
                        <a:rPr sz="2550" spc="140" dirty="0">
                          <a:latin typeface="Times New Roman"/>
                          <a:cs typeface="Times New Roman"/>
                        </a:rPr>
                        <a:t>Thanks </a:t>
                      </a:r>
                      <a:r>
                        <a:rPr sz="2550" spc="-5" dirty="0"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255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550" spc="25" dirty="0">
                          <a:latin typeface="Times New Roman"/>
                          <a:cs typeface="Times New Roman"/>
                        </a:rPr>
                        <a:t>riding,  </a:t>
                      </a:r>
                      <a:r>
                        <a:rPr sz="2550" spc="120" dirty="0">
                          <a:latin typeface="Times New Roman"/>
                          <a:cs typeface="Times New Roman"/>
                        </a:rPr>
                        <a:t>Roberto</a:t>
                      </a:r>
                      <a:endParaRPr sz="2550">
                        <a:latin typeface="Times New Roman"/>
                        <a:cs typeface="Times New Roman"/>
                      </a:endParaRPr>
                    </a:p>
                  </a:txBody>
                  <a:tcPr marL="0" marR="0" marT="20066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301625">
                <a:tc>
                  <a:txBody>
                    <a:bodyPr/>
                    <a:lstStyle/>
                    <a:p>
                      <a:pPr marL="15303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500" spc="65" dirty="0">
                          <a:latin typeface="Times New Roman"/>
                          <a:cs typeface="Times New Roman"/>
                        </a:rPr>
                        <a:t>We're </a:t>
                      </a:r>
                      <a:r>
                        <a:rPr sz="1500" spc="60" dirty="0">
                          <a:latin typeface="Times New Roman"/>
                          <a:cs typeface="Times New Roman"/>
                        </a:rPr>
                        <a:t>glad </a:t>
                      </a:r>
                      <a:r>
                        <a:rPr sz="1500" spc="40" dirty="0">
                          <a:latin typeface="Times New Roman"/>
                          <a:cs typeface="Times New Roman"/>
                        </a:rPr>
                        <a:t>to </a:t>
                      </a:r>
                      <a:r>
                        <a:rPr sz="1500" spc="100" dirty="0">
                          <a:latin typeface="Times New Roman"/>
                          <a:cs typeface="Times New Roman"/>
                        </a:rPr>
                        <a:t>have </a:t>
                      </a:r>
                      <a:r>
                        <a:rPr sz="1500" spc="55" dirty="0">
                          <a:latin typeface="Times New Roman"/>
                          <a:cs typeface="Times New Roman"/>
                        </a:rPr>
                        <a:t>you </a:t>
                      </a:r>
                      <a:r>
                        <a:rPr sz="1500" spc="165" dirty="0">
                          <a:latin typeface="Times New Roman"/>
                          <a:cs typeface="Times New Roman"/>
                        </a:rPr>
                        <a:t>as </a:t>
                      </a:r>
                      <a:r>
                        <a:rPr sz="1500" spc="125" dirty="0">
                          <a:latin typeface="Times New Roman"/>
                          <a:cs typeface="Times New Roman"/>
                        </a:rPr>
                        <a:t>an</a:t>
                      </a:r>
                      <a:r>
                        <a:rPr sz="1500" spc="-2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60" dirty="0">
                          <a:latin typeface="Times New Roman"/>
                          <a:cs typeface="Times New Roman"/>
                        </a:rPr>
                        <a:t>Uber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630555">
                <a:tc>
                  <a:txBody>
                    <a:bodyPr/>
                    <a:lstStyle/>
                    <a:p>
                      <a:pPr marL="153035">
                        <a:lnSpc>
                          <a:spcPts val="1780"/>
                        </a:lnSpc>
                      </a:pPr>
                      <a:r>
                        <a:rPr sz="1500" spc="95" dirty="0">
                          <a:latin typeface="Times New Roman"/>
                          <a:cs typeface="Times New Roman"/>
                        </a:rPr>
                        <a:t>Rewards </a:t>
                      </a:r>
                      <a:r>
                        <a:rPr sz="1500" spc="40" dirty="0">
                          <a:latin typeface="Times New Roman"/>
                          <a:cs typeface="Times New Roman"/>
                        </a:rPr>
                        <a:t>Gold</a:t>
                      </a:r>
                      <a:r>
                        <a:rPr sz="15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65" dirty="0">
                          <a:latin typeface="Times New Roman"/>
                          <a:cs typeface="Times New Roman"/>
                        </a:rPr>
                        <a:t>Member.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1155700"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2805"/>
                        </a:spcBef>
                      </a:pPr>
                      <a:r>
                        <a:rPr sz="3300" spc="70" dirty="0">
                          <a:latin typeface="Times New Roman"/>
                          <a:cs typeface="Times New Roman"/>
                        </a:rPr>
                        <a:t>Total</a:t>
                      </a: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35623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240" algn="r">
                        <a:lnSpc>
                          <a:spcPct val="100000"/>
                        </a:lnSpc>
                        <a:spcBef>
                          <a:spcPts val="2805"/>
                        </a:spcBef>
                      </a:pPr>
                      <a:r>
                        <a:rPr sz="3300" dirty="0">
                          <a:latin typeface="Times New Roman"/>
                          <a:cs typeface="Times New Roman"/>
                        </a:rPr>
                        <a:t>$23.61</a:t>
                      </a: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356235" marB="0"/>
                </a:tc>
              </a:tr>
              <a:tr h="807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152400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Trip</a:t>
                      </a:r>
                      <a:r>
                        <a:rPr sz="120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80" dirty="0">
                          <a:latin typeface="Times New Roman"/>
                          <a:cs typeface="Times New Roman"/>
                        </a:rPr>
                        <a:t>Fare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R="15240" algn="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$19.66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/>
                </a:tc>
              </a:tr>
              <a:tr h="614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52400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200" spc="45" dirty="0">
                          <a:latin typeface="Times New Roman"/>
                          <a:cs typeface="Times New Roman"/>
                        </a:rPr>
                        <a:t>Subtotal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5240" algn="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$19.66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656590"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200" spc="15" dirty="0">
                          <a:latin typeface="Times New Roman"/>
                          <a:cs typeface="Times New Roman"/>
                        </a:rPr>
                        <a:t>Tolls, </a:t>
                      </a:r>
                      <a:r>
                        <a:rPr sz="1200" spc="75" dirty="0">
                          <a:latin typeface="Times New Roman"/>
                          <a:cs typeface="Times New Roman"/>
                        </a:rPr>
                        <a:t>Surcharges, </a:t>
                      </a:r>
                      <a:r>
                        <a:rPr sz="1200" spc="85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114" dirty="0">
                          <a:latin typeface="Times New Roman"/>
                          <a:cs typeface="Times New Roman"/>
                        </a:rPr>
                        <a:t>Fees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00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3970" algn="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$3.95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0010" marB="0"/>
                </a:tc>
              </a:tr>
              <a:tr h="6483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26225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200" spc="30" dirty="0">
                          <a:solidFill>
                            <a:srgbClr val="266DF0"/>
                          </a:solidFill>
                          <a:latin typeface="Times New Roman"/>
                          <a:cs typeface="Times New Roman"/>
                        </a:rPr>
                        <a:t>Switch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R="13970" algn="r">
                        <a:lnSpc>
                          <a:spcPct val="100000"/>
                        </a:lnSpc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$23.61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/>
                </a:tc>
              </a:tr>
              <a:tr h="284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53035">
                        <a:lnSpc>
                          <a:spcPct val="100000"/>
                        </a:lnSpc>
                      </a:pPr>
                      <a:r>
                        <a:rPr sz="900" spc="-55" dirty="0">
                          <a:latin typeface="Times New Roman"/>
                          <a:cs typeface="Times New Roman"/>
                        </a:rPr>
                        <a:t>A </a:t>
                      </a:r>
                      <a:r>
                        <a:rPr sz="900" spc="35" dirty="0">
                          <a:latin typeface="Times New Roman"/>
                          <a:cs typeface="Times New Roman"/>
                        </a:rPr>
                        <a:t>temporary </a:t>
                      </a:r>
                      <a:r>
                        <a:rPr sz="900" spc="25" dirty="0">
                          <a:latin typeface="Times New Roman"/>
                          <a:cs typeface="Times New Roman"/>
                        </a:rPr>
                        <a:t>hold </a:t>
                      </a:r>
                      <a:r>
                        <a:rPr sz="900" spc="-5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900" spc="45" dirty="0">
                          <a:latin typeface="Times New Roman"/>
                          <a:cs typeface="Times New Roman"/>
                        </a:rPr>
                        <a:t>$23.61 </a:t>
                      </a:r>
                      <a:r>
                        <a:rPr sz="900" spc="65" dirty="0">
                          <a:latin typeface="Times New Roman"/>
                          <a:cs typeface="Times New Roman"/>
                        </a:rPr>
                        <a:t>was </a:t>
                      </a:r>
                      <a:r>
                        <a:rPr sz="900" spc="50" dirty="0">
                          <a:latin typeface="Times New Roman"/>
                          <a:cs typeface="Times New Roman"/>
                        </a:rPr>
                        <a:t>placed on </a:t>
                      </a:r>
                      <a:r>
                        <a:rPr sz="900" spc="25" dirty="0">
                          <a:latin typeface="Times New Roman"/>
                          <a:cs typeface="Times New Roman"/>
                        </a:rPr>
                        <a:t>your </a:t>
                      </a:r>
                      <a:r>
                        <a:rPr sz="900" spc="50" dirty="0">
                          <a:latin typeface="Times New Roman"/>
                          <a:cs typeface="Times New Roman"/>
                        </a:rPr>
                        <a:t>payment</a:t>
                      </a:r>
                      <a:r>
                        <a:rPr sz="9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900" spc="50" dirty="0">
                          <a:latin typeface="Times New Roman"/>
                          <a:cs typeface="Times New Roman"/>
                        </a:rPr>
                        <a:t>method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43180">
                        <a:lnSpc>
                          <a:spcPct val="100000"/>
                        </a:lnSpc>
                      </a:pPr>
                      <a:r>
                        <a:rPr sz="900" spc="45" dirty="0">
                          <a:latin typeface="Times New Roman"/>
                          <a:cs typeface="Times New Roman"/>
                        </a:rPr>
                        <a:t>at </a:t>
                      </a:r>
                      <a:r>
                        <a:rPr sz="900" spc="5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900" spc="35" dirty="0">
                          <a:latin typeface="Times New Roman"/>
                          <a:cs typeface="Times New Roman"/>
                        </a:rPr>
                        <a:t>start </a:t>
                      </a:r>
                      <a:r>
                        <a:rPr sz="900" spc="-5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900" spc="5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9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900" dirty="0">
                          <a:latin typeface="Times New Roman"/>
                          <a:cs typeface="Times New Roman"/>
                        </a:rPr>
                        <a:t>trip.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1905" marB="0"/>
                </a:tc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5067300" y="2190750"/>
            <a:ext cx="1371219" cy="13714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28596" y="6231473"/>
            <a:ext cx="138503" cy="140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20626" y="7705354"/>
            <a:ext cx="477647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 marR="5080">
              <a:lnSpc>
                <a:spcPct val="138900"/>
              </a:lnSpc>
              <a:spcBef>
                <a:spcPts val="100"/>
              </a:spcBef>
            </a:pPr>
            <a:r>
              <a:rPr sz="900" spc="20" dirty="0">
                <a:latin typeface="Times New Roman"/>
                <a:cs typeface="Times New Roman"/>
              </a:rPr>
              <a:t>This is </a:t>
            </a:r>
            <a:r>
              <a:rPr sz="900" spc="30" dirty="0">
                <a:latin typeface="Times New Roman"/>
                <a:cs typeface="Times New Roman"/>
              </a:rPr>
              <a:t>not </a:t>
            </a:r>
            <a:r>
              <a:rPr sz="900" spc="100" dirty="0">
                <a:latin typeface="Times New Roman"/>
                <a:cs typeface="Times New Roman"/>
              </a:rPr>
              <a:t>a </a:t>
            </a:r>
            <a:r>
              <a:rPr sz="900" spc="55" dirty="0">
                <a:latin typeface="Times New Roman"/>
                <a:cs typeface="Times New Roman"/>
              </a:rPr>
              <a:t>charge </a:t>
            </a:r>
            <a:r>
              <a:rPr sz="900" spc="65" dirty="0">
                <a:latin typeface="Times New Roman"/>
                <a:cs typeface="Times New Roman"/>
              </a:rPr>
              <a:t>and </a:t>
            </a:r>
            <a:r>
              <a:rPr sz="900" spc="80" dirty="0">
                <a:latin typeface="Times New Roman"/>
                <a:cs typeface="Times New Roman"/>
              </a:rPr>
              <a:t>has</a:t>
            </a:r>
            <a:r>
              <a:rPr sz="900" spc="-155" dirty="0">
                <a:latin typeface="Times New Roman"/>
                <a:cs typeface="Times New Roman"/>
              </a:rPr>
              <a:t> </a:t>
            </a:r>
            <a:r>
              <a:rPr sz="900" spc="25" dirty="0">
                <a:latin typeface="Times New Roman"/>
                <a:cs typeface="Times New Roman"/>
              </a:rPr>
              <a:t>or </a:t>
            </a:r>
            <a:r>
              <a:rPr sz="900" spc="-40" dirty="0">
                <a:latin typeface="Times New Roman"/>
                <a:cs typeface="Times New Roman"/>
              </a:rPr>
              <a:t>will </a:t>
            </a:r>
            <a:r>
              <a:rPr sz="900" spc="75" dirty="0">
                <a:latin typeface="Times New Roman"/>
                <a:cs typeface="Times New Roman"/>
              </a:rPr>
              <a:t>be </a:t>
            </a:r>
            <a:r>
              <a:rPr sz="900" spc="45" dirty="0">
                <a:latin typeface="Times New Roman"/>
                <a:cs typeface="Times New Roman"/>
              </a:rPr>
              <a:t>removed. </a:t>
            </a:r>
            <a:r>
              <a:rPr sz="900" spc="-30" dirty="0">
                <a:latin typeface="Times New Roman"/>
                <a:cs typeface="Times New Roman"/>
              </a:rPr>
              <a:t>It </a:t>
            </a:r>
            <a:r>
              <a:rPr sz="900" spc="40" dirty="0">
                <a:latin typeface="Times New Roman"/>
                <a:cs typeface="Times New Roman"/>
              </a:rPr>
              <a:t>should </a:t>
            </a:r>
            <a:r>
              <a:rPr sz="900" spc="55" dirty="0">
                <a:latin typeface="Times New Roman"/>
                <a:cs typeface="Times New Roman"/>
              </a:rPr>
              <a:t>disappear </a:t>
            </a:r>
            <a:r>
              <a:rPr sz="900" spc="10" dirty="0">
                <a:latin typeface="Times New Roman"/>
                <a:cs typeface="Times New Roman"/>
              </a:rPr>
              <a:t>from </a:t>
            </a:r>
            <a:r>
              <a:rPr sz="900" spc="25" dirty="0">
                <a:latin typeface="Times New Roman"/>
                <a:cs typeface="Times New Roman"/>
              </a:rPr>
              <a:t>your </a:t>
            </a:r>
            <a:r>
              <a:rPr sz="900" spc="50" dirty="0">
                <a:latin typeface="Times New Roman"/>
                <a:cs typeface="Times New Roman"/>
              </a:rPr>
              <a:t>bank </a:t>
            </a:r>
            <a:r>
              <a:rPr sz="900" spc="55" dirty="0">
                <a:latin typeface="Times New Roman"/>
                <a:cs typeface="Times New Roman"/>
              </a:rPr>
              <a:t>statement  </a:t>
            </a:r>
            <a:r>
              <a:rPr sz="900" spc="20" dirty="0">
                <a:latin typeface="Times New Roman"/>
                <a:cs typeface="Times New Roman"/>
              </a:rPr>
              <a:t>shortly. </a:t>
            </a:r>
            <a:r>
              <a:rPr sz="900" u="sng" spc="40" dirty="0">
                <a:solidFill>
                  <a:srgbClr val="0065CC"/>
                </a:solidFill>
                <a:uFill>
                  <a:solidFill>
                    <a:srgbClr val="0065CC"/>
                  </a:solidFill>
                </a:uFill>
                <a:latin typeface="Times New Roman"/>
                <a:cs typeface="Times New Roman"/>
              </a:rPr>
              <a:t>Learn</a:t>
            </a:r>
            <a:r>
              <a:rPr sz="900" u="sng" spc="20" dirty="0">
                <a:solidFill>
                  <a:srgbClr val="0065CC"/>
                </a:solidFill>
                <a:uFill>
                  <a:solidFill>
                    <a:srgbClr val="0065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900" u="sng" spc="25" dirty="0">
                <a:solidFill>
                  <a:srgbClr val="0065CC"/>
                </a:solidFill>
                <a:uFill>
                  <a:solidFill>
                    <a:srgbClr val="0065CC"/>
                  </a:solidFill>
                </a:uFill>
                <a:latin typeface="Times New Roman"/>
                <a:cs typeface="Times New Roman"/>
              </a:rPr>
              <a:t>More</a:t>
            </a: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900" spc="40" dirty="0">
                <a:latin typeface="Times New Roman"/>
                <a:cs typeface="Times New Roman"/>
              </a:rPr>
              <a:t>Receipt </a:t>
            </a:r>
            <a:r>
              <a:rPr sz="900" spc="-30" dirty="0">
                <a:latin typeface="Times New Roman"/>
                <a:cs typeface="Times New Roman"/>
              </a:rPr>
              <a:t>ID</a:t>
            </a:r>
            <a:r>
              <a:rPr sz="900" dirty="0">
                <a:latin typeface="Times New Roman"/>
                <a:cs typeface="Times New Roman"/>
              </a:rPr>
              <a:t> </a:t>
            </a:r>
            <a:r>
              <a:rPr sz="900" spc="50" dirty="0">
                <a:latin typeface="Times New Roman"/>
                <a:cs typeface="Times New Roman"/>
              </a:rPr>
              <a:t>#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06375" y="8595279"/>
            <a:ext cx="197485" cy="46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 marR="5080">
              <a:lnSpc>
                <a:spcPct val="124500"/>
              </a:lnSpc>
            </a:pPr>
            <a:r>
              <a:rPr sz="100" spc="5" dirty="0">
                <a:solidFill>
                  <a:srgbClr val="6C6865"/>
                </a:solidFill>
                <a:latin typeface="Times New Roman"/>
                <a:cs typeface="Times New Roman"/>
              </a:rPr>
              <a:t>xi</a:t>
            </a:r>
            <a:r>
              <a:rPr sz="100" spc="10" dirty="0">
                <a:solidFill>
                  <a:srgbClr val="6C6865"/>
                </a:solidFill>
                <a:latin typeface="Times New Roman"/>
                <a:cs typeface="Times New Roman"/>
              </a:rPr>
              <a:t>d2</a:t>
            </a:r>
            <a:r>
              <a:rPr sz="100" spc="5" dirty="0">
                <a:solidFill>
                  <a:srgbClr val="6C6865"/>
                </a:solidFill>
                <a:latin typeface="Times New Roman"/>
                <a:cs typeface="Times New Roman"/>
              </a:rPr>
              <a:t>e</a:t>
            </a:r>
            <a:r>
              <a:rPr sz="100" spc="10" dirty="0">
                <a:solidFill>
                  <a:srgbClr val="6C6865"/>
                </a:solidFill>
                <a:latin typeface="Times New Roman"/>
                <a:cs typeface="Times New Roman"/>
              </a:rPr>
              <a:t>7</a:t>
            </a:r>
            <a:r>
              <a:rPr sz="100" spc="5" dirty="0">
                <a:solidFill>
                  <a:srgbClr val="6C6865"/>
                </a:solidFill>
                <a:latin typeface="Times New Roman"/>
                <a:cs typeface="Times New Roman"/>
              </a:rPr>
              <a:t>e</a:t>
            </a:r>
            <a:r>
              <a:rPr sz="100" spc="10" dirty="0">
                <a:solidFill>
                  <a:srgbClr val="6C6865"/>
                </a:solidFill>
                <a:latin typeface="Times New Roman"/>
                <a:cs typeface="Times New Roman"/>
              </a:rPr>
              <a:t>8</a:t>
            </a:r>
            <a:r>
              <a:rPr sz="100" spc="5" dirty="0">
                <a:solidFill>
                  <a:srgbClr val="6C6865"/>
                </a:solidFill>
                <a:latin typeface="Times New Roman"/>
                <a:cs typeface="Times New Roman"/>
              </a:rPr>
              <a:t>a</a:t>
            </a:r>
            <a:r>
              <a:rPr sz="100" spc="10" dirty="0">
                <a:solidFill>
                  <a:srgbClr val="6C6865"/>
                </a:solidFill>
                <a:latin typeface="Times New Roman"/>
                <a:cs typeface="Times New Roman"/>
              </a:rPr>
              <a:t>1</a:t>
            </a:r>
            <a:r>
              <a:rPr sz="100" spc="5" dirty="0">
                <a:solidFill>
                  <a:srgbClr val="6C6865"/>
                </a:solidFill>
                <a:latin typeface="Times New Roman"/>
                <a:cs typeface="Times New Roman"/>
              </a:rPr>
              <a:t>c-a</a:t>
            </a:r>
            <a:r>
              <a:rPr sz="100" spc="10" dirty="0">
                <a:solidFill>
                  <a:srgbClr val="6C6865"/>
                </a:solidFill>
                <a:latin typeface="Times New Roman"/>
                <a:cs typeface="Times New Roman"/>
              </a:rPr>
              <a:t>1</a:t>
            </a:r>
            <a:r>
              <a:rPr sz="100" spc="5" dirty="0">
                <a:solidFill>
                  <a:srgbClr val="6C6865"/>
                </a:solidFill>
                <a:latin typeface="Times New Roman"/>
                <a:cs typeface="Times New Roman"/>
              </a:rPr>
              <a:t>c</a:t>
            </a:r>
            <a:r>
              <a:rPr sz="100" spc="10" dirty="0">
                <a:solidFill>
                  <a:srgbClr val="6C6865"/>
                </a:solidFill>
                <a:latin typeface="Times New Roman"/>
                <a:cs typeface="Times New Roman"/>
              </a:rPr>
              <a:t>4-4</a:t>
            </a:r>
            <a:r>
              <a:rPr sz="100" spc="5" dirty="0">
                <a:solidFill>
                  <a:srgbClr val="6C6865"/>
                </a:solidFill>
                <a:latin typeface="Times New Roman"/>
                <a:cs typeface="Times New Roman"/>
              </a:rPr>
              <a:t>a</a:t>
            </a:r>
            <a:r>
              <a:rPr sz="100" spc="10" dirty="0">
                <a:solidFill>
                  <a:srgbClr val="6C6865"/>
                </a:solidFill>
                <a:latin typeface="Times New Roman"/>
                <a:cs typeface="Times New Roman"/>
              </a:rPr>
              <a:t>55-9</a:t>
            </a:r>
            <a:r>
              <a:rPr sz="100" spc="5" dirty="0">
                <a:solidFill>
                  <a:srgbClr val="6C6865"/>
                </a:solidFill>
                <a:latin typeface="Times New Roman"/>
                <a:cs typeface="Times New Roman"/>
              </a:rPr>
              <a:t>c</a:t>
            </a:r>
            <a:r>
              <a:rPr sz="100" spc="10" dirty="0">
                <a:solidFill>
                  <a:srgbClr val="6C6865"/>
                </a:solidFill>
                <a:latin typeface="Times New Roman"/>
                <a:cs typeface="Times New Roman"/>
              </a:rPr>
              <a:t>99-24154dd703</a:t>
            </a:r>
            <a:r>
              <a:rPr sz="100" spc="5" dirty="0">
                <a:solidFill>
                  <a:srgbClr val="6C6865"/>
                </a:solidFill>
                <a:latin typeface="Times New Roman"/>
                <a:cs typeface="Times New Roman"/>
              </a:rPr>
              <a:t>e1  </a:t>
            </a:r>
            <a:r>
              <a:rPr sz="100" spc="10" dirty="0">
                <a:solidFill>
                  <a:srgbClr val="6C6865"/>
                </a:solidFill>
                <a:latin typeface="Times New Roman"/>
                <a:cs typeface="Times New Roman"/>
              </a:rPr>
              <a:t>pGvlI2ANUbXFfyEOgxta1RMV082993</a:t>
            </a:r>
            <a:endParaRPr sz="1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83418" y="0"/>
            <a:ext cx="715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Page 1 of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4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81201" y="6798995"/>
            <a:ext cx="1297305" cy="648970"/>
          </a:xfrm>
          <a:custGeom>
            <a:avLst/>
            <a:gdLst/>
            <a:ahLst/>
            <a:cxnLst/>
            <a:rect l="l" t="t" r="r" b="b"/>
            <a:pathLst>
              <a:path w="1297305" h="648970">
                <a:moveTo>
                  <a:pt x="0" y="648398"/>
                </a:moveTo>
                <a:lnTo>
                  <a:pt x="1296784" y="648398"/>
                </a:lnTo>
                <a:lnTo>
                  <a:pt x="1296784" y="0"/>
                </a:lnTo>
                <a:lnTo>
                  <a:pt x="0" y="0"/>
                </a:lnTo>
                <a:lnTo>
                  <a:pt x="0" y="6483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31029" y="7604328"/>
            <a:ext cx="446405" cy="127635"/>
          </a:xfrm>
          <a:custGeom>
            <a:avLst/>
            <a:gdLst/>
            <a:ahLst/>
            <a:cxnLst/>
            <a:rect l="l" t="t" r="r" b="b"/>
            <a:pathLst>
              <a:path w="446404" h="127634">
                <a:moveTo>
                  <a:pt x="0" y="127558"/>
                </a:moveTo>
                <a:lnTo>
                  <a:pt x="446074" y="127558"/>
                </a:lnTo>
                <a:lnTo>
                  <a:pt x="446074" y="0"/>
                </a:lnTo>
                <a:lnTo>
                  <a:pt x="0" y="0"/>
                </a:lnTo>
                <a:lnTo>
                  <a:pt x="0" y="1275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81454" y="8366176"/>
            <a:ext cx="2167255" cy="127635"/>
          </a:xfrm>
          <a:custGeom>
            <a:avLst/>
            <a:gdLst/>
            <a:ahLst/>
            <a:cxnLst/>
            <a:rect l="l" t="t" r="r" b="b"/>
            <a:pathLst>
              <a:path w="2167254" h="127634">
                <a:moveTo>
                  <a:pt x="0" y="127558"/>
                </a:moveTo>
                <a:lnTo>
                  <a:pt x="2167153" y="127558"/>
                </a:lnTo>
                <a:lnTo>
                  <a:pt x="2167153" y="0"/>
                </a:lnTo>
                <a:lnTo>
                  <a:pt x="0" y="0"/>
                </a:lnTo>
                <a:lnTo>
                  <a:pt x="0" y="1275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3100" y="9895907"/>
            <a:ext cx="6400800" cy="162560"/>
          </a:xfrm>
          <a:custGeom>
            <a:avLst/>
            <a:gdLst/>
            <a:ahLst/>
            <a:cxnLst/>
            <a:rect l="l" t="t" r="r" b="b"/>
            <a:pathLst>
              <a:path w="6400800" h="162559">
                <a:moveTo>
                  <a:pt x="6400800" y="162492"/>
                </a:moveTo>
                <a:lnTo>
                  <a:pt x="6400800" y="0"/>
                </a:lnTo>
                <a:lnTo>
                  <a:pt x="0" y="0"/>
                </a:lnTo>
                <a:lnTo>
                  <a:pt x="0" y="162492"/>
                </a:lnTo>
                <a:lnTo>
                  <a:pt x="6400800" y="1624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188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76065" y="9602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188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625" y="2663390"/>
            <a:ext cx="8763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55" dirty="0">
                <a:latin typeface="Times New Roman"/>
                <a:cs typeface="Times New Roman"/>
              </a:rPr>
              <a:t>Issued </a:t>
            </a:r>
            <a:r>
              <a:rPr sz="900" spc="25" dirty="0">
                <a:latin typeface="Times New Roman"/>
                <a:cs typeface="Times New Roman"/>
              </a:rPr>
              <a:t>by</a:t>
            </a:r>
            <a:r>
              <a:rPr sz="900" spc="-85" dirty="0">
                <a:latin typeface="Times New Roman"/>
                <a:cs typeface="Times New Roman"/>
              </a:rPr>
              <a:t> </a:t>
            </a:r>
            <a:r>
              <a:rPr sz="900" spc="50" dirty="0">
                <a:latin typeface="Times New Roman"/>
                <a:cs typeface="Times New Roman"/>
              </a:rPr>
              <a:t>Rasier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0625" y="704679"/>
            <a:ext cx="15830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20" dirty="0">
                <a:latin typeface="Times New Roman"/>
                <a:cs typeface="Times New Roman"/>
              </a:rPr>
              <a:t>You </a:t>
            </a:r>
            <a:r>
              <a:rPr sz="1200" spc="65" dirty="0">
                <a:latin typeface="Times New Roman"/>
                <a:cs typeface="Times New Roman"/>
              </a:rPr>
              <a:t>rode </a:t>
            </a:r>
            <a:r>
              <a:rPr sz="1200" spc="-5" dirty="0">
                <a:latin typeface="Times New Roman"/>
                <a:cs typeface="Times New Roman"/>
              </a:rPr>
              <a:t>with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Tadesse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3053" y="1267230"/>
            <a:ext cx="818706" cy="8188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47850" y="1381125"/>
            <a:ext cx="590454" cy="5902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31293" y="1271453"/>
            <a:ext cx="121481" cy="1191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730139" y="1231790"/>
            <a:ext cx="85153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2755" algn="l"/>
              </a:tabLst>
            </a:pPr>
            <a:r>
              <a:rPr sz="1050" spc="40" dirty="0">
                <a:latin typeface="Times New Roman"/>
                <a:cs typeface="Times New Roman"/>
              </a:rPr>
              <a:t>4.</a:t>
            </a:r>
            <a:r>
              <a:rPr sz="1050" spc="55" dirty="0">
                <a:latin typeface="Times New Roman"/>
                <a:cs typeface="Times New Roman"/>
              </a:rPr>
              <a:t>91	Rat</a:t>
            </a:r>
            <a:r>
              <a:rPr sz="1050" spc="15" dirty="0">
                <a:latin typeface="Times New Roman"/>
                <a:cs typeface="Times New Roman"/>
              </a:rPr>
              <a:t>ing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53528" y="1152372"/>
            <a:ext cx="13627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20" dirty="0">
                <a:latin typeface="Times New Roman"/>
                <a:cs typeface="Times New Roman"/>
              </a:rPr>
              <a:t>How </a:t>
            </a:r>
            <a:r>
              <a:rPr sz="1200" spc="85" dirty="0">
                <a:latin typeface="Times New Roman"/>
                <a:cs typeface="Times New Roman"/>
              </a:rPr>
              <a:t>was </a:t>
            </a:r>
            <a:r>
              <a:rPr sz="1200" spc="30" dirty="0">
                <a:latin typeface="Times New Roman"/>
                <a:cs typeface="Times New Roman"/>
              </a:rPr>
              <a:t>your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50" dirty="0">
                <a:latin typeface="Times New Roman"/>
                <a:cs typeface="Times New Roman"/>
              </a:rPr>
              <a:t>ride?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66739" y="1476740"/>
            <a:ext cx="1447800" cy="123825"/>
          </a:xfrm>
          <a:custGeom>
            <a:avLst/>
            <a:gdLst/>
            <a:ahLst/>
            <a:cxnLst/>
            <a:rect l="l" t="t" r="r" b="b"/>
            <a:pathLst>
              <a:path w="1447800" h="123825">
                <a:moveTo>
                  <a:pt x="0" y="0"/>
                </a:moveTo>
                <a:lnTo>
                  <a:pt x="1447184" y="0"/>
                </a:lnTo>
                <a:lnTo>
                  <a:pt x="1447184" y="123215"/>
                </a:lnTo>
                <a:lnTo>
                  <a:pt x="0" y="123215"/>
                </a:lnTo>
                <a:lnTo>
                  <a:pt x="0" y="0"/>
                </a:lnTo>
                <a:close/>
              </a:path>
            </a:pathLst>
          </a:custGeom>
          <a:solidFill>
            <a:srgbClr val="266D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66739" y="1599955"/>
            <a:ext cx="152400" cy="191135"/>
          </a:xfrm>
          <a:custGeom>
            <a:avLst/>
            <a:gdLst/>
            <a:ahLst/>
            <a:cxnLst/>
            <a:rect l="l" t="t" r="r" b="b"/>
            <a:pathLst>
              <a:path w="152400" h="191135">
                <a:moveTo>
                  <a:pt x="0" y="0"/>
                </a:moveTo>
                <a:lnTo>
                  <a:pt x="152335" y="0"/>
                </a:lnTo>
                <a:lnTo>
                  <a:pt x="152335" y="190539"/>
                </a:lnTo>
                <a:lnTo>
                  <a:pt x="0" y="190539"/>
                </a:lnTo>
                <a:lnTo>
                  <a:pt x="0" y="0"/>
                </a:lnTo>
                <a:close/>
              </a:path>
            </a:pathLst>
          </a:custGeom>
          <a:solidFill>
            <a:srgbClr val="266D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66739" y="1790495"/>
            <a:ext cx="1447800" cy="125095"/>
          </a:xfrm>
          <a:custGeom>
            <a:avLst/>
            <a:gdLst/>
            <a:ahLst/>
            <a:cxnLst/>
            <a:rect l="l" t="t" r="r" b="b"/>
            <a:pathLst>
              <a:path w="1447800" h="125094">
                <a:moveTo>
                  <a:pt x="0" y="0"/>
                </a:moveTo>
                <a:lnTo>
                  <a:pt x="1447184" y="0"/>
                </a:lnTo>
                <a:lnTo>
                  <a:pt x="1447184" y="124485"/>
                </a:lnTo>
                <a:lnTo>
                  <a:pt x="0" y="124485"/>
                </a:lnTo>
                <a:lnTo>
                  <a:pt x="0" y="0"/>
                </a:lnTo>
                <a:close/>
              </a:path>
            </a:pathLst>
          </a:custGeom>
          <a:solidFill>
            <a:srgbClr val="266D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61588" y="1600564"/>
            <a:ext cx="152400" cy="190500"/>
          </a:xfrm>
          <a:custGeom>
            <a:avLst/>
            <a:gdLst/>
            <a:ahLst/>
            <a:cxnLst/>
            <a:rect l="l" t="t" r="r" b="b"/>
            <a:pathLst>
              <a:path w="152400" h="190500">
                <a:moveTo>
                  <a:pt x="152335" y="190498"/>
                </a:moveTo>
                <a:lnTo>
                  <a:pt x="0" y="190498"/>
                </a:lnTo>
                <a:lnTo>
                  <a:pt x="0" y="0"/>
                </a:lnTo>
                <a:lnTo>
                  <a:pt x="152335" y="0"/>
                </a:lnTo>
                <a:lnTo>
                  <a:pt x="152335" y="190498"/>
                </a:lnTo>
                <a:close/>
              </a:path>
            </a:pathLst>
          </a:custGeom>
          <a:solidFill>
            <a:srgbClr val="266D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730277" y="1593661"/>
            <a:ext cx="323151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8514">
              <a:lnSpc>
                <a:spcPts val="1230"/>
              </a:lnSpc>
              <a:spcBef>
                <a:spcPts val="100"/>
              </a:spcBef>
            </a:pPr>
            <a:r>
              <a:rPr sz="1050" spc="65" dirty="0">
                <a:solidFill>
                  <a:srgbClr val="6C6865"/>
                </a:solidFill>
                <a:latin typeface="Times New Roman"/>
                <a:cs typeface="Times New Roman"/>
              </a:rPr>
              <a:t>RATE </a:t>
            </a:r>
            <a:r>
              <a:rPr sz="1050" spc="90" dirty="0">
                <a:solidFill>
                  <a:srgbClr val="6C6865"/>
                </a:solidFill>
                <a:latin typeface="Times New Roman"/>
                <a:cs typeface="Times New Roman"/>
              </a:rPr>
              <a:t>OR</a:t>
            </a:r>
            <a:r>
              <a:rPr sz="1050" spc="-65" dirty="0">
                <a:solidFill>
                  <a:srgbClr val="6C6865"/>
                </a:solidFill>
                <a:latin typeface="Times New Roman"/>
                <a:cs typeface="Times New Roman"/>
              </a:rPr>
              <a:t> </a:t>
            </a:r>
            <a:r>
              <a:rPr sz="1050" spc="65" dirty="0">
                <a:solidFill>
                  <a:srgbClr val="6C6865"/>
                </a:solidFill>
                <a:latin typeface="Times New Roman"/>
                <a:cs typeface="Times New Roman"/>
              </a:rPr>
              <a:t>TIP</a:t>
            </a: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ts val="1230"/>
              </a:lnSpc>
            </a:pPr>
            <a:r>
              <a:rPr sz="1050" spc="90" dirty="0">
                <a:latin typeface="Times New Roman"/>
                <a:cs typeface="Times New Roman"/>
              </a:rPr>
              <a:t>Tadesse </a:t>
            </a:r>
            <a:r>
              <a:rPr sz="1050" spc="25" dirty="0">
                <a:latin typeface="Times New Roman"/>
                <a:cs typeface="Times New Roman"/>
              </a:rPr>
              <a:t>is </a:t>
            </a:r>
            <a:r>
              <a:rPr sz="1050" spc="35" dirty="0">
                <a:latin typeface="Times New Roman"/>
                <a:cs typeface="Times New Roman"/>
              </a:rPr>
              <a:t>known</a:t>
            </a:r>
            <a:r>
              <a:rPr sz="1050" spc="-45" dirty="0">
                <a:latin typeface="Times New Roman"/>
                <a:cs typeface="Times New Roman"/>
              </a:rPr>
              <a:t> </a:t>
            </a:r>
            <a:r>
              <a:rPr sz="1050" spc="-5" dirty="0">
                <a:latin typeface="Times New Roman"/>
                <a:cs typeface="Times New Roman"/>
              </a:rPr>
              <a:t>for:</a:t>
            </a: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050" spc="30" dirty="0">
                <a:latin typeface="Times New Roman"/>
                <a:cs typeface="Times New Roman"/>
              </a:rPr>
              <a:t>Excellent</a:t>
            </a:r>
            <a:r>
              <a:rPr sz="1050" spc="25" dirty="0">
                <a:latin typeface="Times New Roman"/>
                <a:cs typeface="Times New Roman"/>
              </a:rPr>
              <a:t> </a:t>
            </a:r>
            <a:r>
              <a:rPr sz="1050" spc="50" dirty="0">
                <a:latin typeface="Times New Roman"/>
                <a:cs typeface="Times New Roman"/>
              </a:rPr>
              <a:t>Service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857875" y="1638300"/>
            <a:ext cx="102679" cy="1140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320626" y="3306327"/>
            <a:ext cx="4612640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200" spc="65" dirty="0">
                <a:latin typeface="Times New Roman"/>
                <a:cs typeface="Times New Roman"/>
              </a:rPr>
              <a:t>When </a:t>
            </a:r>
            <a:r>
              <a:rPr sz="1200" spc="40" dirty="0">
                <a:latin typeface="Times New Roman"/>
                <a:cs typeface="Times New Roman"/>
              </a:rPr>
              <a:t>you </a:t>
            </a:r>
            <a:r>
              <a:rPr sz="1200" spc="30" dirty="0">
                <a:latin typeface="Times New Roman"/>
                <a:cs typeface="Times New Roman"/>
              </a:rPr>
              <a:t>ride </a:t>
            </a:r>
            <a:r>
              <a:rPr sz="1200" spc="-5" dirty="0">
                <a:latin typeface="Times New Roman"/>
                <a:cs typeface="Times New Roman"/>
              </a:rPr>
              <a:t>with </a:t>
            </a:r>
            <a:r>
              <a:rPr sz="1200" spc="45" dirty="0">
                <a:latin typeface="Times New Roman"/>
                <a:cs typeface="Times New Roman"/>
              </a:rPr>
              <a:t>Uber, </a:t>
            </a:r>
            <a:r>
              <a:rPr sz="1200" spc="30" dirty="0">
                <a:latin typeface="Times New Roman"/>
                <a:cs typeface="Times New Roman"/>
              </a:rPr>
              <a:t>your </a:t>
            </a:r>
            <a:r>
              <a:rPr sz="1200" spc="25" dirty="0">
                <a:latin typeface="Times New Roman"/>
                <a:cs typeface="Times New Roman"/>
              </a:rPr>
              <a:t>trips </a:t>
            </a:r>
            <a:r>
              <a:rPr sz="1200" spc="85" dirty="0">
                <a:latin typeface="Times New Roman"/>
                <a:cs typeface="Times New Roman"/>
              </a:rPr>
              <a:t>are </a:t>
            </a:r>
            <a:r>
              <a:rPr sz="1200" spc="55" dirty="0">
                <a:latin typeface="Times New Roman"/>
                <a:cs typeface="Times New Roman"/>
              </a:rPr>
              <a:t>insured </a:t>
            </a:r>
            <a:r>
              <a:rPr sz="1200" spc="-5" dirty="0">
                <a:latin typeface="Times New Roman"/>
                <a:cs typeface="Times New Roman"/>
              </a:rPr>
              <a:t>in </a:t>
            </a:r>
            <a:r>
              <a:rPr sz="1200" spc="114" dirty="0">
                <a:latin typeface="Times New Roman"/>
                <a:cs typeface="Times New Roman"/>
              </a:rPr>
              <a:t>case </a:t>
            </a:r>
            <a:r>
              <a:rPr sz="1200" spc="-5" dirty="0">
                <a:latin typeface="Times New Roman"/>
                <a:cs typeface="Times New Roman"/>
              </a:rPr>
              <a:t>of </a:t>
            </a:r>
            <a:r>
              <a:rPr sz="1200" spc="130" dirty="0">
                <a:latin typeface="Times New Roman"/>
                <a:cs typeface="Times New Roman"/>
              </a:rPr>
              <a:t>a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65" dirty="0">
                <a:latin typeface="Times New Roman"/>
                <a:cs typeface="Times New Roman"/>
              </a:rPr>
              <a:t>covered  </a:t>
            </a:r>
            <a:r>
              <a:rPr sz="1200" spc="55" dirty="0">
                <a:latin typeface="Times New Roman"/>
                <a:cs typeface="Times New Roman"/>
              </a:rPr>
              <a:t>accident. </a:t>
            </a:r>
            <a:r>
              <a:rPr sz="1200" spc="50" dirty="0">
                <a:solidFill>
                  <a:srgbClr val="266DF0"/>
                </a:solidFill>
                <a:latin typeface="Times New Roman"/>
                <a:cs typeface="Times New Roman"/>
              </a:rPr>
              <a:t>Learn</a:t>
            </a:r>
            <a:r>
              <a:rPr sz="1200" dirty="0">
                <a:solidFill>
                  <a:srgbClr val="266DF0"/>
                </a:solidFill>
                <a:latin typeface="Times New Roman"/>
                <a:cs typeface="Times New Roman"/>
              </a:rPr>
              <a:t> </a:t>
            </a:r>
            <a:r>
              <a:rPr sz="1200" spc="55" dirty="0">
                <a:solidFill>
                  <a:srgbClr val="266DF0"/>
                </a:solidFill>
                <a:latin typeface="Times New Roman"/>
                <a:cs typeface="Times New Roman"/>
              </a:rPr>
              <a:t>more.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53844" y="4992006"/>
            <a:ext cx="1337310" cy="162560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1200" spc="65" dirty="0">
                <a:latin typeface="Times New Roman"/>
                <a:cs typeface="Times New Roman"/>
              </a:rPr>
              <a:t>06:28am</a:t>
            </a:r>
            <a:endParaRPr sz="1200">
              <a:latin typeface="Times New Roman"/>
              <a:cs typeface="Times New Roman"/>
            </a:endParaRPr>
          </a:p>
          <a:p>
            <a:pPr marL="12700" marR="5080">
              <a:lnSpc>
                <a:spcPct val="145800"/>
              </a:lnSpc>
            </a:pPr>
            <a:r>
              <a:rPr sz="1200" spc="65" dirty="0">
                <a:latin typeface="Times New Roman"/>
                <a:cs typeface="Times New Roman"/>
              </a:rPr>
              <a:t>301 </a:t>
            </a:r>
            <a:r>
              <a:rPr sz="1200" spc="-5" dirty="0">
                <a:latin typeface="Times New Roman"/>
                <a:cs typeface="Times New Roman"/>
              </a:rPr>
              <a:t>W </a:t>
            </a:r>
            <a:r>
              <a:rPr sz="1200" spc="45" dirty="0">
                <a:latin typeface="Times New Roman"/>
                <a:cs typeface="Times New Roman"/>
              </a:rPr>
              <a:t>Lombard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50" dirty="0">
                <a:latin typeface="Times New Roman"/>
                <a:cs typeface="Times New Roman"/>
              </a:rPr>
              <a:t>St,  </a:t>
            </a:r>
            <a:r>
              <a:rPr sz="1200" spc="25" dirty="0">
                <a:latin typeface="Times New Roman"/>
                <a:cs typeface="Times New Roman"/>
              </a:rPr>
              <a:t>Baltimore,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35" dirty="0">
                <a:latin typeface="Times New Roman"/>
                <a:cs typeface="Times New Roman"/>
              </a:rPr>
              <a:t>MD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65" dirty="0">
                <a:latin typeface="Times New Roman"/>
                <a:cs typeface="Times New Roman"/>
              </a:rPr>
              <a:t>06:45am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1200" spc="25" dirty="0">
                <a:latin typeface="Times New Roman"/>
                <a:cs typeface="Times New Roman"/>
              </a:rPr>
              <a:t>Baltimore,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35" dirty="0">
                <a:latin typeface="Times New Roman"/>
                <a:cs typeface="Times New Roman"/>
              </a:rPr>
              <a:t>MD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66809" y="5133526"/>
            <a:ext cx="76095" cy="852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66809" y="6124575"/>
            <a:ext cx="76095" cy="1611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33800" y="5057775"/>
            <a:ext cx="2971419" cy="340899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68268" y="4648965"/>
            <a:ext cx="4318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0" dirty="0">
                <a:solidFill>
                  <a:srgbClr val="6C6865"/>
                </a:solidFill>
                <a:latin typeface="Times New Roman"/>
                <a:cs typeface="Times New Roman"/>
              </a:rPr>
              <a:t>Comf</a:t>
            </a:r>
            <a:r>
              <a:rPr sz="900" spc="15" dirty="0">
                <a:solidFill>
                  <a:srgbClr val="6C6865"/>
                </a:solidFill>
                <a:latin typeface="Times New Roman"/>
                <a:cs typeface="Times New Roman"/>
              </a:rPr>
              <a:t>ort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50654" y="4618656"/>
            <a:ext cx="11061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5" dirty="0">
                <a:solidFill>
                  <a:srgbClr val="585858"/>
                </a:solidFill>
                <a:latin typeface="Times New Roman"/>
                <a:cs typeface="Times New Roman"/>
              </a:rPr>
              <a:t>9.15 </a:t>
            </a:r>
            <a:r>
              <a:rPr sz="1200" spc="-5" dirty="0">
                <a:solidFill>
                  <a:srgbClr val="585858"/>
                </a:solidFill>
                <a:latin typeface="Times New Roman"/>
                <a:cs typeface="Times New Roman"/>
              </a:rPr>
              <a:t>mi </a:t>
            </a:r>
            <a:r>
              <a:rPr sz="1200" spc="70" dirty="0">
                <a:solidFill>
                  <a:srgbClr val="585858"/>
                </a:solidFill>
                <a:latin typeface="Times New Roman"/>
                <a:cs typeface="Times New Roman"/>
              </a:rPr>
              <a:t>| </a:t>
            </a:r>
            <a:r>
              <a:rPr sz="1200" spc="65" dirty="0">
                <a:solidFill>
                  <a:srgbClr val="585858"/>
                </a:solidFill>
                <a:latin typeface="Times New Roman"/>
                <a:cs typeface="Times New Roman"/>
              </a:rPr>
              <a:t>17</a:t>
            </a:r>
            <a:r>
              <a:rPr sz="1200" spc="-65" dirty="0">
                <a:solidFill>
                  <a:srgbClr val="585858"/>
                </a:solidFill>
                <a:latin typeface="Times New Roman"/>
                <a:cs typeface="Times New Roman"/>
              </a:rPr>
              <a:t> </a:t>
            </a:r>
            <a:r>
              <a:rPr sz="1200" spc="20" dirty="0">
                <a:solidFill>
                  <a:srgbClr val="585858"/>
                </a:solidFill>
                <a:latin typeface="Times New Roman"/>
                <a:cs typeface="Times New Roman"/>
              </a:rPr>
              <a:t>min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383418" y="0"/>
            <a:ext cx="715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Page 2 of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4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73100" y="9895907"/>
            <a:ext cx="6400800" cy="162560"/>
          </a:xfrm>
          <a:custGeom>
            <a:avLst/>
            <a:gdLst/>
            <a:ahLst/>
            <a:cxnLst/>
            <a:rect l="l" t="t" r="r" b="b"/>
            <a:pathLst>
              <a:path w="6400800" h="162559">
                <a:moveTo>
                  <a:pt x="6400800" y="162492"/>
                </a:moveTo>
                <a:lnTo>
                  <a:pt x="6400800" y="0"/>
                </a:lnTo>
                <a:lnTo>
                  <a:pt x="0" y="0"/>
                </a:lnTo>
                <a:lnTo>
                  <a:pt x="0" y="162492"/>
                </a:lnTo>
                <a:lnTo>
                  <a:pt x="6400800" y="1624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189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76065" y="9602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189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33500" y="1162050"/>
            <a:ext cx="657129" cy="228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758340" y="1111237"/>
            <a:ext cx="6927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5" dirty="0">
                <a:latin typeface="Times New Roman"/>
                <a:cs typeface="Times New Roman"/>
              </a:rPr>
              <a:t>Total:</a:t>
            </a:r>
            <a:r>
              <a:rPr sz="900" spc="-40" dirty="0">
                <a:latin typeface="Times New Roman"/>
                <a:cs typeface="Times New Roman"/>
              </a:rPr>
              <a:t> </a:t>
            </a:r>
            <a:r>
              <a:rPr sz="900" spc="45" dirty="0">
                <a:latin typeface="Times New Roman"/>
                <a:cs typeface="Times New Roman"/>
              </a:rPr>
              <a:t>$30.00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22170" y="8825255"/>
            <a:ext cx="6540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40" dirty="0">
                <a:latin typeface="Times New Roman"/>
                <a:cs typeface="Times New Roman"/>
              </a:rPr>
              <a:t>Receipt </a:t>
            </a:r>
            <a:r>
              <a:rPr sz="900" spc="-30" dirty="0">
                <a:latin typeface="Times New Roman"/>
                <a:cs typeface="Times New Roman"/>
              </a:rPr>
              <a:t>ID</a:t>
            </a:r>
            <a:r>
              <a:rPr sz="900" spc="-55" dirty="0">
                <a:latin typeface="Times New Roman"/>
                <a:cs typeface="Times New Roman"/>
              </a:rPr>
              <a:t> </a:t>
            </a:r>
            <a:r>
              <a:rPr sz="900" spc="50" dirty="0">
                <a:latin typeface="Times New Roman"/>
                <a:cs typeface="Times New Roman"/>
              </a:rPr>
              <a:t>#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7919" y="9090523"/>
            <a:ext cx="196850" cy="46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 marR="5080">
              <a:lnSpc>
                <a:spcPct val="124500"/>
              </a:lnSpc>
            </a:pPr>
            <a:r>
              <a:rPr sz="100" spc="5" dirty="0">
                <a:solidFill>
                  <a:srgbClr val="6C6865"/>
                </a:solidFill>
                <a:latin typeface="Times New Roman"/>
                <a:cs typeface="Times New Roman"/>
              </a:rPr>
              <a:t>xi</a:t>
            </a:r>
            <a:r>
              <a:rPr sz="100" spc="10" dirty="0">
                <a:solidFill>
                  <a:srgbClr val="6C6865"/>
                </a:solidFill>
                <a:latin typeface="Times New Roman"/>
                <a:cs typeface="Times New Roman"/>
              </a:rPr>
              <a:t>d621b0</a:t>
            </a:r>
            <a:r>
              <a:rPr sz="100" spc="5" dirty="0">
                <a:solidFill>
                  <a:srgbClr val="6C6865"/>
                </a:solidFill>
                <a:latin typeface="Times New Roman"/>
                <a:cs typeface="Times New Roman"/>
              </a:rPr>
              <a:t>e</a:t>
            </a:r>
            <a:r>
              <a:rPr sz="100" spc="10" dirty="0">
                <a:solidFill>
                  <a:srgbClr val="6C6865"/>
                </a:solidFill>
                <a:latin typeface="Times New Roman"/>
                <a:cs typeface="Times New Roman"/>
              </a:rPr>
              <a:t>d4-bf72-4625-</a:t>
            </a:r>
            <a:r>
              <a:rPr sz="100" spc="5" dirty="0">
                <a:solidFill>
                  <a:srgbClr val="6C6865"/>
                </a:solidFill>
                <a:latin typeface="Times New Roman"/>
                <a:cs typeface="Times New Roman"/>
              </a:rPr>
              <a:t>a</a:t>
            </a:r>
            <a:r>
              <a:rPr sz="100" spc="10" dirty="0">
                <a:solidFill>
                  <a:srgbClr val="6C6865"/>
                </a:solidFill>
                <a:latin typeface="Times New Roman"/>
                <a:cs typeface="Times New Roman"/>
              </a:rPr>
              <a:t>3b3-3f090</a:t>
            </a:r>
            <a:r>
              <a:rPr sz="100" spc="5" dirty="0">
                <a:solidFill>
                  <a:srgbClr val="6C6865"/>
                </a:solidFill>
                <a:latin typeface="Times New Roman"/>
                <a:cs typeface="Times New Roman"/>
              </a:rPr>
              <a:t>a</a:t>
            </a:r>
            <a:r>
              <a:rPr sz="100" spc="10" dirty="0">
                <a:solidFill>
                  <a:srgbClr val="6C6865"/>
                </a:solidFill>
                <a:latin typeface="Times New Roman"/>
                <a:cs typeface="Times New Roman"/>
              </a:rPr>
              <a:t>01</a:t>
            </a:r>
            <a:r>
              <a:rPr sz="100" spc="5" dirty="0">
                <a:solidFill>
                  <a:srgbClr val="6C6865"/>
                </a:solidFill>
                <a:latin typeface="Times New Roman"/>
                <a:cs typeface="Times New Roman"/>
              </a:rPr>
              <a:t>c551  </a:t>
            </a:r>
            <a:r>
              <a:rPr sz="100" spc="10" dirty="0">
                <a:solidFill>
                  <a:srgbClr val="6C6865"/>
                </a:solidFill>
                <a:latin typeface="Times New Roman"/>
                <a:cs typeface="Times New Roman"/>
              </a:rPr>
              <a:t>pGvlI2ANUbXFfyEOgxta1RMV082993</a:t>
            </a:r>
            <a:endParaRPr sz="1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83418" y="0"/>
            <a:ext cx="715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Page 1 of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4</a:t>
            </a:r>
            <a:endParaRPr sz="1200">
              <a:latin typeface="Times New Roman"/>
              <a:cs typeface="Times New Roman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214452" y="1307831"/>
          <a:ext cx="5215255" cy="74142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18155"/>
                <a:gridCol w="2195830"/>
              </a:tblGrid>
              <a:tr h="328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</a:pPr>
                      <a:r>
                        <a:rPr sz="900" spc="40" dirty="0">
                          <a:latin typeface="Times New Roman"/>
                          <a:cs typeface="Times New Roman"/>
                        </a:rPr>
                        <a:t>Tue, </a:t>
                      </a:r>
                      <a:r>
                        <a:rPr sz="900" spc="30" dirty="0">
                          <a:latin typeface="Times New Roman"/>
                          <a:cs typeface="Times New Roman"/>
                        </a:rPr>
                        <a:t>Jul </a:t>
                      </a:r>
                      <a:r>
                        <a:rPr sz="900" spc="40" dirty="0">
                          <a:latin typeface="Times New Roman"/>
                          <a:cs typeface="Times New Roman"/>
                        </a:rPr>
                        <a:t>30,</a:t>
                      </a:r>
                      <a:r>
                        <a:rPr sz="9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900" spc="50" dirty="0">
                          <a:latin typeface="Times New Roman"/>
                          <a:cs typeface="Times New Roman"/>
                        </a:rPr>
                        <a:t>2019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994410">
                <a:tc>
                  <a:txBody>
                    <a:bodyPr/>
                    <a:lstStyle/>
                    <a:p>
                      <a:pPr marL="120014" marR="227965">
                        <a:lnSpc>
                          <a:spcPts val="2850"/>
                        </a:lnSpc>
                        <a:spcBef>
                          <a:spcPts val="1580"/>
                        </a:spcBef>
                      </a:pPr>
                      <a:r>
                        <a:rPr sz="2550" spc="140" dirty="0">
                          <a:latin typeface="Times New Roman"/>
                          <a:cs typeface="Times New Roman"/>
                        </a:rPr>
                        <a:t>Thanks </a:t>
                      </a:r>
                      <a:r>
                        <a:rPr sz="2550" spc="-5" dirty="0"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255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550" spc="40" dirty="0">
                          <a:latin typeface="Times New Roman"/>
                          <a:cs typeface="Times New Roman"/>
                        </a:rPr>
                        <a:t>tipping,  </a:t>
                      </a:r>
                      <a:r>
                        <a:rPr sz="2550" spc="120" dirty="0">
                          <a:latin typeface="Times New Roman"/>
                          <a:cs typeface="Times New Roman"/>
                        </a:rPr>
                        <a:t>Roberto</a:t>
                      </a:r>
                      <a:endParaRPr sz="2550">
                        <a:latin typeface="Times New Roman"/>
                        <a:cs typeface="Times New Roman"/>
                      </a:endParaRPr>
                    </a:p>
                  </a:txBody>
                  <a:tcPr marL="0" marR="0" marT="20066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301625">
                <a:tc>
                  <a:txBody>
                    <a:bodyPr/>
                    <a:lstStyle/>
                    <a:p>
                      <a:pPr marL="120014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500" spc="85" dirty="0">
                          <a:latin typeface="Times New Roman"/>
                          <a:cs typeface="Times New Roman"/>
                        </a:rPr>
                        <a:t>Here's </a:t>
                      </a:r>
                      <a:r>
                        <a:rPr sz="1500" spc="40" dirty="0">
                          <a:latin typeface="Times New Roman"/>
                          <a:cs typeface="Times New Roman"/>
                        </a:rPr>
                        <a:t>your </a:t>
                      </a:r>
                      <a:r>
                        <a:rPr sz="1500" spc="95" dirty="0">
                          <a:latin typeface="Times New Roman"/>
                          <a:cs typeface="Times New Roman"/>
                        </a:rPr>
                        <a:t>updated</a:t>
                      </a:r>
                      <a:r>
                        <a:rPr sz="15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95" dirty="0">
                          <a:latin typeface="Times New Roman"/>
                          <a:cs typeface="Times New Roman"/>
                        </a:rPr>
                        <a:t>Tuesday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630555">
                <a:tc>
                  <a:txBody>
                    <a:bodyPr/>
                    <a:lstStyle/>
                    <a:p>
                      <a:pPr marL="120014">
                        <a:lnSpc>
                          <a:spcPts val="1780"/>
                        </a:lnSpc>
                      </a:pPr>
                      <a:r>
                        <a:rPr sz="1500" spc="65" dirty="0">
                          <a:latin typeface="Times New Roman"/>
                          <a:cs typeface="Times New Roman"/>
                        </a:rPr>
                        <a:t>afternoon </a:t>
                      </a:r>
                      <a:r>
                        <a:rPr sz="1500" spc="40" dirty="0">
                          <a:latin typeface="Times New Roman"/>
                          <a:cs typeface="Times New Roman"/>
                        </a:rPr>
                        <a:t>ride</a:t>
                      </a:r>
                      <a:r>
                        <a:rPr sz="15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5" dirty="0">
                          <a:latin typeface="Times New Roman"/>
                          <a:cs typeface="Times New Roman"/>
                        </a:rPr>
                        <a:t>receipt.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1037590"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2805"/>
                        </a:spcBef>
                      </a:pPr>
                      <a:r>
                        <a:rPr sz="3300" spc="70" dirty="0">
                          <a:latin typeface="Times New Roman"/>
                          <a:cs typeface="Times New Roman"/>
                        </a:rPr>
                        <a:t>Total</a:t>
                      </a: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356235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805"/>
                        </a:spcBef>
                      </a:pPr>
                      <a:r>
                        <a:rPr sz="3300" dirty="0">
                          <a:latin typeface="Times New Roman"/>
                          <a:cs typeface="Times New Roman"/>
                        </a:rPr>
                        <a:t>$30.00</a:t>
                      </a: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356235" marB="0"/>
                </a:tc>
              </a:tr>
              <a:tr h="1695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</a:tr>
              <a:tr h="1289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119380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Trip</a:t>
                      </a:r>
                      <a:r>
                        <a:rPr sz="120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80" dirty="0">
                          <a:latin typeface="Times New Roman"/>
                          <a:cs typeface="Times New Roman"/>
                        </a:rPr>
                        <a:t>Fare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$21.14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614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19380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200" spc="45" dirty="0">
                          <a:latin typeface="Times New Roman"/>
                          <a:cs typeface="Times New Roman"/>
                        </a:rPr>
                        <a:t>Subtotal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$21.14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361315">
                <a:tc>
                  <a:txBody>
                    <a:bodyPr/>
                    <a:lstStyle/>
                    <a:p>
                      <a:pPr marL="11938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200" spc="15" dirty="0">
                          <a:latin typeface="Times New Roman"/>
                          <a:cs typeface="Times New Roman"/>
                        </a:rPr>
                        <a:t>Tolls, </a:t>
                      </a:r>
                      <a:r>
                        <a:rPr sz="1200" spc="75" dirty="0">
                          <a:latin typeface="Times New Roman"/>
                          <a:cs typeface="Times New Roman"/>
                        </a:rPr>
                        <a:t>Surcharges, </a:t>
                      </a:r>
                      <a:r>
                        <a:rPr sz="1200" spc="85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114" dirty="0">
                          <a:latin typeface="Times New Roman"/>
                          <a:cs typeface="Times New Roman"/>
                        </a:rPr>
                        <a:t>Fees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001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$3.95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0010" marB="0"/>
                </a:tc>
              </a:tr>
              <a:tr h="614045">
                <a:tc>
                  <a:txBody>
                    <a:bodyPr/>
                    <a:lstStyle/>
                    <a:p>
                      <a:pPr marL="120014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Tip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001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$4.91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0010" marB="0"/>
                </a:tc>
              </a:tr>
              <a:tr h="659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20014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200" spc="30" dirty="0">
                          <a:latin typeface="Times New Roman"/>
                          <a:cs typeface="Times New Roman"/>
                        </a:rPr>
                        <a:t>Amount</a:t>
                      </a:r>
                      <a:r>
                        <a:rPr sz="120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75" dirty="0">
                          <a:latin typeface="Times New Roman"/>
                          <a:cs typeface="Times New Roman"/>
                        </a:rPr>
                        <a:t>Charged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409575">
                <a:tc>
                  <a:txBody>
                    <a:bodyPr/>
                    <a:lstStyle/>
                    <a:p>
                      <a:pPr marL="9461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00" spc="30" dirty="0">
                          <a:solidFill>
                            <a:srgbClr val="266DF0"/>
                          </a:solidFill>
                          <a:latin typeface="Times New Roman"/>
                          <a:cs typeface="Times New Roman"/>
                        </a:rPr>
                        <a:t>Switch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128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$30.00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55880" marB="0"/>
                </a:tc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5067300" y="2190750"/>
            <a:ext cx="1371219" cy="13714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13825" y="4622053"/>
            <a:ext cx="100974" cy="1023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28596" y="6764797"/>
            <a:ext cx="138503" cy="140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14452" y="8311921"/>
            <a:ext cx="1285875" cy="410209"/>
          </a:xfrm>
          <a:custGeom>
            <a:avLst/>
            <a:gdLst/>
            <a:ahLst/>
            <a:cxnLst/>
            <a:rect l="l" t="t" r="r" b="b"/>
            <a:pathLst>
              <a:path w="1285875" h="410209">
                <a:moveTo>
                  <a:pt x="0" y="410095"/>
                </a:moveTo>
                <a:lnTo>
                  <a:pt x="1285697" y="410095"/>
                </a:lnTo>
                <a:lnTo>
                  <a:pt x="1285697" y="0"/>
                </a:lnTo>
                <a:lnTo>
                  <a:pt x="0" y="0"/>
                </a:lnTo>
                <a:lnTo>
                  <a:pt x="0" y="4100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81454" y="8861399"/>
            <a:ext cx="2116455" cy="127635"/>
          </a:xfrm>
          <a:custGeom>
            <a:avLst/>
            <a:gdLst/>
            <a:ahLst/>
            <a:cxnLst/>
            <a:rect l="l" t="t" r="r" b="b"/>
            <a:pathLst>
              <a:path w="2116454" h="127634">
                <a:moveTo>
                  <a:pt x="0" y="127558"/>
                </a:moveTo>
                <a:lnTo>
                  <a:pt x="2116366" y="127558"/>
                </a:lnTo>
                <a:lnTo>
                  <a:pt x="2116366" y="0"/>
                </a:lnTo>
                <a:lnTo>
                  <a:pt x="0" y="0"/>
                </a:lnTo>
                <a:lnTo>
                  <a:pt x="0" y="1275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3100" y="9895907"/>
            <a:ext cx="6400800" cy="162560"/>
          </a:xfrm>
          <a:custGeom>
            <a:avLst/>
            <a:gdLst/>
            <a:ahLst/>
            <a:cxnLst/>
            <a:rect l="l" t="t" r="r" b="b"/>
            <a:pathLst>
              <a:path w="6400800" h="162559">
                <a:moveTo>
                  <a:pt x="6400800" y="162492"/>
                </a:moveTo>
                <a:lnTo>
                  <a:pt x="6400800" y="0"/>
                </a:lnTo>
                <a:lnTo>
                  <a:pt x="0" y="0"/>
                </a:lnTo>
                <a:lnTo>
                  <a:pt x="0" y="162492"/>
                </a:lnTo>
                <a:lnTo>
                  <a:pt x="6400800" y="1624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190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88765" y="9602188"/>
            <a:ext cx="1949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190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625" y="3101498"/>
            <a:ext cx="8763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55" dirty="0">
                <a:latin typeface="Times New Roman"/>
                <a:cs typeface="Times New Roman"/>
              </a:rPr>
              <a:t>Issued </a:t>
            </a:r>
            <a:r>
              <a:rPr sz="900" spc="25" dirty="0">
                <a:latin typeface="Times New Roman"/>
                <a:cs typeface="Times New Roman"/>
              </a:rPr>
              <a:t>by</a:t>
            </a:r>
            <a:r>
              <a:rPr sz="900" spc="-85" dirty="0">
                <a:latin typeface="Times New Roman"/>
                <a:cs typeface="Times New Roman"/>
              </a:rPr>
              <a:t> </a:t>
            </a:r>
            <a:r>
              <a:rPr sz="900" spc="50" dirty="0">
                <a:latin typeface="Times New Roman"/>
                <a:cs typeface="Times New Roman"/>
              </a:rPr>
              <a:t>Rasier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33053" y="1705375"/>
            <a:ext cx="818706" cy="8189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47850" y="1819275"/>
            <a:ext cx="590454" cy="5902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31293" y="1709574"/>
            <a:ext cx="121481" cy="1192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20625" y="1142787"/>
            <a:ext cx="2961005" cy="149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20" dirty="0">
                <a:latin typeface="Times New Roman"/>
                <a:cs typeface="Times New Roman"/>
              </a:rPr>
              <a:t>You </a:t>
            </a:r>
            <a:r>
              <a:rPr sz="1200" spc="65" dirty="0">
                <a:latin typeface="Times New Roman"/>
                <a:cs typeface="Times New Roman"/>
              </a:rPr>
              <a:t>rode </a:t>
            </a:r>
            <a:r>
              <a:rPr sz="1200" spc="-5" dirty="0">
                <a:latin typeface="Times New Roman"/>
                <a:cs typeface="Times New Roman"/>
              </a:rPr>
              <a:t>with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Victor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50">
              <a:latin typeface="Times New Roman"/>
              <a:cs typeface="Times New Roman"/>
            </a:endParaRPr>
          </a:p>
          <a:p>
            <a:pPr marL="1821814">
              <a:lnSpc>
                <a:spcPct val="100000"/>
              </a:lnSpc>
              <a:tabLst>
                <a:tab pos="2262505" algn="l"/>
              </a:tabLst>
            </a:pPr>
            <a:r>
              <a:rPr sz="1050" spc="50" dirty="0">
                <a:latin typeface="Times New Roman"/>
                <a:cs typeface="Times New Roman"/>
              </a:rPr>
              <a:t>4.84	</a:t>
            </a:r>
            <a:r>
              <a:rPr sz="1050" spc="35" dirty="0">
                <a:latin typeface="Times New Roman"/>
                <a:cs typeface="Times New Roman"/>
              </a:rPr>
              <a:t>Rating</a:t>
            </a:r>
            <a:endParaRPr sz="10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L="1821814" marR="5080">
              <a:lnSpc>
                <a:spcPct val="166600"/>
              </a:lnSpc>
              <a:spcBef>
                <a:spcPts val="685"/>
              </a:spcBef>
            </a:pPr>
            <a:r>
              <a:rPr sz="1050" spc="-5" dirty="0">
                <a:latin typeface="Times New Roman"/>
                <a:cs typeface="Times New Roman"/>
              </a:rPr>
              <a:t>Victor </a:t>
            </a:r>
            <a:r>
              <a:rPr sz="1050" spc="25" dirty="0">
                <a:latin typeface="Times New Roman"/>
                <a:cs typeface="Times New Roman"/>
              </a:rPr>
              <a:t>is </a:t>
            </a:r>
            <a:r>
              <a:rPr sz="1050" spc="35" dirty="0">
                <a:latin typeface="Times New Roman"/>
                <a:cs typeface="Times New Roman"/>
              </a:rPr>
              <a:t>known</a:t>
            </a:r>
            <a:r>
              <a:rPr sz="1050" spc="10" dirty="0">
                <a:latin typeface="Times New Roman"/>
                <a:cs typeface="Times New Roman"/>
              </a:rPr>
              <a:t> </a:t>
            </a:r>
            <a:r>
              <a:rPr sz="1050" spc="-5" dirty="0">
                <a:latin typeface="Times New Roman"/>
                <a:cs typeface="Times New Roman"/>
              </a:rPr>
              <a:t>for:  </a:t>
            </a:r>
            <a:r>
              <a:rPr sz="1050" spc="30" dirty="0">
                <a:latin typeface="Times New Roman"/>
                <a:cs typeface="Times New Roman"/>
              </a:rPr>
              <a:t>Excellent</a:t>
            </a:r>
            <a:r>
              <a:rPr sz="1050" spc="5" dirty="0">
                <a:latin typeface="Times New Roman"/>
                <a:cs typeface="Times New Roman"/>
              </a:rPr>
              <a:t> </a:t>
            </a:r>
            <a:r>
              <a:rPr sz="1050" spc="50" dirty="0">
                <a:latin typeface="Times New Roman"/>
                <a:cs typeface="Times New Roman"/>
              </a:rPr>
              <a:t>Service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21214" y="3744472"/>
            <a:ext cx="4612640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200" spc="65" dirty="0">
                <a:latin typeface="Times New Roman"/>
                <a:cs typeface="Times New Roman"/>
              </a:rPr>
              <a:t>When </a:t>
            </a:r>
            <a:r>
              <a:rPr sz="1200" spc="40" dirty="0">
                <a:latin typeface="Times New Roman"/>
                <a:cs typeface="Times New Roman"/>
              </a:rPr>
              <a:t>you </a:t>
            </a:r>
            <a:r>
              <a:rPr sz="1200" spc="30" dirty="0">
                <a:latin typeface="Times New Roman"/>
                <a:cs typeface="Times New Roman"/>
              </a:rPr>
              <a:t>ride </a:t>
            </a:r>
            <a:r>
              <a:rPr sz="1200" spc="-5" dirty="0">
                <a:latin typeface="Times New Roman"/>
                <a:cs typeface="Times New Roman"/>
              </a:rPr>
              <a:t>with </a:t>
            </a:r>
            <a:r>
              <a:rPr sz="1200" spc="45" dirty="0">
                <a:latin typeface="Times New Roman"/>
                <a:cs typeface="Times New Roman"/>
              </a:rPr>
              <a:t>Uber, </a:t>
            </a:r>
            <a:r>
              <a:rPr sz="1200" spc="30" dirty="0">
                <a:latin typeface="Times New Roman"/>
                <a:cs typeface="Times New Roman"/>
              </a:rPr>
              <a:t>your </a:t>
            </a:r>
            <a:r>
              <a:rPr sz="1200" spc="25" dirty="0">
                <a:latin typeface="Times New Roman"/>
                <a:cs typeface="Times New Roman"/>
              </a:rPr>
              <a:t>trips </a:t>
            </a:r>
            <a:r>
              <a:rPr sz="1200" spc="85" dirty="0">
                <a:latin typeface="Times New Roman"/>
                <a:cs typeface="Times New Roman"/>
              </a:rPr>
              <a:t>are </a:t>
            </a:r>
            <a:r>
              <a:rPr sz="1200" spc="55" dirty="0">
                <a:latin typeface="Times New Roman"/>
                <a:cs typeface="Times New Roman"/>
              </a:rPr>
              <a:t>insured </a:t>
            </a:r>
            <a:r>
              <a:rPr sz="1200" spc="-5" dirty="0">
                <a:latin typeface="Times New Roman"/>
                <a:cs typeface="Times New Roman"/>
              </a:rPr>
              <a:t>in </a:t>
            </a:r>
            <a:r>
              <a:rPr sz="1200" spc="114" dirty="0">
                <a:latin typeface="Times New Roman"/>
                <a:cs typeface="Times New Roman"/>
              </a:rPr>
              <a:t>case </a:t>
            </a:r>
            <a:r>
              <a:rPr sz="1200" spc="-5" dirty="0">
                <a:latin typeface="Times New Roman"/>
                <a:cs typeface="Times New Roman"/>
              </a:rPr>
              <a:t>of </a:t>
            </a:r>
            <a:r>
              <a:rPr sz="1200" spc="130" dirty="0">
                <a:latin typeface="Times New Roman"/>
                <a:cs typeface="Times New Roman"/>
              </a:rPr>
              <a:t>a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65" dirty="0">
                <a:latin typeface="Times New Roman"/>
                <a:cs typeface="Times New Roman"/>
              </a:rPr>
              <a:t>covered  </a:t>
            </a:r>
            <a:r>
              <a:rPr sz="1200" spc="55" dirty="0">
                <a:latin typeface="Times New Roman"/>
                <a:cs typeface="Times New Roman"/>
              </a:rPr>
              <a:t>accident. </a:t>
            </a:r>
            <a:r>
              <a:rPr sz="1200" spc="50" dirty="0">
                <a:solidFill>
                  <a:srgbClr val="266DF0"/>
                </a:solidFill>
                <a:latin typeface="Times New Roman"/>
                <a:cs typeface="Times New Roman"/>
              </a:rPr>
              <a:t>Learn</a:t>
            </a:r>
            <a:r>
              <a:rPr sz="1200" dirty="0">
                <a:solidFill>
                  <a:srgbClr val="266DF0"/>
                </a:solidFill>
                <a:latin typeface="Times New Roman"/>
                <a:cs typeface="Times New Roman"/>
              </a:rPr>
              <a:t> </a:t>
            </a:r>
            <a:r>
              <a:rPr sz="1200" spc="55" dirty="0">
                <a:solidFill>
                  <a:srgbClr val="266DF0"/>
                </a:solidFill>
                <a:latin typeface="Times New Roman"/>
                <a:cs typeface="Times New Roman"/>
              </a:rPr>
              <a:t>more.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66809" y="5571676"/>
            <a:ext cx="76095" cy="852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66809" y="6562725"/>
            <a:ext cx="76095" cy="1610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33800" y="5495925"/>
            <a:ext cx="2971419" cy="34089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68268" y="5056726"/>
            <a:ext cx="2131060" cy="2265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4690" algn="l"/>
              </a:tabLst>
            </a:pPr>
            <a:r>
              <a:rPr sz="1350" spc="30" baseline="3086" dirty="0">
                <a:solidFill>
                  <a:srgbClr val="6C6865"/>
                </a:solidFill>
                <a:latin typeface="Times New Roman"/>
                <a:cs typeface="Times New Roman"/>
              </a:rPr>
              <a:t>Comfort	</a:t>
            </a:r>
            <a:r>
              <a:rPr sz="1200" spc="55" dirty="0">
                <a:solidFill>
                  <a:srgbClr val="585858"/>
                </a:solidFill>
                <a:latin typeface="Times New Roman"/>
                <a:cs typeface="Times New Roman"/>
              </a:rPr>
              <a:t>8.64 </a:t>
            </a:r>
            <a:r>
              <a:rPr sz="1200" spc="-5" dirty="0">
                <a:solidFill>
                  <a:srgbClr val="585858"/>
                </a:solidFill>
                <a:latin typeface="Times New Roman"/>
                <a:cs typeface="Times New Roman"/>
              </a:rPr>
              <a:t>mi </a:t>
            </a:r>
            <a:r>
              <a:rPr sz="1200" spc="70" dirty="0">
                <a:solidFill>
                  <a:srgbClr val="585858"/>
                </a:solidFill>
                <a:latin typeface="Times New Roman"/>
                <a:cs typeface="Times New Roman"/>
              </a:rPr>
              <a:t>| </a:t>
            </a:r>
            <a:r>
              <a:rPr sz="1200" spc="65" dirty="0">
                <a:solidFill>
                  <a:srgbClr val="585858"/>
                </a:solidFill>
                <a:latin typeface="Times New Roman"/>
                <a:cs typeface="Times New Roman"/>
              </a:rPr>
              <a:t>16</a:t>
            </a:r>
            <a:r>
              <a:rPr sz="1200" spc="-25" dirty="0">
                <a:solidFill>
                  <a:srgbClr val="585858"/>
                </a:solidFill>
                <a:latin typeface="Times New Roman"/>
                <a:cs typeface="Times New Roman"/>
              </a:rPr>
              <a:t> </a:t>
            </a:r>
            <a:r>
              <a:rPr sz="1200" spc="20" dirty="0">
                <a:solidFill>
                  <a:srgbClr val="585858"/>
                </a:solidFill>
                <a:latin typeface="Times New Roman"/>
                <a:cs typeface="Times New Roman"/>
              </a:rPr>
              <a:t>min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298450">
              <a:lnSpc>
                <a:spcPct val="100000"/>
              </a:lnSpc>
            </a:pPr>
            <a:r>
              <a:rPr sz="1200" spc="55" dirty="0">
                <a:latin typeface="Times New Roman"/>
                <a:cs typeface="Times New Roman"/>
              </a:rPr>
              <a:t>02:10pm</a:t>
            </a:r>
            <a:endParaRPr sz="1200">
              <a:latin typeface="Times New Roman"/>
              <a:cs typeface="Times New Roman"/>
            </a:endParaRPr>
          </a:p>
          <a:p>
            <a:pPr marL="298450" marR="216535">
              <a:lnSpc>
                <a:spcPct val="145800"/>
              </a:lnSpc>
            </a:pPr>
            <a:r>
              <a:rPr sz="1200" spc="65" dirty="0">
                <a:latin typeface="Times New Roman"/>
                <a:cs typeface="Times New Roman"/>
              </a:rPr>
              <a:t>3507 </a:t>
            </a:r>
            <a:r>
              <a:rPr sz="1200" spc="-5" dirty="0">
                <a:latin typeface="Times New Roman"/>
                <a:cs typeface="Times New Roman"/>
              </a:rPr>
              <a:t>W </a:t>
            </a:r>
            <a:r>
              <a:rPr sz="1200" spc="40" dirty="0">
                <a:latin typeface="Times New Roman"/>
                <a:cs typeface="Times New Roman"/>
              </a:rPr>
              <a:t>Northern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30" dirty="0">
                <a:latin typeface="Times New Roman"/>
                <a:cs typeface="Times New Roman"/>
              </a:rPr>
              <a:t>Pkwy,  </a:t>
            </a:r>
            <a:r>
              <a:rPr sz="1200" spc="25" dirty="0">
                <a:latin typeface="Times New Roman"/>
                <a:cs typeface="Times New Roman"/>
              </a:rPr>
              <a:t>Baltimore, </a:t>
            </a:r>
            <a:r>
              <a:rPr sz="1200" spc="-35" dirty="0">
                <a:latin typeface="Times New Roman"/>
                <a:cs typeface="Times New Roman"/>
              </a:rPr>
              <a:t>MD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L="298450">
              <a:lnSpc>
                <a:spcPct val="100000"/>
              </a:lnSpc>
            </a:pPr>
            <a:r>
              <a:rPr sz="1200" spc="55" dirty="0">
                <a:latin typeface="Times New Roman"/>
                <a:cs typeface="Times New Roman"/>
              </a:rPr>
              <a:t>02:27pm</a:t>
            </a:r>
            <a:endParaRPr sz="1200">
              <a:latin typeface="Times New Roman"/>
              <a:cs typeface="Times New Roman"/>
            </a:endParaRPr>
          </a:p>
          <a:p>
            <a:pPr marL="298450" marR="5080">
              <a:lnSpc>
                <a:spcPct val="145800"/>
              </a:lnSpc>
            </a:pPr>
            <a:r>
              <a:rPr sz="1200" spc="65" dirty="0">
                <a:latin typeface="Times New Roman"/>
                <a:cs typeface="Times New Roman"/>
              </a:rPr>
              <a:t>110 </a:t>
            </a:r>
            <a:r>
              <a:rPr sz="1200" spc="130" dirty="0">
                <a:latin typeface="Times New Roman"/>
                <a:cs typeface="Times New Roman"/>
              </a:rPr>
              <a:t>S </a:t>
            </a:r>
            <a:r>
              <a:rPr sz="1200" spc="50" dirty="0">
                <a:latin typeface="Times New Roman"/>
                <a:cs typeface="Times New Roman"/>
              </a:rPr>
              <a:t>Eutaw St,</a:t>
            </a:r>
            <a:r>
              <a:rPr sz="1200" spc="-145" dirty="0">
                <a:latin typeface="Times New Roman"/>
                <a:cs typeface="Times New Roman"/>
              </a:rPr>
              <a:t> </a:t>
            </a:r>
            <a:r>
              <a:rPr sz="1200" spc="25" dirty="0">
                <a:latin typeface="Times New Roman"/>
                <a:cs typeface="Times New Roman"/>
              </a:rPr>
              <a:t>Baltimore,  </a:t>
            </a:r>
            <a:r>
              <a:rPr sz="1200" spc="-35" dirty="0">
                <a:latin typeface="Times New Roman"/>
                <a:cs typeface="Times New Roman"/>
              </a:rPr>
              <a:t>MD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83418" y="0"/>
            <a:ext cx="715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Page 2 of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4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73100" y="9895907"/>
            <a:ext cx="6400800" cy="162560"/>
          </a:xfrm>
          <a:custGeom>
            <a:avLst/>
            <a:gdLst/>
            <a:ahLst/>
            <a:cxnLst/>
            <a:rect l="l" t="t" r="r" b="b"/>
            <a:pathLst>
              <a:path w="6400800" h="162559">
                <a:moveTo>
                  <a:pt x="6400800" y="162492"/>
                </a:moveTo>
                <a:lnTo>
                  <a:pt x="6400800" y="0"/>
                </a:lnTo>
                <a:lnTo>
                  <a:pt x="0" y="0"/>
                </a:lnTo>
                <a:lnTo>
                  <a:pt x="0" y="162492"/>
                </a:lnTo>
                <a:lnTo>
                  <a:pt x="6400800" y="1624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191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76065" y="9602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191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33500" y="1162050"/>
            <a:ext cx="657129" cy="228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758340" y="1111237"/>
            <a:ext cx="6927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5" dirty="0">
                <a:latin typeface="Times New Roman"/>
                <a:cs typeface="Times New Roman"/>
              </a:rPr>
              <a:t>Total:</a:t>
            </a:r>
            <a:r>
              <a:rPr sz="900" spc="-40" dirty="0">
                <a:latin typeface="Times New Roman"/>
                <a:cs typeface="Times New Roman"/>
              </a:rPr>
              <a:t> </a:t>
            </a:r>
            <a:r>
              <a:rPr sz="900" spc="45" dirty="0">
                <a:latin typeface="Times New Roman"/>
                <a:cs typeface="Times New Roman"/>
              </a:rPr>
              <a:t>$30.09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22170" y="8825255"/>
            <a:ext cx="6540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40" dirty="0">
                <a:latin typeface="Times New Roman"/>
                <a:cs typeface="Times New Roman"/>
              </a:rPr>
              <a:t>Receipt </a:t>
            </a:r>
            <a:r>
              <a:rPr sz="900" spc="-30" dirty="0">
                <a:latin typeface="Times New Roman"/>
                <a:cs typeface="Times New Roman"/>
              </a:rPr>
              <a:t>ID</a:t>
            </a:r>
            <a:r>
              <a:rPr sz="900" spc="-55" dirty="0">
                <a:latin typeface="Times New Roman"/>
                <a:cs typeface="Times New Roman"/>
              </a:rPr>
              <a:t> </a:t>
            </a:r>
            <a:r>
              <a:rPr sz="900" spc="50" dirty="0">
                <a:latin typeface="Times New Roman"/>
                <a:cs typeface="Times New Roman"/>
              </a:rPr>
              <a:t>#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7919" y="9090523"/>
            <a:ext cx="196215" cy="4635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" spc="10" dirty="0">
                <a:solidFill>
                  <a:srgbClr val="6C6865"/>
                </a:solidFill>
                <a:latin typeface="Times New Roman"/>
                <a:cs typeface="Times New Roman"/>
              </a:rPr>
              <a:t>xid0466dba8-f324-4160-9175-8c245f2f8c03</a:t>
            </a: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00" spc="10" dirty="0">
                <a:solidFill>
                  <a:srgbClr val="6C6865"/>
                </a:solidFill>
                <a:latin typeface="Times New Roman"/>
                <a:cs typeface="Times New Roman"/>
              </a:rPr>
              <a:t>pGvlI2ANUbXFfyEOgxta1RMV082993</a:t>
            </a:r>
            <a:endParaRPr sz="1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83418" y="0"/>
            <a:ext cx="715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Page 1 of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4</a:t>
            </a:r>
            <a:endParaRPr sz="1200">
              <a:latin typeface="Times New Roman"/>
              <a:cs typeface="Times New Roman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225537" y="1307831"/>
          <a:ext cx="5203825" cy="74199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7360"/>
                <a:gridCol w="2196465"/>
              </a:tblGrid>
              <a:tr h="328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</a:pPr>
                      <a:r>
                        <a:rPr sz="900" spc="40" dirty="0">
                          <a:latin typeface="Times New Roman"/>
                          <a:cs typeface="Times New Roman"/>
                        </a:rPr>
                        <a:t>Wed, </a:t>
                      </a:r>
                      <a:r>
                        <a:rPr sz="900" spc="30" dirty="0">
                          <a:latin typeface="Times New Roman"/>
                          <a:cs typeface="Times New Roman"/>
                        </a:rPr>
                        <a:t>Jul </a:t>
                      </a:r>
                      <a:r>
                        <a:rPr sz="900" spc="40" dirty="0">
                          <a:latin typeface="Times New Roman"/>
                          <a:cs typeface="Times New Roman"/>
                        </a:rPr>
                        <a:t>31,</a:t>
                      </a:r>
                      <a:r>
                        <a:rPr sz="9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900" spc="50" dirty="0">
                          <a:latin typeface="Times New Roman"/>
                          <a:cs typeface="Times New Roman"/>
                        </a:rPr>
                        <a:t>2019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994410">
                <a:tc>
                  <a:txBody>
                    <a:bodyPr/>
                    <a:lstStyle/>
                    <a:p>
                      <a:pPr marL="109220" marR="227965">
                        <a:lnSpc>
                          <a:spcPts val="2850"/>
                        </a:lnSpc>
                        <a:spcBef>
                          <a:spcPts val="1580"/>
                        </a:spcBef>
                      </a:pPr>
                      <a:r>
                        <a:rPr sz="2550" spc="140" dirty="0">
                          <a:latin typeface="Times New Roman"/>
                          <a:cs typeface="Times New Roman"/>
                        </a:rPr>
                        <a:t>Thanks </a:t>
                      </a:r>
                      <a:r>
                        <a:rPr sz="2550" spc="-5" dirty="0"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255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550" spc="40" dirty="0">
                          <a:latin typeface="Times New Roman"/>
                          <a:cs typeface="Times New Roman"/>
                        </a:rPr>
                        <a:t>tipping,  </a:t>
                      </a:r>
                      <a:r>
                        <a:rPr sz="2550" spc="120" dirty="0">
                          <a:latin typeface="Times New Roman"/>
                          <a:cs typeface="Times New Roman"/>
                        </a:rPr>
                        <a:t>Roberto</a:t>
                      </a:r>
                      <a:endParaRPr sz="2550">
                        <a:latin typeface="Times New Roman"/>
                        <a:cs typeface="Times New Roman"/>
                      </a:endParaRPr>
                    </a:p>
                  </a:txBody>
                  <a:tcPr marL="0" marR="0" marT="20066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301625">
                <a:tc>
                  <a:txBody>
                    <a:bodyPr/>
                    <a:lstStyle/>
                    <a:p>
                      <a:pPr marL="10922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500" spc="85" dirty="0">
                          <a:latin typeface="Times New Roman"/>
                          <a:cs typeface="Times New Roman"/>
                        </a:rPr>
                        <a:t>Here's </a:t>
                      </a:r>
                      <a:r>
                        <a:rPr sz="1500" spc="40" dirty="0">
                          <a:latin typeface="Times New Roman"/>
                          <a:cs typeface="Times New Roman"/>
                        </a:rPr>
                        <a:t>your </a:t>
                      </a:r>
                      <a:r>
                        <a:rPr sz="1500" spc="95" dirty="0">
                          <a:latin typeface="Times New Roman"/>
                          <a:cs typeface="Times New Roman"/>
                        </a:rPr>
                        <a:t>updated</a:t>
                      </a:r>
                      <a:r>
                        <a:rPr sz="15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100" dirty="0">
                          <a:latin typeface="Times New Roman"/>
                          <a:cs typeface="Times New Roman"/>
                        </a:rPr>
                        <a:t>Wednesday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630555">
                <a:tc>
                  <a:txBody>
                    <a:bodyPr/>
                    <a:lstStyle/>
                    <a:p>
                      <a:pPr marL="109220">
                        <a:lnSpc>
                          <a:spcPts val="1780"/>
                        </a:lnSpc>
                      </a:pPr>
                      <a:r>
                        <a:rPr sz="1500" spc="45" dirty="0">
                          <a:latin typeface="Times New Roman"/>
                          <a:cs typeface="Times New Roman"/>
                        </a:rPr>
                        <a:t>morning </a:t>
                      </a:r>
                      <a:r>
                        <a:rPr sz="1500" spc="40" dirty="0">
                          <a:latin typeface="Times New Roman"/>
                          <a:cs typeface="Times New Roman"/>
                        </a:rPr>
                        <a:t>ride</a:t>
                      </a:r>
                      <a:r>
                        <a:rPr sz="1500" spc="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5" dirty="0">
                          <a:latin typeface="Times New Roman"/>
                          <a:cs typeface="Times New Roman"/>
                        </a:rPr>
                        <a:t>receipt.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1037590"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2805"/>
                        </a:spcBef>
                      </a:pPr>
                      <a:r>
                        <a:rPr sz="3300" spc="70" dirty="0">
                          <a:latin typeface="Times New Roman"/>
                          <a:cs typeface="Times New Roman"/>
                        </a:rPr>
                        <a:t>Total</a:t>
                      </a: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356235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805"/>
                        </a:spcBef>
                      </a:pPr>
                      <a:r>
                        <a:rPr sz="3300" dirty="0">
                          <a:latin typeface="Times New Roman"/>
                          <a:cs typeface="Times New Roman"/>
                        </a:rPr>
                        <a:t>$30.09</a:t>
                      </a: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356235" marB="0"/>
                </a:tc>
              </a:tr>
              <a:tr h="1695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</a:tr>
              <a:tr h="1289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10858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Trip</a:t>
                      </a:r>
                      <a:r>
                        <a:rPr sz="120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80" dirty="0">
                          <a:latin typeface="Times New Roman"/>
                          <a:cs typeface="Times New Roman"/>
                        </a:rPr>
                        <a:t>Fare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$18.63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614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08585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200" spc="45" dirty="0">
                          <a:latin typeface="Times New Roman"/>
                          <a:cs typeface="Times New Roman"/>
                        </a:rPr>
                        <a:t>Subtotal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$18.63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361315"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200" spc="15" dirty="0">
                          <a:latin typeface="Times New Roman"/>
                          <a:cs typeface="Times New Roman"/>
                        </a:rPr>
                        <a:t>Tolls, </a:t>
                      </a:r>
                      <a:r>
                        <a:rPr sz="1200" spc="75" dirty="0">
                          <a:latin typeface="Times New Roman"/>
                          <a:cs typeface="Times New Roman"/>
                        </a:rPr>
                        <a:t>Surcharges, </a:t>
                      </a:r>
                      <a:r>
                        <a:rPr sz="1200" spc="85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114" dirty="0">
                          <a:latin typeface="Times New Roman"/>
                          <a:cs typeface="Times New Roman"/>
                        </a:rPr>
                        <a:t>Fees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001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$6.45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0010" marB="0"/>
                </a:tc>
              </a:tr>
              <a:tr h="614045">
                <a:tc>
                  <a:txBody>
                    <a:bodyPr/>
                    <a:lstStyle/>
                    <a:p>
                      <a:pPr marL="10922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Tip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001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$5.01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0010" marB="0"/>
                </a:tc>
              </a:tr>
              <a:tr h="5880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09220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200" spc="30" dirty="0">
                          <a:latin typeface="Times New Roman"/>
                          <a:cs typeface="Times New Roman"/>
                        </a:rPr>
                        <a:t>Amount</a:t>
                      </a:r>
                      <a:r>
                        <a:rPr sz="120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75" dirty="0">
                          <a:latin typeface="Times New Roman"/>
                          <a:cs typeface="Times New Roman"/>
                        </a:rPr>
                        <a:t>Charged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487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83185" algn="ctr">
                        <a:lnSpc>
                          <a:spcPct val="100000"/>
                        </a:lnSpc>
                      </a:pPr>
                      <a:r>
                        <a:rPr sz="1200" spc="30" dirty="0">
                          <a:solidFill>
                            <a:srgbClr val="266DF0"/>
                          </a:solidFill>
                          <a:latin typeface="Times New Roman"/>
                          <a:cs typeface="Times New Roman"/>
                        </a:rPr>
                        <a:t>Switch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$30.09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127635" marB="0"/>
                </a:tc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5067300" y="2190750"/>
            <a:ext cx="1371219" cy="13714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13825" y="4622053"/>
            <a:ext cx="100974" cy="1023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28596" y="6764797"/>
            <a:ext cx="138503" cy="140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25537" y="8239848"/>
            <a:ext cx="1330325" cy="487680"/>
          </a:xfrm>
          <a:custGeom>
            <a:avLst/>
            <a:gdLst/>
            <a:ahLst/>
            <a:cxnLst/>
            <a:rect l="l" t="t" r="r" b="b"/>
            <a:pathLst>
              <a:path w="1330325" h="487679">
                <a:moveTo>
                  <a:pt x="0" y="487680"/>
                </a:moveTo>
                <a:lnTo>
                  <a:pt x="1330032" y="487680"/>
                </a:lnTo>
                <a:lnTo>
                  <a:pt x="1330032" y="0"/>
                </a:lnTo>
                <a:lnTo>
                  <a:pt x="0" y="0"/>
                </a:lnTo>
                <a:lnTo>
                  <a:pt x="0" y="4876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81454" y="8861399"/>
            <a:ext cx="2078355" cy="127635"/>
          </a:xfrm>
          <a:custGeom>
            <a:avLst/>
            <a:gdLst/>
            <a:ahLst/>
            <a:cxnLst/>
            <a:rect l="l" t="t" r="r" b="b"/>
            <a:pathLst>
              <a:path w="2078354" h="127634">
                <a:moveTo>
                  <a:pt x="0" y="127558"/>
                </a:moveTo>
                <a:lnTo>
                  <a:pt x="2078139" y="127558"/>
                </a:lnTo>
                <a:lnTo>
                  <a:pt x="2078139" y="0"/>
                </a:lnTo>
                <a:lnTo>
                  <a:pt x="0" y="0"/>
                </a:lnTo>
                <a:lnTo>
                  <a:pt x="0" y="1275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3100" y="9895907"/>
            <a:ext cx="6400800" cy="162560"/>
          </a:xfrm>
          <a:custGeom>
            <a:avLst/>
            <a:gdLst/>
            <a:ahLst/>
            <a:cxnLst/>
            <a:rect l="l" t="t" r="r" b="b"/>
            <a:pathLst>
              <a:path w="6400800" h="162559">
                <a:moveTo>
                  <a:pt x="6400800" y="162492"/>
                </a:moveTo>
                <a:lnTo>
                  <a:pt x="6400800" y="0"/>
                </a:lnTo>
                <a:lnTo>
                  <a:pt x="0" y="0"/>
                </a:lnTo>
                <a:lnTo>
                  <a:pt x="0" y="162492"/>
                </a:lnTo>
                <a:lnTo>
                  <a:pt x="6400800" y="1624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192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76065" y="9602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192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625" y="3101498"/>
            <a:ext cx="8763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55" dirty="0">
                <a:latin typeface="Times New Roman"/>
                <a:cs typeface="Times New Roman"/>
              </a:rPr>
              <a:t>Issued </a:t>
            </a:r>
            <a:r>
              <a:rPr sz="900" spc="25" dirty="0">
                <a:latin typeface="Times New Roman"/>
                <a:cs typeface="Times New Roman"/>
              </a:rPr>
              <a:t>by</a:t>
            </a:r>
            <a:r>
              <a:rPr sz="900" spc="-85" dirty="0">
                <a:latin typeface="Times New Roman"/>
                <a:cs typeface="Times New Roman"/>
              </a:rPr>
              <a:t> </a:t>
            </a:r>
            <a:r>
              <a:rPr sz="900" spc="50" dirty="0">
                <a:latin typeface="Times New Roman"/>
                <a:cs typeface="Times New Roman"/>
              </a:rPr>
              <a:t>Rasier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33053" y="1705375"/>
            <a:ext cx="818706" cy="8189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47850" y="1819275"/>
            <a:ext cx="590454" cy="5902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31293" y="1709574"/>
            <a:ext cx="121481" cy="1192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20625" y="1142787"/>
            <a:ext cx="3049905" cy="149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20" dirty="0">
                <a:latin typeface="Times New Roman"/>
                <a:cs typeface="Times New Roman"/>
              </a:rPr>
              <a:t>You </a:t>
            </a:r>
            <a:r>
              <a:rPr sz="1200" spc="65" dirty="0">
                <a:latin typeface="Times New Roman"/>
                <a:cs typeface="Times New Roman"/>
              </a:rPr>
              <a:t>rode </a:t>
            </a:r>
            <a:r>
              <a:rPr sz="1200" spc="-5" dirty="0">
                <a:latin typeface="Times New Roman"/>
                <a:cs typeface="Times New Roman"/>
              </a:rPr>
              <a:t>with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Joseph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50">
              <a:latin typeface="Times New Roman"/>
              <a:cs typeface="Times New Roman"/>
            </a:endParaRPr>
          </a:p>
          <a:p>
            <a:pPr marL="1821814">
              <a:lnSpc>
                <a:spcPct val="100000"/>
              </a:lnSpc>
              <a:tabLst>
                <a:tab pos="2262505" algn="l"/>
              </a:tabLst>
            </a:pPr>
            <a:r>
              <a:rPr sz="1050" spc="50" dirty="0">
                <a:latin typeface="Times New Roman"/>
                <a:cs typeface="Times New Roman"/>
              </a:rPr>
              <a:t>4.94	</a:t>
            </a:r>
            <a:r>
              <a:rPr sz="1050" spc="35" dirty="0">
                <a:latin typeface="Times New Roman"/>
                <a:cs typeface="Times New Roman"/>
              </a:rPr>
              <a:t>Rating</a:t>
            </a:r>
            <a:endParaRPr sz="10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L="1821814" marR="5080">
              <a:lnSpc>
                <a:spcPct val="166600"/>
              </a:lnSpc>
              <a:spcBef>
                <a:spcPts val="685"/>
              </a:spcBef>
            </a:pPr>
            <a:r>
              <a:rPr sz="1050" spc="85" dirty="0">
                <a:latin typeface="Times New Roman"/>
                <a:cs typeface="Times New Roman"/>
              </a:rPr>
              <a:t>Joseph </a:t>
            </a:r>
            <a:r>
              <a:rPr sz="1050" spc="25" dirty="0">
                <a:latin typeface="Times New Roman"/>
                <a:cs typeface="Times New Roman"/>
              </a:rPr>
              <a:t>is </a:t>
            </a:r>
            <a:r>
              <a:rPr sz="1050" spc="35" dirty="0">
                <a:latin typeface="Times New Roman"/>
                <a:cs typeface="Times New Roman"/>
              </a:rPr>
              <a:t>known</a:t>
            </a:r>
            <a:r>
              <a:rPr sz="1050" spc="-95" dirty="0">
                <a:latin typeface="Times New Roman"/>
                <a:cs typeface="Times New Roman"/>
              </a:rPr>
              <a:t> </a:t>
            </a:r>
            <a:r>
              <a:rPr sz="1050" spc="-5" dirty="0">
                <a:latin typeface="Times New Roman"/>
                <a:cs typeface="Times New Roman"/>
              </a:rPr>
              <a:t>for:  </a:t>
            </a:r>
            <a:r>
              <a:rPr sz="1050" spc="30" dirty="0">
                <a:latin typeface="Times New Roman"/>
                <a:cs typeface="Times New Roman"/>
              </a:rPr>
              <a:t>Excellent</a:t>
            </a:r>
            <a:r>
              <a:rPr sz="1050" spc="15" dirty="0">
                <a:latin typeface="Times New Roman"/>
                <a:cs typeface="Times New Roman"/>
              </a:rPr>
              <a:t> </a:t>
            </a:r>
            <a:r>
              <a:rPr sz="1050" spc="50" dirty="0">
                <a:latin typeface="Times New Roman"/>
                <a:cs typeface="Times New Roman"/>
              </a:rPr>
              <a:t>Service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21214" y="3744472"/>
            <a:ext cx="4612640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200" spc="65" dirty="0">
                <a:latin typeface="Times New Roman"/>
                <a:cs typeface="Times New Roman"/>
              </a:rPr>
              <a:t>When </a:t>
            </a:r>
            <a:r>
              <a:rPr sz="1200" spc="40" dirty="0">
                <a:latin typeface="Times New Roman"/>
                <a:cs typeface="Times New Roman"/>
              </a:rPr>
              <a:t>you </a:t>
            </a:r>
            <a:r>
              <a:rPr sz="1200" spc="30" dirty="0">
                <a:latin typeface="Times New Roman"/>
                <a:cs typeface="Times New Roman"/>
              </a:rPr>
              <a:t>ride </a:t>
            </a:r>
            <a:r>
              <a:rPr sz="1200" spc="-5" dirty="0">
                <a:latin typeface="Times New Roman"/>
                <a:cs typeface="Times New Roman"/>
              </a:rPr>
              <a:t>with </a:t>
            </a:r>
            <a:r>
              <a:rPr sz="1200" spc="45" dirty="0">
                <a:latin typeface="Times New Roman"/>
                <a:cs typeface="Times New Roman"/>
              </a:rPr>
              <a:t>Uber, </a:t>
            </a:r>
            <a:r>
              <a:rPr sz="1200" spc="30" dirty="0">
                <a:latin typeface="Times New Roman"/>
                <a:cs typeface="Times New Roman"/>
              </a:rPr>
              <a:t>your </a:t>
            </a:r>
            <a:r>
              <a:rPr sz="1200" spc="25" dirty="0">
                <a:latin typeface="Times New Roman"/>
                <a:cs typeface="Times New Roman"/>
              </a:rPr>
              <a:t>trips </a:t>
            </a:r>
            <a:r>
              <a:rPr sz="1200" spc="85" dirty="0">
                <a:latin typeface="Times New Roman"/>
                <a:cs typeface="Times New Roman"/>
              </a:rPr>
              <a:t>are </a:t>
            </a:r>
            <a:r>
              <a:rPr sz="1200" spc="55" dirty="0">
                <a:latin typeface="Times New Roman"/>
                <a:cs typeface="Times New Roman"/>
              </a:rPr>
              <a:t>insured </a:t>
            </a:r>
            <a:r>
              <a:rPr sz="1200" spc="-5" dirty="0">
                <a:latin typeface="Times New Roman"/>
                <a:cs typeface="Times New Roman"/>
              </a:rPr>
              <a:t>in </a:t>
            </a:r>
            <a:r>
              <a:rPr sz="1200" spc="114" dirty="0">
                <a:latin typeface="Times New Roman"/>
                <a:cs typeface="Times New Roman"/>
              </a:rPr>
              <a:t>case </a:t>
            </a:r>
            <a:r>
              <a:rPr sz="1200" spc="-5" dirty="0">
                <a:latin typeface="Times New Roman"/>
                <a:cs typeface="Times New Roman"/>
              </a:rPr>
              <a:t>of </a:t>
            </a:r>
            <a:r>
              <a:rPr sz="1200" spc="130" dirty="0">
                <a:latin typeface="Times New Roman"/>
                <a:cs typeface="Times New Roman"/>
              </a:rPr>
              <a:t>a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65" dirty="0">
                <a:latin typeface="Times New Roman"/>
                <a:cs typeface="Times New Roman"/>
              </a:rPr>
              <a:t>covered  </a:t>
            </a:r>
            <a:r>
              <a:rPr sz="1200" spc="55" dirty="0">
                <a:latin typeface="Times New Roman"/>
                <a:cs typeface="Times New Roman"/>
              </a:rPr>
              <a:t>accident. </a:t>
            </a:r>
            <a:r>
              <a:rPr sz="1200" spc="50" dirty="0">
                <a:solidFill>
                  <a:srgbClr val="266DF0"/>
                </a:solidFill>
                <a:latin typeface="Times New Roman"/>
                <a:cs typeface="Times New Roman"/>
              </a:rPr>
              <a:t>Learn</a:t>
            </a:r>
            <a:r>
              <a:rPr sz="1200" dirty="0">
                <a:solidFill>
                  <a:srgbClr val="266DF0"/>
                </a:solidFill>
                <a:latin typeface="Times New Roman"/>
                <a:cs typeface="Times New Roman"/>
              </a:rPr>
              <a:t> </a:t>
            </a:r>
            <a:r>
              <a:rPr sz="1200" spc="55" dirty="0">
                <a:solidFill>
                  <a:srgbClr val="266DF0"/>
                </a:solidFill>
                <a:latin typeface="Times New Roman"/>
                <a:cs typeface="Times New Roman"/>
              </a:rPr>
              <a:t>more.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66809" y="5571676"/>
            <a:ext cx="76095" cy="852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66809" y="6562725"/>
            <a:ext cx="76095" cy="1610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33800" y="5495925"/>
            <a:ext cx="2971419" cy="34089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68268" y="5056726"/>
            <a:ext cx="2156460" cy="2265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4690" algn="l"/>
              </a:tabLst>
            </a:pPr>
            <a:r>
              <a:rPr sz="1350" spc="30" baseline="3086" dirty="0">
                <a:solidFill>
                  <a:srgbClr val="6C6865"/>
                </a:solidFill>
                <a:latin typeface="Times New Roman"/>
                <a:cs typeface="Times New Roman"/>
              </a:rPr>
              <a:t>Comfort	</a:t>
            </a:r>
            <a:r>
              <a:rPr sz="1200" spc="55" dirty="0">
                <a:solidFill>
                  <a:srgbClr val="585858"/>
                </a:solidFill>
                <a:latin typeface="Times New Roman"/>
                <a:cs typeface="Times New Roman"/>
              </a:rPr>
              <a:t>9.84 </a:t>
            </a:r>
            <a:r>
              <a:rPr sz="1200" spc="-5" dirty="0">
                <a:solidFill>
                  <a:srgbClr val="585858"/>
                </a:solidFill>
                <a:latin typeface="Times New Roman"/>
                <a:cs typeface="Times New Roman"/>
              </a:rPr>
              <a:t>mi </a:t>
            </a:r>
            <a:r>
              <a:rPr sz="1200" spc="70" dirty="0">
                <a:solidFill>
                  <a:srgbClr val="585858"/>
                </a:solidFill>
                <a:latin typeface="Times New Roman"/>
                <a:cs typeface="Times New Roman"/>
              </a:rPr>
              <a:t>| </a:t>
            </a:r>
            <a:r>
              <a:rPr sz="1200" spc="65" dirty="0">
                <a:solidFill>
                  <a:srgbClr val="585858"/>
                </a:solidFill>
                <a:latin typeface="Times New Roman"/>
                <a:cs typeface="Times New Roman"/>
              </a:rPr>
              <a:t>13</a:t>
            </a:r>
            <a:r>
              <a:rPr sz="1200" spc="-25" dirty="0">
                <a:solidFill>
                  <a:srgbClr val="585858"/>
                </a:solidFill>
                <a:latin typeface="Times New Roman"/>
                <a:cs typeface="Times New Roman"/>
              </a:rPr>
              <a:t> </a:t>
            </a:r>
            <a:r>
              <a:rPr sz="1200" spc="20" dirty="0">
                <a:solidFill>
                  <a:srgbClr val="585858"/>
                </a:solidFill>
                <a:latin typeface="Times New Roman"/>
                <a:cs typeface="Times New Roman"/>
              </a:rPr>
              <a:t>min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298450">
              <a:lnSpc>
                <a:spcPct val="100000"/>
              </a:lnSpc>
            </a:pPr>
            <a:r>
              <a:rPr sz="1200" spc="65" dirty="0">
                <a:latin typeface="Times New Roman"/>
                <a:cs typeface="Times New Roman"/>
              </a:rPr>
              <a:t>05:54am</a:t>
            </a:r>
            <a:endParaRPr sz="1200">
              <a:latin typeface="Times New Roman"/>
              <a:cs typeface="Times New Roman"/>
            </a:endParaRPr>
          </a:p>
          <a:p>
            <a:pPr marL="298450" marR="537845">
              <a:lnSpc>
                <a:spcPct val="145800"/>
              </a:lnSpc>
            </a:pPr>
            <a:r>
              <a:rPr sz="1200" spc="65" dirty="0">
                <a:latin typeface="Times New Roman"/>
                <a:cs typeface="Times New Roman"/>
              </a:rPr>
              <a:t>301 </a:t>
            </a:r>
            <a:r>
              <a:rPr sz="1200" spc="-5" dirty="0">
                <a:latin typeface="Times New Roman"/>
                <a:cs typeface="Times New Roman"/>
              </a:rPr>
              <a:t>W </a:t>
            </a:r>
            <a:r>
              <a:rPr sz="1200" spc="45" dirty="0">
                <a:latin typeface="Times New Roman"/>
                <a:cs typeface="Times New Roman"/>
              </a:rPr>
              <a:t>Lombard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50" dirty="0">
                <a:latin typeface="Times New Roman"/>
                <a:cs typeface="Times New Roman"/>
              </a:rPr>
              <a:t>St,  </a:t>
            </a:r>
            <a:r>
              <a:rPr sz="1200" spc="25" dirty="0">
                <a:latin typeface="Times New Roman"/>
                <a:cs typeface="Times New Roman"/>
              </a:rPr>
              <a:t>Baltimore,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35" dirty="0">
                <a:latin typeface="Times New Roman"/>
                <a:cs typeface="Times New Roman"/>
              </a:rPr>
              <a:t>MD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L="298450">
              <a:lnSpc>
                <a:spcPct val="100000"/>
              </a:lnSpc>
            </a:pPr>
            <a:r>
              <a:rPr sz="1200" spc="65" dirty="0">
                <a:latin typeface="Times New Roman"/>
                <a:cs typeface="Times New Roman"/>
              </a:rPr>
              <a:t>06:07am</a:t>
            </a:r>
            <a:endParaRPr sz="1200">
              <a:latin typeface="Times New Roman"/>
              <a:cs typeface="Times New Roman"/>
            </a:endParaRPr>
          </a:p>
          <a:p>
            <a:pPr marL="298450" marR="5080">
              <a:lnSpc>
                <a:spcPct val="145800"/>
              </a:lnSpc>
            </a:pPr>
            <a:r>
              <a:rPr sz="1200" spc="65" dirty="0">
                <a:latin typeface="Times New Roman"/>
                <a:cs typeface="Times New Roman"/>
              </a:rPr>
              <a:t>7 </a:t>
            </a:r>
            <a:r>
              <a:rPr sz="1200" spc="45" dirty="0">
                <a:latin typeface="Times New Roman"/>
                <a:cs typeface="Times New Roman"/>
              </a:rPr>
              <a:t>Friendship </a:t>
            </a:r>
            <a:r>
              <a:rPr sz="1200" spc="50" dirty="0">
                <a:latin typeface="Times New Roman"/>
                <a:cs typeface="Times New Roman"/>
              </a:rPr>
              <a:t>Rd,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25" dirty="0">
                <a:latin typeface="Times New Roman"/>
                <a:cs typeface="Times New Roman"/>
              </a:rPr>
              <a:t>Baltimore,  </a:t>
            </a:r>
            <a:r>
              <a:rPr sz="1200" spc="-35" dirty="0">
                <a:latin typeface="Times New Roman"/>
                <a:cs typeface="Times New Roman"/>
              </a:rPr>
              <a:t>MD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83418" y="0"/>
            <a:ext cx="715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Page 2 of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4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73100" y="9895907"/>
            <a:ext cx="6400800" cy="162560"/>
          </a:xfrm>
          <a:custGeom>
            <a:avLst/>
            <a:gdLst/>
            <a:ahLst/>
            <a:cxnLst/>
            <a:rect l="l" t="t" r="r" b="b"/>
            <a:pathLst>
              <a:path w="6400800" h="162559">
                <a:moveTo>
                  <a:pt x="6400800" y="162492"/>
                </a:moveTo>
                <a:lnTo>
                  <a:pt x="6400800" y="0"/>
                </a:lnTo>
                <a:lnTo>
                  <a:pt x="0" y="0"/>
                </a:lnTo>
                <a:lnTo>
                  <a:pt x="0" y="162492"/>
                </a:lnTo>
                <a:lnTo>
                  <a:pt x="6400800" y="1624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193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76065" y="9602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193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772400" cy="1005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90559" y="2094039"/>
            <a:ext cx="1269365" cy="382905"/>
          </a:xfrm>
          <a:custGeom>
            <a:avLst/>
            <a:gdLst/>
            <a:ahLst/>
            <a:cxnLst/>
            <a:rect l="l" t="t" r="r" b="b"/>
            <a:pathLst>
              <a:path w="1269364" h="382905">
                <a:moveTo>
                  <a:pt x="0" y="382384"/>
                </a:moveTo>
                <a:lnTo>
                  <a:pt x="1269072" y="382384"/>
                </a:lnTo>
                <a:lnTo>
                  <a:pt x="1269072" y="0"/>
                </a:lnTo>
                <a:lnTo>
                  <a:pt x="0" y="0"/>
                </a:lnTo>
                <a:lnTo>
                  <a:pt x="0" y="382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099632" y="309892"/>
            <a:ext cx="771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194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76065" y="9602188"/>
            <a:ext cx="2203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194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457200"/>
            <a:ext cx="5943600" cy="60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18819" y="1043558"/>
            <a:ext cx="6288405" cy="7985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1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September </a:t>
            </a:r>
            <a:r>
              <a:rPr sz="1200" dirty="0">
                <a:latin typeface="Times New Roman"/>
                <a:cs typeface="Times New Roman"/>
              </a:rPr>
              <a:t>17,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2019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410"/>
              </a:lnSpc>
            </a:pPr>
            <a:r>
              <a:rPr sz="1200" spc="-5" dirty="0">
                <a:latin typeface="Times New Roman"/>
                <a:cs typeface="Times New Roman"/>
              </a:rPr>
              <a:t>Page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12700" marR="220345">
              <a:lnSpc>
                <a:spcPct val="103299"/>
              </a:lnSpc>
              <a:spcBef>
                <a:spcPts val="1085"/>
              </a:spcBef>
            </a:pPr>
            <a:r>
              <a:rPr sz="1200" dirty="0">
                <a:latin typeface="Times New Roman"/>
                <a:cs typeface="Times New Roman"/>
              </a:rPr>
              <a:t>Ray </a:t>
            </a:r>
            <a:r>
              <a:rPr sz="1200" spc="-5" dirty="0">
                <a:latin typeface="Times New Roman"/>
                <a:cs typeface="Times New Roman"/>
              </a:rPr>
              <a:t>Kelly, Darnyle </a:t>
            </a:r>
            <a:r>
              <a:rPr sz="1200" dirty="0">
                <a:latin typeface="Times New Roman"/>
                <a:cs typeface="Times New Roman"/>
              </a:rPr>
              <a:t>Wharton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nine </a:t>
            </a:r>
            <a:r>
              <a:rPr sz="1200" spc="-5" dirty="0">
                <a:latin typeface="Times New Roman"/>
                <a:cs typeface="Times New Roman"/>
              </a:rPr>
              <a:t>neighborhood liaisons with Community Mediation Program,  Inc. (Baltimore </a:t>
            </a:r>
            <a:r>
              <a:rPr sz="1200" dirty="0">
                <a:latin typeface="Times New Roman"/>
                <a:cs typeface="Times New Roman"/>
              </a:rPr>
              <a:t>Community </a:t>
            </a:r>
            <a:r>
              <a:rPr sz="1200" spc="-5" dirty="0">
                <a:latin typeface="Times New Roman"/>
                <a:cs typeface="Times New Roman"/>
              </a:rPr>
              <a:t>Mediation Center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(BCMC).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 marR="40640" indent="457200">
              <a:lnSpc>
                <a:spcPct val="103299"/>
              </a:lnSpc>
            </a:pPr>
            <a:r>
              <a:rPr sz="1200" spc="-5" dirty="0">
                <a:latin typeface="Times New Roman"/>
                <a:cs typeface="Times New Roman"/>
              </a:rPr>
              <a:t>The sum </a:t>
            </a:r>
            <a:r>
              <a:rPr sz="1200" dirty="0">
                <a:latin typeface="Times New Roman"/>
                <a:cs typeface="Times New Roman"/>
              </a:rPr>
              <a:t>of previously unbilled </a:t>
            </a:r>
            <a:r>
              <a:rPr sz="1200" spc="-5" dirty="0">
                <a:latin typeface="Times New Roman"/>
                <a:cs typeface="Times New Roman"/>
              </a:rPr>
              <a:t>services and expenses reflected </a:t>
            </a:r>
            <a:r>
              <a:rPr sz="1200" dirty="0">
                <a:latin typeface="Times New Roman"/>
                <a:cs typeface="Times New Roman"/>
              </a:rPr>
              <a:t>in this </a:t>
            </a:r>
            <a:r>
              <a:rPr sz="1200" spc="-5" dirty="0">
                <a:latin typeface="Times New Roman"/>
                <a:cs typeface="Times New Roman"/>
              </a:rPr>
              <a:t>invoice is </a:t>
            </a:r>
            <a:r>
              <a:rPr sz="1200" dirty="0">
                <a:latin typeface="Times New Roman"/>
                <a:cs typeface="Times New Roman"/>
              </a:rPr>
              <a:t>$160,928.28.  </a:t>
            </a:r>
            <a:r>
              <a:rPr sz="1200" spc="-5" dirty="0">
                <a:latin typeface="Times New Roman"/>
                <a:cs typeface="Times New Roman"/>
              </a:rPr>
              <a:t>Of </a:t>
            </a:r>
            <a:r>
              <a:rPr sz="1200" dirty="0">
                <a:latin typeface="Times New Roman"/>
                <a:cs typeface="Times New Roman"/>
              </a:rPr>
              <a:t>the time </a:t>
            </a:r>
            <a:r>
              <a:rPr sz="1200" spc="-5" dirty="0">
                <a:latin typeface="Times New Roman"/>
                <a:cs typeface="Times New Roman"/>
              </a:rPr>
              <a:t>submitted </a:t>
            </a:r>
            <a:r>
              <a:rPr sz="1200" dirty="0">
                <a:latin typeface="Times New Roman"/>
                <a:cs typeface="Times New Roman"/>
              </a:rPr>
              <a:t>in this </a:t>
            </a:r>
            <a:r>
              <a:rPr sz="1200" spc="-5" dirty="0">
                <a:latin typeface="Times New Roman"/>
                <a:cs typeface="Times New Roman"/>
              </a:rPr>
              <a:t>invoice, </a:t>
            </a:r>
            <a:r>
              <a:rPr sz="1200" dirty="0">
                <a:latin typeface="Times New Roman"/>
                <a:cs typeface="Times New Roman"/>
              </a:rPr>
              <a:t>197.25 </a:t>
            </a:r>
            <a:r>
              <a:rPr sz="1200" spc="-5" dirty="0">
                <a:latin typeface="Times New Roman"/>
                <a:cs typeface="Times New Roman"/>
              </a:rPr>
              <a:t>hours, </a:t>
            </a:r>
            <a:r>
              <a:rPr sz="1200" dirty="0">
                <a:latin typeface="Times New Roman"/>
                <a:cs typeface="Times New Roman"/>
              </a:rPr>
              <a:t>or </a:t>
            </a:r>
            <a:r>
              <a:rPr sz="1200" spc="-5" dirty="0">
                <a:latin typeface="Times New Roman"/>
                <a:cs typeface="Times New Roman"/>
              </a:rPr>
              <a:t>22.4%, were </a:t>
            </a:r>
            <a:r>
              <a:rPr sz="1200" i="1" spc="-5" dirty="0">
                <a:latin typeface="Times New Roman"/>
                <a:cs typeface="Times New Roman"/>
              </a:rPr>
              <a:t>pro </a:t>
            </a:r>
            <a:r>
              <a:rPr sz="1200" i="1" dirty="0">
                <a:latin typeface="Times New Roman"/>
                <a:cs typeface="Times New Roman"/>
              </a:rPr>
              <a:t>bono</a:t>
            </a:r>
            <a:r>
              <a:rPr sz="1200" dirty="0">
                <a:latin typeface="Times New Roman"/>
                <a:cs typeface="Times New Roman"/>
              </a:rPr>
              <a:t>, or </a:t>
            </a:r>
            <a:r>
              <a:rPr sz="1200" spc="-5" dirty="0">
                <a:latin typeface="Times New Roman"/>
                <a:cs typeface="Times New Roman"/>
              </a:rPr>
              <a:t>unbilled and </a:t>
            </a:r>
            <a:r>
              <a:rPr sz="1200" dirty="0">
                <a:latin typeface="Times New Roman"/>
                <a:cs typeface="Times New Roman"/>
              </a:rPr>
              <a:t>donated  to the City </a:t>
            </a:r>
            <a:r>
              <a:rPr sz="1200" spc="5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Baltimore. </a:t>
            </a:r>
            <a:r>
              <a:rPr sz="1200" spc="5" dirty="0">
                <a:latin typeface="Times New Roman"/>
                <a:cs typeface="Times New Roman"/>
              </a:rPr>
              <a:t>By </a:t>
            </a:r>
            <a:r>
              <a:rPr sz="1200" dirty="0">
                <a:latin typeface="Times New Roman"/>
                <a:cs typeface="Times New Roman"/>
              </a:rPr>
              <a:t>recording 22.4% </a:t>
            </a:r>
            <a:r>
              <a:rPr sz="1200" spc="5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its total </a:t>
            </a:r>
            <a:r>
              <a:rPr sz="1200" dirty="0">
                <a:latin typeface="Times New Roman"/>
                <a:cs typeface="Times New Roman"/>
              </a:rPr>
              <a:t>time </a:t>
            </a:r>
            <a:r>
              <a:rPr sz="1200" i="1" spc="-5" dirty="0">
                <a:latin typeface="Times New Roman"/>
                <a:cs typeface="Times New Roman"/>
              </a:rPr>
              <a:t>pro </a:t>
            </a:r>
            <a:r>
              <a:rPr sz="1200" i="1" dirty="0">
                <a:latin typeface="Times New Roman"/>
                <a:cs typeface="Times New Roman"/>
              </a:rPr>
              <a:t>bono</a:t>
            </a:r>
            <a:r>
              <a:rPr sz="1200" dirty="0">
                <a:latin typeface="Times New Roman"/>
                <a:cs typeface="Times New Roman"/>
              </a:rPr>
              <a:t>, </a:t>
            </a:r>
            <a:r>
              <a:rPr sz="1200" spc="-5" dirty="0">
                <a:latin typeface="Times New Roman"/>
                <a:cs typeface="Times New Roman"/>
              </a:rPr>
              <a:t>and writing </a:t>
            </a:r>
            <a:r>
              <a:rPr sz="1200" dirty="0">
                <a:latin typeface="Times New Roman"/>
                <a:cs typeface="Times New Roman"/>
              </a:rPr>
              <a:t>off </a:t>
            </a:r>
            <a:r>
              <a:rPr sz="1200" spc="-5" dirty="0">
                <a:latin typeface="Times New Roman"/>
                <a:cs typeface="Times New Roman"/>
              </a:rPr>
              <a:t>certain  expenses,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Team </a:t>
            </a:r>
            <a:r>
              <a:rPr sz="1200" dirty="0">
                <a:latin typeface="Times New Roman"/>
                <a:cs typeface="Times New Roman"/>
              </a:rPr>
              <a:t>saved the City a </a:t>
            </a:r>
            <a:r>
              <a:rPr sz="1200" spc="-5" dirty="0">
                <a:latin typeface="Times New Roman"/>
                <a:cs typeface="Times New Roman"/>
              </a:rPr>
              <a:t>total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$59,229.75.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00">
              <a:latin typeface="Times New Roman"/>
              <a:cs typeface="Times New Roman"/>
            </a:endParaRPr>
          </a:p>
          <a:p>
            <a:pPr marL="240665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Work </a:t>
            </a:r>
            <a:r>
              <a:rPr sz="1200" spc="-5" dirty="0">
                <a:latin typeface="Times New Roman"/>
                <a:cs typeface="Times New Roman"/>
              </a:rPr>
              <a:t>performed </a:t>
            </a:r>
            <a:r>
              <a:rPr sz="1200" dirty="0">
                <a:latin typeface="Times New Roman"/>
                <a:cs typeface="Times New Roman"/>
              </a:rPr>
              <a:t>in </a:t>
            </a:r>
            <a:r>
              <a:rPr sz="1200" spc="5" dirty="0">
                <a:latin typeface="Times New Roman"/>
                <a:cs typeface="Times New Roman"/>
              </a:rPr>
              <a:t>July </a:t>
            </a:r>
            <a:r>
              <a:rPr sz="1200" dirty="0">
                <a:latin typeface="Times New Roman"/>
                <a:cs typeface="Times New Roman"/>
              </a:rPr>
              <a:t>2019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included: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>
              <a:latin typeface="Times New Roman"/>
              <a:cs typeface="Times New Roman"/>
            </a:endParaRPr>
          </a:p>
          <a:p>
            <a:pPr marL="469900" marR="214629" indent="-228600">
              <a:lnSpc>
                <a:spcPct val="103000"/>
              </a:lnSpc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Community </a:t>
            </a:r>
            <a:r>
              <a:rPr sz="1200" spc="-5" dirty="0">
                <a:latin typeface="Times New Roman"/>
                <a:cs typeface="Times New Roman"/>
              </a:rPr>
              <a:t>outreach and meetings between </a:t>
            </a:r>
            <a:r>
              <a:rPr sz="1200" dirty="0">
                <a:latin typeface="Times New Roman"/>
                <a:cs typeface="Times New Roman"/>
              </a:rPr>
              <a:t>Monitoring </a:t>
            </a:r>
            <a:r>
              <a:rPr sz="1200" spc="-5" dirty="0">
                <a:latin typeface="Times New Roman"/>
                <a:cs typeface="Times New Roman"/>
              </a:rPr>
              <a:t>Team members, </a:t>
            </a:r>
            <a:r>
              <a:rPr sz="1200" dirty="0">
                <a:latin typeface="Times New Roman"/>
                <a:cs typeface="Times New Roman"/>
              </a:rPr>
              <a:t>including  </a:t>
            </a:r>
            <a:r>
              <a:rPr sz="1200" spc="-5" dirty="0">
                <a:latin typeface="Times New Roman"/>
                <a:cs typeface="Times New Roman"/>
              </a:rPr>
              <a:t>neighborhood liaisons, and </a:t>
            </a:r>
            <a:r>
              <a:rPr sz="1200" dirty="0">
                <a:latin typeface="Times New Roman"/>
                <a:cs typeface="Times New Roman"/>
              </a:rPr>
              <a:t>community </a:t>
            </a:r>
            <a:r>
              <a:rPr sz="1200" spc="-5" dirty="0">
                <a:latin typeface="Times New Roman"/>
                <a:cs typeface="Times New Roman"/>
              </a:rPr>
              <a:t>stakeholders, including community associations and  </a:t>
            </a:r>
            <a:r>
              <a:rPr sz="1200" dirty="0">
                <a:latin typeface="Times New Roman"/>
                <a:cs typeface="Times New Roman"/>
              </a:rPr>
              <a:t>advocacy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organizations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14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Engaging with rank and </a:t>
            </a:r>
            <a:r>
              <a:rPr sz="1200" dirty="0">
                <a:latin typeface="Times New Roman"/>
                <a:cs typeface="Times New Roman"/>
              </a:rPr>
              <a:t>file </a:t>
            </a:r>
            <a:r>
              <a:rPr sz="1200" spc="-5" dirty="0">
                <a:latin typeface="Times New Roman"/>
                <a:cs typeface="Times New Roman"/>
              </a:rPr>
              <a:t>BPD officers and </a:t>
            </a:r>
            <a:r>
              <a:rPr sz="1200" dirty="0">
                <a:latin typeface="Times New Roman"/>
                <a:cs typeface="Times New Roman"/>
              </a:rPr>
              <a:t>union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officials</a:t>
            </a:r>
            <a:endParaRPr sz="1200">
              <a:latin typeface="Times New Roman"/>
              <a:cs typeface="Times New Roman"/>
            </a:endParaRPr>
          </a:p>
          <a:p>
            <a:pPr marL="469900" marR="31115" indent="-228600">
              <a:lnSpc>
                <a:spcPct val="103299"/>
              </a:lnSpc>
              <a:spcBef>
                <a:spcPts val="8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Addressing Consent Decree requirements </a:t>
            </a:r>
            <a:r>
              <a:rPr sz="1200" dirty="0">
                <a:latin typeface="Times New Roman"/>
                <a:cs typeface="Times New Roman"/>
              </a:rPr>
              <a:t>for community </a:t>
            </a:r>
            <a:r>
              <a:rPr sz="1200" spc="-5" dirty="0">
                <a:latin typeface="Times New Roman"/>
                <a:cs typeface="Times New Roman"/>
              </a:rPr>
              <a:t>and custodial arrestee surveys and  officer focus groups, </a:t>
            </a:r>
            <a:r>
              <a:rPr sz="1200" dirty="0">
                <a:latin typeface="Times New Roman"/>
                <a:cs typeface="Times New Roman"/>
              </a:rPr>
              <a:t>including working </a:t>
            </a:r>
            <a:r>
              <a:rPr sz="1200" spc="-5" dirty="0">
                <a:latin typeface="Times New Roman"/>
                <a:cs typeface="Times New Roman"/>
              </a:rPr>
              <a:t>with Morgan State University’s Institute for Urban  Research </a:t>
            </a:r>
            <a:r>
              <a:rPr sz="1200" dirty="0">
                <a:latin typeface="Times New Roman"/>
                <a:cs typeface="Times New Roman"/>
              </a:rPr>
              <a:t>on the community </a:t>
            </a:r>
            <a:r>
              <a:rPr sz="1200" spc="-5" dirty="0">
                <a:latin typeface="Times New Roman"/>
                <a:cs typeface="Times New Roman"/>
              </a:rPr>
              <a:t>survey, </a:t>
            </a:r>
            <a:r>
              <a:rPr sz="1200" dirty="0">
                <a:latin typeface="Times New Roman"/>
                <a:cs typeface="Times New Roman"/>
              </a:rPr>
              <a:t>the University of </a:t>
            </a:r>
            <a:r>
              <a:rPr sz="1200" spc="-5" dirty="0">
                <a:latin typeface="Times New Roman"/>
                <a:cs typeface="Times New Roman"/>
              </a:rPr>
              <a:t>Toronto and </a:t>
            </a:r>
            <a:r>
              <a:rPr sz="1200" dirty="0">
                <a:latin typeface="Times New Roman"/>
                <a:cs typeface="Times New Roman"/>
              </a:rPr>
              <a:t>Rose Street Community  </a:t>
            </a:r>
            <a:r>
              <a:rPr sz="1200" spc="-5" dirty="0">
                <a:latin typeface="Times New Roman"/>
                <a:cs typeface="Times New Roman"/>
              </a:rPr>
              <a:t>Center </a:t>
            </a:r>
            <a:r>
              <a:rPr sz="1200" dirty="0">
                <a:latin typeface="Times New Roman"/>
                <a:cs typeface="Times New Roman"/>
              </a:rPr>
              <a:t>on the </a:t>
            </a:r>
            <a:r>
              <a:rPr sz="1200" spc="-5" dirty="0">
                <a:latin typeface="Times New Roman"/>
                <a:cs typeface="Times New Roman"/>
              </a:rPr>
              <a:t>custodial arrestee </a:t>
            </a:r>
            <a:r>
              <a:rPr sz="1200" dirty="0">
                <a:latin typeface="Times New Roman"/>
                <a:cs typeface="Times New Roman"/>
              </a:rPr>
              <a:t>survey, and the </a:t>
            </a:r>
            <a:r>
              <a:rPr sz="1200" spc="-5" dirty="0">
                <a:latin typeface="Times New Roman"/>
                <a:cs typeface="Times New Roman"/>
              </a:rPr>
              <a:t>Crime and </a:t>
            </a:r>
            <a:r>
              <a:rPr sz="1200" dirty="0">
                <a:latin typeface="Times New Roman"/>
                <a:cs typeface="Times New Roman"/>
              </a:rPr>
              <a:t>Justice </a:t>
            </a:r>
            <a:r>
              <a:rPr sz="1200" spc="-5" dirty="0">
                <a:latin typeface="Times New Roman"/>
                <a:cs typeface="Times New Roman"/>
              </a:rPr>
              <a:t>Institute </a:t>
            </a:r>
            <a:r>
              <a:rPr sz="1200" dirty="0">
                <a:latin typeface="Times New Roman"/>
                <a:cs typeface="Times New Roman"/>
              </a:rPr>
              <a:t>on the </a:t>
            </a:r>
            <a:r>
              <a:rPr sz="1200" spc="-5" dirty="0">
                <a:latin typeface="Times New Roman"/>
                <a:cs typeface="Times New Roman"/>
              </a:rPr>
              <a:t>officer focus  groups</a:t>
            </a:r>
            <a:endParaRPr sz="1200">
              <a:latin typeface="Times New Roman"/>
              <a:cs typeface="Times New Roman"/>
            </a:endParaRPr>
          </a:p>
          <a:p>
            <a:pPr marL="469900" marR="55880" indent="-228600">
              <a:lnSpc>
                <a:spcPct val="103299"/>
              </a:lnSpc>
              <a:spcBef>
                <a:spcPts val="10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In-person and telephonic meetings, </a:t>
            </a:r>
            <a:r>
              <a:rPr sz="1200" dirty="0">
                <a:latin typeface="Times New Roman"/>
                <a:cs typeface="Times New Roman"/>
              </a:rPr>
              <a:t>in-person site </a:t>
            </a:r>
            <a:r>
              <a:rPr sz="1200" spc="-5" dirty="0">
                <a:latin typeface="Times New Roman"/>
                <a:cs typeface="Times New Roman"/>
              </a:rPr>
              <a:t>visits </a:t>
            </a:r>
            <a:r>
              <a:rPr sz="1200" dirty="0">
                <a:latin typeface="Times New Roman"/>
                <a:cs typeface="Times New Roman"/>
              </a:rPr>
              <a:t>with </a:t>
            </a:r>
            <a:r>
              <a:rPr sz="1200" spc="-5" dirty="0">
                <a:latin typeface="Times New Roman"/>
                <a:cs typeface="Times New Roman"/>
              </a:rPr>
              <a:t>BPD officials, </a:t>
            </a:r>
            <a:r>
              <a:rPr sz="1200" dirty="0">
                <a:latin typeface="Times New Roman"/>
                <a:cs typeface="Times New Roman"/>
              </a:rPr>
              <a:t>City </a:t>
            </a:r>
            <a:r>
              <a:rPr sz="1200" spc="-5" dirty="0">
                <a:latin typeface="Times New Roman"/>
                <a:cs typeface="Times New Roman"/>
              </a:rPr>
              <a:t>officials and  Department </a:t>
            </a:r>
            <a:r>
              <a:rPr sz="1200" dirty="0">
                <a:latin typeface="Times New Roman"/>
                <a:cs typeface="Times New Roman"/>
              </a:rPr>
              <a:t>of Justice </a:t>
            </a:r>
            <a:r>
              <a:rPr sz="1200" spc="-5" dirty="0">
                <a:latin typeface="Times New Roman"/>
                <a:cs typeface="Times New Roman"/>
              </a:rPr>
              <a:t>personnel regarding stops/searches/arrests, interactions </a:t>
            </a:r>
            <a:r>
              <a:rPr sz="1200" dirty="0">
                <a:latin typeface="Times New Roman"/>
                <a:cs typeface="Times New Roman"/>
              </a:rPr>
              <a:t>with </a:t>
            </a:r>
            <a:r>
              <a:rPr sz="1200" spc="-5" dirty="0">
                <a:latin typeface="Times New Roman"/>
                <a:cs typeface="Times New Roman"/>
              </a:rPr>
              <a:t>individuals  with behavioral </a:t>
            </a:r>
            <a:r>
              <a:rPr sz="1200" dirty="0">
                <a:latin typeface="Times New Roman"/>
                <a:cs typeface="Times New Roman"/>
              </a:rPr>
              <a:t>health </a:t>
            </a:r>
            <a:r>
              <a:rPr sz="1200" spc="-5" dirty="0">
                <a:latin typeface="Times New Roman"/>
                <a:cs typeface="Times New Roman"/>
              </a:rPr>
              <a:t>disabilities, technology and data collection and maintenance,  interactions </a:t>
            </a:r>
            <a:r>
              <a:rPr sz="1200" dirty="0">
                <a:latin typeface="Times New Roman"/>
                <a:cs typeface="Times New Roman"/>
              </a:rPr>
              <a:t>with </a:t>
            </a:r>
            <a:r>
              <a:rPr sz="1200" spc="-5" dirty="0">
                <a:latin typeface="Times New Roman"/>
                <a:cs typeface="Times New Roman"/>
              </a:rPr>
              <a:t>youth, impartial policing, </a:t>
            </a:r>
            <a:r>
              <a:rPr sz="1200" dirty="0">
                <a:latin typeface="Times New Roman"/>
                <a:cs typeface="Times New Roman"/>
              </a:rPr>
              <a:t>misconduct </a:t>
            </a:r>
            <a:r>
              <a:rPr sz="1200" spc="-5" dirty="0">
                <a:latin typeface="Times New Roman"/>
                <a:cs typeface="Times New Roman"/>
              </a:rPr>
              <a:t>investigations and discipline, training,  </a:t>
            </a:r>
            <a:r>
              <a:rPr sz="1200" dirty="0">
                <a:latin typeface="Times New Roman"/>
                <a:cs typeface="Times New Roman"/>
              </a:rPr>
              <a:t>sexual </a:t>
            </a:r>
            <a:r>
              <a:rPr sz="1200" spc="-5" dirty="0">
                <a:latin typeface="Times New Roman"/>
                <a:cs typeface="Times New Roman"/>
              </a:rPr>
              <a:t>assault investigations, staffing, recruitment, hiring, officer assistance and </a:t>
            </a:r>
            <a:r>
              <a:rPr sz="1200" dirty="0">
                <a:latin typeface="Times New Roman"/>
                <a:cs typeface="Times New Roman"/>
              </a:rPr>
              <a:t>support,  </a:t>
            </a:r>
            <a:r>
              <a:rPr sz="1200" spc="-5" dirty="0">
                <a:latin typeface="Times New Roman"/>
                <a:cs typeface="Times New Roman"/>
              </a:rPr>
              <a:t>compliance reviews and outcome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assessments</a:t>
            </a:r>
            <a:endParaRPr sz="1200">
              <a:latin typeface="Times New Roman"/>
              <a:cs typeface="Times New Roman"/>
            </a:endParaRPr>
          </a:p>
          <a:p>
            <a:pPr marL="469900" marR="133985" indent="-228600">
              <a:lnSpc>
                <a:spcPct val="102899"/>
              </a:lnSpc>
              <a:spcBef>
                <a:spcPts val="10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Addressing and </a:t>
            </a:r>
            <a:r>
              <a:rPr sz="1200" dirty="0">
                <a:latin typeface="Times New Roman"/>
                <a:cs typeface="Times New Roman"/>
              </a:rPr>
              <a:t>providing </a:t>
            </a:r>
            <a:r>
              <a:rPr sz="1200" spc="-5" dirty="0">
                <a:latin typeface="Times New Roman"/>
                <a:cs typeface="Times New Roman"/>
              </a:rPr>
              <a:t>technical assistance regarding structural concerns regarding  Professional Integrity Bureau (“PIB”) operations, including case assignments, investigations,  staffing, and PIB’s </a:t>
            </a:r>
            <a:r>
              <a:rPr sz="1200" dirty="0">
                <a:latin typeface="Times New Roman"/>
                <a:cs typeface="Times New Roman"/>
              </a:rPr>
              <a:t>sharing of </a:t>
            </a:r>
            <a:r>
              <a:rPr sz="1200" spc="-5" dirty="0">
                <a:latin typeface="Times New Roman"/>
                <a:cs typeface="Times New Roman"/>
              </a:rPr>
              <a:t>information with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Civilian Review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Board</a:t>
            </a:r>
            <a:endParaRPr sz="1200">
              <a:latin typeface="Times New Roman"/>
              <a:cs typeface="Times New Roman"/>
            </a:endParaRPr>
          </a:p>
          <a:p>
            <a:pPr marL="469900" marR="59055" indent="-228600">
              <a:lnSpc>
                <a:spcPct val="103299"/>
              </a:lnSpc>
              <a:spcBef>
                <a:spcPts val="9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Reviewing and conferring with BPD </a:t>
            </a:r>
            <a:r>
              <a:rPr sz="1200" dirty="0">
                <a:latin typeface="Times New Roman"/>
                <a:cs typeface="Times New Roman"/>
              </a:rPr>
              <a:t>on </a:t>
            </a:r>
            <a:r>
              <a:rPr sz="1200" spc="-5" dirty="0">
                <a:latin typeface="Times New Roman"/>
                <a:cs typeface="Times New Roman"/>
              </a:rPr>
              <a:t>Training </a:t>
            </a:r>
            <a:r>
              <a:rPr sz="1200" dirty="0">
                <a:latin typeface="Times New Roman"/>
                <a:cs typeface="Times New Roman"/>
              </a:rPr>
              <a:t>Academy needs </a:t>
            </a:r>
            <a:r>
              <a:rPr sz="1200" spc="-5" dirty="0">
                <a:latin typeface="Times New Roman"/>
                <a:cs typeface="Times New Roman"/>
              </a:rPr>
              <a:t>and expectations, training  plan for </a:t>
            </a:r>
            <a:r>
              <a:rPr sz="1200" dirty="0">
                <a:latin typeface="Times New Roman"/>
                <a:cs typeface="Times New Roman"/>
              </a:rPr>
              <a:t>2019,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training </a:t>
            </a:r>
            <a:r>
              <a:rPr sz="1200" spc="-5" dirty="0">
                <a:latin typeface="Times New Roman"/>
                <a:cs typeface="Times New Roman"/>
              </a:rPr>
              <a:t>curricula </a:t>
            </a:r>
            <a:r>
              <a:rPr sz="1200" dirty="0">
                <a:latin typeface="Times New Roman"/>
                <a:cs typeface="Times New Roman"/>
              </a:rPr>
              <a:t>on </a:t>
            </a:r>
            <a:r>
              <a:rPr sz="1200" spc="-5" dirty="0">
                <a:latin typeface="Times New Roman"/>
                <a:cs typeface="Times New Roman"/>
              </a:rPr>
              <a:t>stops, searches and arrests, use </a:t>
            </a:r>
            <a:r>
              <a:rPr sz="1200" spc="5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force, </a:t>
            </a:r>
            <a:r>
              <a:rPr sz="1200" dirty="0">
                <a:latin typeface="Times New Roman"/>
                <a:cs typeface="Times New Roman"/>
              </a:rPr>
              <a:t>sexual </a:t>
            </a:r>
            <a:r>
              <a:rPr sz="1200" spc="-5" dirty="0">
                <a:latin typeface="Times New Roman"/>
                <a:cs typeface="Times New Roman"/>
              </a:rPr>
              <a:t>assault  investigations, and impartial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policing</a:t>
            </a:r>
            <a:endParaRPr sz="1200">
              <a:latin typeface="Times New Roman"/>
              <a:cs typeface="Times New Roman"/>
            </a:endParaRPr>
          </a:p>
          <a:p>
            <a:pPr marL="469900" marR="369570" indent="-228600">
              <a:lnSpc>
                <a:spcPct val="102600"/>
              </a:lnSpc>
              <a:spcBef>
                <a:spcPts val="11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Observing and </a:t>
            </a:r>
            <a:r>
              <a:rPr sz="1200" dirty="0">
                <a:latin typeface="Times New Roman"/>
                <a:cs typeface="Times New Roman"/>
              </a:rPr>
              <a:t>providing </a:t>
            </a:r>
            <a:r>
              <a:rPr sz="1200" spc="-5" dirty="0">
                <a:latin typeface="Times New Roman"/>
                <a:cs typeface="Times New Roman"/>
              </a:rPr>
              <a:t>feedback </a:t>
            </a:r>
            <a:r>
              <a:rPr sz="1200" dirty="0">
                <a:latin typeface="Times New Roman"/>
                <a:cs typeface="Times New Roman"/>
              </a:rPr>
              <a:t>on </a:t>
            </a:r>
            <a:r>
              <a:rPr sz="1200" spc="-5" dirty="0">
                <a:latin typeface="Times New Roman"/>
                <a:cs typeface="Times New Roman"/>
              </a:rPr>
              <a:t>new </a:t>
            </a:r>
            <a:r>
              <a:rPr sz="1200" dirty="0">
                <a:latin typeface="Times New Roman"/>
                <a:cs typeface="Times New Roman"/>
              </a:rPr>
              <a:t>Academy </a:t>
            </a:r>
            <a:r>
              <a:rPr sz="1200" spc="-5" dirty="0">
                <a:latin typeface="Times New Roman"/>
                <a:cs typeface="Times New Roman"/>
              </a:rPr>
              <a:t>training </a:t>
            </a:r>
            <a:r>
              <a:rPr sz="1200" dirty="0">
                <a:latin typeface="Times New Roman"/>
                <a:cs typeface="Times New Roman"/>
              </a:rPr>
              <a:t>on </a:t>
            </a:r>
            <a:r>
              <a:rPr sz="1200" spc="-5" dirty="0">
                <a:latin typeface="Times New Roman"/>
                <a:cs typeface="Times New Roman"/>
              </a:rPr>
              <a:t>use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force and fair and  impartial policing</a:t>
            </a:r>
            <a:endParaRPr sz="1200">
              <a:latin typeface="Times New Roman"/>
              <a:cs typeface="Times New Roman"/>
            </a:endParaRPr>
          </a:p>
          <a:p>
            <a:pPr marL="469900" marR="5080" indent="-228600">
              <a:lnSpc>
                <a:spcPct val="103299"/>
              </a:lnSpc>
              <a:spcBef>
                <a:spcPts val="9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Work on </a:t>
            </a:r>
            <a:r>
              <a:rPr sz="1200" spc="-5" dirty="0">
                <a:latin typeface="Times New Roman"/>
                <a:cs typeface="Times New Roman"/>
              </a:rPr>
              <a:t>revisions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BPD policies </a:t>
            </a:r>
            <a:r>
              <a:rPr sz="1200" dirty="0">
                <a:latin typeface="Times New Roman"/>
                <a:cs typeface="Times New Roman"/>
              </a:rPr>
              <a:t>in the </a:t>
            </a:r>
            <a:r>
              <a:rPr sz="1200" spc="-5" dirty="0">
                <a:latin typeface="Times New Roman"/>
                <a:cs typeface="Times New Roman"/>
              </a:rPr>
              <a:t>area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misconduct investigations and discipline  (including development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an investigations manual for </a:t>
            </a:r>
            <a:r>
              <a:rPr sz="1200" dirty="0">
                <a:latin typeface="Times New Roman"/>
                <a:cs typeface="Times New Roman"/>
              </a:rPr>
              <a:t>the Public </a:t>
            </a:r>
            <a:r>
              <a:rPr sz="1200" spc="-5" dirty="0">
                <a:latin typeface="Times New Roman"/>
                <a:cs typeface="Times New Roman"/>
              </a:rPr>
              <a:t>Integrity Bureau and </a:t>
            </a:r>
            <a:r>
              <a:rPr sz="1200" dirty="0">
                <a:latin typeface="Times New Roman"/>
                <a:cs typeface="Times New Roman"/>
              </a:rPr>
              <a:t>a  policy on </a:t>
            </a:r>
            <a:r>
              <a:rPr sz="1200" spc="-5" dirty="0">
                <a:latin typeface="Times New Roman"/>
                <a:cs typeface="Times New Roman"/>
              </a:rPr>
              <a:t>negotiated </a:t>
            </a:r>
            <a:r>
              <a:rPr sz="1200" dirty="0">
                <a:latin typeface="Times New Roman"/>
                <a:cs typeface="Times New Roman"/>
              </a:rPr>
              <a:t>resolution of minor </a:t>
            </a:r>
            <a:r>
              <a:rPr sz="1200" spc="-5" dirty="0">
                <a:latin typeface="Times New Roman"/>
                <a:cs typeface="Times New Roman"/>
              </a:rPr>
              <a:t>misconduct cases), disclosure </a:t>
            </a:r>
            <a:r>
              <a:rPr sz="1200" dirty="0">
                <a:latin typeface="Times New Roman"/>
                <a:cs typeface="Times New Roman"/>
              </a:rPr>
              <a:t>of exculpatory </a:t>
            </a:r>
            <a:r>
              <a:rPr sz="1200" spc="-5" dirty="0">
                <a:latin typeface="Times New Roman"/>
                <a:cs typeface="Times New Roman"/>
              </a:rPr>
              <a:t>evidence  </a:t>
            </a:r>
            <a:r>
              <a:rPr sz="1200" dirty="0">
                <a:latin typeface="Times New Roman"/>
                <a:cs typeface="Times New Roman"/>
              </a:rPr>
              <a:t>in </a:t>
            </a:r>
            <a:r>
              <a:rPr sz="1200" spc="-5" dirty="0">
                <a:latin typeface="Times New Roman"/>
                <a:cs typeface="Times New Roman"/>
              </a:rPr>
              <a:t>criminal cases, </a:t>
            </a:r>
            <a:r>
              <a:rPr sz="1200" dirty="0">
                <a:latin typeface="Times New Roman"/>
                <a:cs typeface="Times New Roman"/>
              </a:rPr>
              <a:t>interactions with </a:t>
            </a:r>
            <a:r>
              <a:rPr sz="1200" spc="-5" dirty="0">
                <a:latin typeface="Times New Roman"/>
                <a:cs typeface="Times New Roman"/>
              </a:rPr>
              <a:t>individuals with behavioral </a:t>
            </a:r>
            <a:r>
              <a:rPr sz="1200" dirty="0">
                <a:latin typeface="Times New Roman"/>
                <a:cs typeface="Times New Roman"/>
              </a:rPr>
              <a:t>health </a:t>
            </a:r>
            <a:r>
              <a:rPr sz="1200" spc="-5" dirty="0">
                <a:latin typeface="Times New Roman"/>
                <a:cs typeface="Times New Roman"/>
              </a:rPr>
              <a:t>disabilities and </a:t>
            </a:r>
            <a:r>
              <a:rPr sz="1200" dirty="0">
                <a:latin typeface="Times New Roman"/>
                <a:cs typeface="Times New Roman"/>
              </a:rPr>
              <a:t>in </a:t>
            </a:r>
            <a:r>
              <a:rPr sz="1200" spc="-5" dirty="0">
                <a:latin typeface="Times New Roman"/>
                <a:cs typeface="Times New Roman"/>
              </a:rPr>
              <a:t>crisis,  and interactions with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youth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15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794"/>
            <a:ext cx="77343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8/22/2019 </a:t>
            </a:r>
            <a:r>
              <a:rPr sz="700" spc="70" dirty="0">
                <a:latin typeface="Arial"/>
                <a:cs typeface="Arial"/>
              </a:rPr>
              <a:t>/</a:t>
            </a:r>
            <a:r>
              <a:rPr sz="700" spc="-12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3:26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58688" y="247179"/>
            <a:ext cx="1283335" cy="257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0855" marR="5080" indent="-478790">
              <a:lnSpc>
                <a:spcPct val="108700"/>
              </a:lnSpc>
              <a:spcBef>
                <a:spcPts val="100"/>
              </a:spcBef>
            </a:pPr>
            <a:r>
              <a:rPr sz="700" spc="-25" dirty="0">
                <a:latin typeface="Arial"/>
                <a:cs typeface="Arial"/>
              </a:rPr>
              <a:t>Baltimore </a:t>
            </a:r>
            <a:r>
              <a:rPr sz="700" spc="-45" dirty="0">
                <a:latin typeface="Arial"/>
                <a:cs typeface="Arial"/>
              </a:rPr>
              <a:t>Consent Decree </a:t>
            </a:r>
            <a:r>
              <a:rPr sz="700" spc="-5" dirty="0">
                <a:latin typeface="Arial"/>
                <a:cs typeface="Arial"/>
              </a:rPr>
              <a:t>Monitor  </a:t>
            </a:r>
            <a:r>
              <a:rPr sz="700" spc="-80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33856" y="847344"/>
          <a:ext cx="11265531" cy="61550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3270"/>
                <a:gridCol w="681355"/>
                <a:gridCol w="890269"/>
                <a:gridCol w="2714625"/>
                <a:gridCol w="828675"/>
                <a:gridCol w="630554"/>
                <a:gridCol w="663575"/>
                <a:gridCol w="662940"/>
                <a:gridCol w="846454"/>
                <a:gridCol w="2583814"/>
              </a:tblGrid>
              <a:tr h="207010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50"/>
                        </a:lnSpc>
                      </a:pPr>
                      <a:r>
                        <a:rPr sz="1250" spc="-21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065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27025">
                        <a:lnSpc>
                          <a:spcPts val="790"/>
                        </a:lnSpc>
                      </a:pPr>
                      <a:r>
                        <a:rPr sz="700" b="1" spc="-95" dirty="0">
                          <a:latin typeface="Arial"/>
                          <a:cs typeface="Arial"/>
                        </a:rPr>
                        <a:t>MEALS </a:t>
                      </a:r>
                      <a:r>
                        <a:rPr sz="700" b="1" spc="-65" dirty="0">
                          <a:latin typeface="Arial"/>
                          <a:cs typeface="Arial"/>
                        </a:rPr>
                        <a:t>+</a:t>
                      </a:r>
                      <a:r>
                        <a:rPr sz="700" b="1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85" dirty="0">
                          <a:latin typeface="Arial"/>
                          <a:cs typeface="Arial"/>
                        </a:rPr>
                        <a:t>INCIDENTALS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46405">
                        <a:lnSpc>
                          <a:spcPts val="790"/>
                        </a:lnSpc>
                      </a:pPr>
                      <a:r>
                        <a:rPr sz="700" b="1" spc="-60" dirty="0">
                          <a:latin typeface="Arial"/>
                          <a:cs typeface="Arial"/>
                        </a:rPr>
                        <a:t>NON</a:t>
                      </a:r>
                      <a:r>
                        <a:rPr sz="7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95" dirty="0">
                          <a:latin typeface="Arial"/>
                          <a:cs typeface="Arial"/>
                        </a:rPr>
                        <a:t>MEALS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977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630"/>
                        </a:lnSpc>
                      </a:pPr>
                      <a:r>
                        <a:rPr sz="700" b="1" spc="-45" dirty="0">
                          <a:latin typeface="Arial"/>
                          <a:cs typeface="Arial"/>
                        </a:rPr>
                        <a:t>Total </a:t>
                      </a:r>
                      <a:r>
                        <a:rPr sz="700" b="1" spc="-25" dirty="0">
                          <a:latin typeface="Arial"/>
                          <a:cs typeface="Arial"/>
                        </a:rPr>
                        <a:t>Meal</a:t>
                      </a:r>
                      <a:r>
                        <a:rPr sz="700" b="1" spc="-65" dirty="0">
                          <a:latin typeface="Arial"/>
                          <a:cs typeface="Arial"/>
                        </a:rPr>
                        <a:t> 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5D8F0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29539" marR="106680" indent="25400">
                        <a:lnSpc>
                          <a:spcPct val="108500"/>
                        </a:lnSpc>
                      </a:pPr>
                      <a:r>
                        <a:rPr sz="700" b="1" spc="-35" dirty="0">
                          <a:latin typeface="Arial"/>
                          <a:cs typeface="Arial"/>
                        </a:rPr>
                        <a:t>Non-Meal  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700" b="1" spc="-10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tio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88595" marR="132080" indent="-33655">
                        <a:lnSpc>
                          <a:spcPct val="108500"/>
                        </a:lnSpc>
                      </a:pPr>
                      <a:r>
                        <a:rPr sz="700" b="1" spc="-5" dirty="0">
                          <a:latin typeface="Arial"/>
                          <a:cs typeface="Arial"/>
                        </a:rPr>
                        <a:t>Non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-M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al  </a:t>
                      </a:r>
                      <a:r>
                        <a:rPr sz="700" b="1" spc="-75" dirty="0">
                          <a:latin typeface="Arial"/>
                          <a:cs typeface="Arial"/>
                        </a:rPr>
                        <a:t>Expense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49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770"/>
                        </a:lnSpc>
                      </a:pPr>
                      <a:r>
                        <a:rPr sz="700" b="1" spc="-50" dirty="0">
                          <a:latin typeface="Arial"/>
                          <a:cs typeface="Arial"/>
                        </a:rPr>
                        <a:t>Incidentals</a:t>
                      </a:r>
                      <a:r>
                        <a:rPr sz="700" b="1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40" dirty="0">
                          <a:latin typeface="Arial"/>
                          <a:cs typeface="Arial"/>
                        </a:rPr>
                        <a:t>(per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205">
                <a:tc>
                  <a:txBody>
                    <a:bodyPr/>
                    <a:lstStyle/>
                    <a:p>
                      <a:pPr marL="19050" algn="ctr">
                        <a:lnSpc>
                          <a:spcPts val="765"/>
                        </a:lnSpc>
                      </a:pPr>
                      <a:r>
                        <a:rPr sz="700" b="1" spc="-40" dirty="0">
                          <a:latin typeface="Arial"/>
                          <a:cs typeface="Arial"/>
                        </a:rPr>
                        <a:t>Date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84150">
                        <a:lnSpc>
                          <a:spcPts val="765"/>
                        </a:lnSpc>
                      </a:pPr>
                      <a:r>
                        <a:rPr sz="700" b="1" spc="-60" dirty="0">
                          <a:latin typeface="Arial"/>
                          <a:cs typeface="Arial"/>
                        </a:rPr>
                        <a:t>Category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765"/>
                        </a:lnSpc>
                      </a:pPr>
                      <a:r>
                        <a:rPr sz="700" b="1" spc="-55" dirty="0">
                          <a:latin typeface="Arial"/>
                          <a:cs typeface="Arial"/>
                        </a:rPr>
                        <a:t>Vendor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16940">
                        <a:lnSpc>
                          <a:spcPts val="765"/>
                        </a:lnSpc>
                      </a:pPr>
                      <a:r>
                        <a:rPr sz="700" b="1" spc="-70" dirty="0">
                          <a:latin typeface="Arial"/>
                          <a:cs typeface="Arial"/>
                        </a:rPr>
                        <a:t>Comments </a:t>
                      </a:r>
                      <a:r>
                        <a:rPr sz="700" b="1" spc="-25" dirty="0">
                          <a:latin typeface="Arial"/>
                          <a:cs typeface="Arial"/>
                        </a:rPr>
                        <a:t>(if</a:t>
                      </a:r>
                      <a:r>
                        <a:rPr sz="70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65" dirty="0">
                          <a:latin typeface="Arial"/>
                          <a:cs typeface="Arial"/>
                        </a:rPr>
                        <a:t>necessary)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7965">
                        <a:lnSpc>
                          <a:spcPts val="765"/>
                        </a:lnSpc>
                      </a:pPr>
                      <a:r>
                        <a:rPr sz="700" b="1" spc="-50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700" b="1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60" dirty="0">
                          <a:latin typeface="Arial"/>
                          <a:cs typeface="Arial"/>
                        </a:rPr>
                        <a:t>Day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775"/>
                        </a:lnSpc>
                      </a:pPr>
                      <a:r>
                        <a:rPr sz="700" b="1" spc="-45" dirty="0">
                          <a:latin typeface="Arial"/>
                          <a:cs typeface="Arial"/>
                        </a:rPr>
                        <a:t>daily</a:t>
                      </a:r>
                      <a:r>
                        <a:rPr sz="700" b="1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60" dirty="0">
                          <a:latin typeface="Arial"/>
                          <a:cs typeface="Arial"/>
                        </a:rPr>
                        <a:t>Guidelines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765"/>
                        </a:lnSpc>
                      </a:pPr>
                      <a:r>
                        <a:rPr sz="700" b="1" spc="-45" dirty="0">
                          <a:latin typeface="Arial"/>
                          <a:cs typeface="Arial"/>
                        </a:rPr>
                        <a:t>Total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55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770"/>
                        </a:lnSpc>
                      </a:pPr>
                      <a:r>
                        <a:rPr sz="700" b="1" spc="-70" dirty="0">
                          <a:latin typeface="Arial"/>
                          <a:cs typeface="Arial"/>
                        </a:rPr>
                        <a:t>cap </a:t>
                      </a:r>
                      <a:r>
                        <a:rPr sz="700" b="1" spc="-40" dirty="0">
                          <a:latin typeface="Arial"/>
                          <a:cs typeface="Arial"/>
                        </a:rPr>
                        <a:t>of $69</a:t>
                      </a:r>
                      <a:r>
                        <a:rPr sz="700" b="1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45" dirty="0">
                          <a:latin typeface="Arial"/>
                          <a:cs typeface="Arial"/>
                        </a:rPr>
                        <a:t>per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800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530"/>
                        </a:lnSpc>
                      </a:pPr>
                      <a:r>
                        <a:rPr sz="700" b="1" spc="-50" dirty="0">
                          <a:latin typeface="Arial"/>
                          <a:cs typeface="Arial"/>
                        </a:rPr>
                        <a:t>day)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464"/>
                        </a:spcBef>
                        <a:tabLst>
                          <a:tab pos="69278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459"/>
                        </a:spcBef>
                        <a:tabLst>
                          <a:tab pos="69278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841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459"/>
                        </a:spcBef>
                        <a:tabLst>
                          <a:tab pos="69278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841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8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marL="49530">
                        <a:lnSpc>
                          <a:spcPct val="100000"/>
                        </a:lnSpc>
                        <a:tabLst>
                          <a:tab pos="69278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178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49530">
                        <a:lnSpc>
                          <a:spcPct val="100000"/>
                        </a:lnSpc>
                        <a:tabLst>
                          <a:tab pos="69278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419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49530">
                        <a:lnSpc>
                          <a:spcPct val="100000"/>
                        </a:lnSpc>
                        <a:tabLst>
                          <a:tab pos="69278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465"/>
                        </a:spcBef>
                        <a:tabLst>
                          <a:tab pos="69278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90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465"/>
                        </a:spcBef>
                        <a:tabLst>
                          <a:tab pos="69278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90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459"/>
                        </a:spcBef>
                        <a:tabLst>
                          <a:tab pos="69278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841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459"/>
                        </a:spcBef>
                        <a:tabLst>
                          <a:tab pos="69278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841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459"/>
                        </a:spcBef>
                        <a:tabLst>
                          <a:tab pos="69278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841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459"/>
                        </a:spcBef>
                        <a:tabLst>
                          <a:tab pos="69278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841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465"/>
                        </a:spcBef>
                        <a:tabLst>
                          <a:tab pos="69278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90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4785">
                <a:tc rowSpan="15"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1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1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1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20"/>
                        </a:spcBef>
                        <a:tabLst>
                          <a:tab pos="69278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4150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15"/>
                        </a:spcBef>
                        <a:tabLst>
                          <a:tab pos="69278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4150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15"/>
                        </a:spcBef>
                        <a:tabLst>
                          <a:tab pos="69278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4150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15"/>
                        </a:spcBef>
                        <a:tabLst>
                          <a:tab pos="69278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4150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20"/>
                        </a:spcBef>
                        <a:tabLst>
                          <a:tab pos="69278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4150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15"/>
                        </a:spcBef>
                        <a:tabLst>
                          <a:tab pos="69278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4150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15"/>
                        </a:spcBef>
                        <a:tabLst>
                          <a:tab pos="69278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4150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15"/>
                        </a:spcBef>
                        <a:tabLst>
                          <a:tab pos="69278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4150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15"/>
                        </a:spcBef>
                        <a:tabLst>
                          <a:tab pos="69278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4150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15"/>
                        </a:spcBef>
                        <a:tabLst>
                          <a:tab pos="69278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4150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15"/>
                        </a:spcBef>
                        <a:tabLst>
                          <a:tab pos="69278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4150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15"/>
                        </a:spcBef>
                        <a:tabLst>
                          <a:tab pos="69278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4150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20"/>
                        </a:spcBef>
                        <a:tabLst>
                          <a:tab pos="69278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4150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15"/>
                        </a:spcBef>
                        <a:tabLst>
                          <a:tab pos="69278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4150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20"/>
                        </a:spcBef>
                        <a:tabLst>
                          <a:tab pos="69278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1185321" y="309892"/>
            <a:ext cx="982344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15 of 196 </a:t>
            </a:r>
            <a:r>
              <a:rPr sz="1050" spc="-104" baseline="35714" dirty="0">
                <a:latin typeface="Arial"/>
                <a:cs typeface="Arial"/>
              </a:rPr>
              <a:t>Page</a:t>
            </a:r>
            <a:r>
              <a:rPr sz="1050" spc="-150" baseline="35714" dirty="0">
                <a:latin typeface="Arial"/>
                <a:cs typeface="Arial"/>
              </a:rPr>
              <a:t> </a:t>
            </a:r>
            <a:r>
              <a:rPr sz="1050" spc="-60" baseline="35714" dirty="0">
                <a:latin typeface="Arial"/>
                <a:cs typeface="Arial"/>
              </a:rPr>
              <a:t>3</a:t>
            </a:r>
            <a:endParaRPr sz="1050" baseline="3571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95900" y="5839472"/>
            <a:ext cx="148145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71905" algn="l"/>
              </a:tabLst>
            </a:pPr>
            <a:r>
              <a:rPr sz="800" spc="-40" dirty="0">
                <a:latin typeface="DejaVu Sans"/>
                <a:cs typeface="DejaVu Sans"/>
              </a:rPr>
              <a:t>Map </a:t>
            </a:r>
            <a:r>
              <a:rPr sz="800" spc="-55" dirty="0">
                <a:latin typeface="DejaVu Sans"/>
                <a:cs typeface="DejaVu Sans"/>
              </a:rPr>
              <a:t>data</a:t>
            </a:r>
            <a:r>
              <a:rPr sz="800" spc="-75" dirty="0">
                <a:latin typeface="DejaVu Sans"/>
                <a:cs typeface="DejaVu Sans"/>
              </a:rPr>
              <a:t> </a:t>
            </a:r>
            <a:r>
              <a:rPr sz="800" spc="-85" dirty="0">
                <a:latin typeface="DejaVu Sans"/>
                <a:cs typeface="DejaVu Sans"/>
              </a:rPr>
              <a:t>©2016</a:t>
            </a:r>
            <a:r>
              <a:rPr sz="800" spc="-55" dirty="0">
                <a:latin typeface="DejaVu Sans"/>
                <a:cs typeface="DejaVu Sans"/>
              </a:rPr>
              <a:t> Google	</a:t>
            </a:r>
            <a:r>
              <a:rPr sz="800" spc="-60" dirty="0">
                <a:latin typeface="DejaVu Sans"/>
                <a:cs typeface="DejaVu Sans"/>
              </a:rPr>
              <a:t>2</a:t>
            </a:r>
            <a:r>
              <a:rPr sz="800" spc="-120" dirty="0">
                <a:latin typeface="DejaVu Sans"/>
                <a:cs typeface="DejaVu Sans"/>
              </a:rPr>
              <a:t> </a:t>
            </a:r>
            <a:r>
              <a:rPr sz="800" spc="-55" dirty="0">
                <a:latin typeface="DejaVu Sans"/>
                <a:cs typeface="DejaVu Sans"/>
              </a:rPr>
              <a:t>mi</a:t>
            </a:r>
            <a:endParaRPr sz="800">
              <a:latin typeface="DejaVu Sans"/>
              <a:cs typeface="DejaVu San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791947" y="5943612"/>
            <a:ext cx="528320" cy="0"/>
          </a:xfrm>
          <a:custGeom>
            <a:avLst/>
            <a:gdLst/>
            <a:ahLst/>
            <a:cxnLst/>
            <a:rect l="l" t="t" r="r" b="b"/>
            <a:pathLst>
              <a:path w="528320">
                <a:moveTo>
                  <a:pt x="0" y="0"/>
                </a:moveTo>
                <a:lnTo>
                  <a:pt x="528320" y="0"/>
                </a:lnTo>
              </a:path>
            </a:pathLst>
          </a:custGeom>
          <a:ln w="2032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91947" y="5892800"/>
            <a:ext cx="20320" cy="60960"/>
          </a:xfrm>
          <a:custGeom>
            <a:avLst/>
            <a:gdLst/>
            <a:ahLst/>
            <a:cxnLst/>
            <a:rect l="l" t="t" r="r" b="b"/>
            <a:pathLst>
              <a:path w="20320" h="60960">
                <a:moveTo>
                  <a:pt x="0" y="0"/>
                </a:moveTo>
                <a:lnTo>
                  <a:pt x="20320" y="0"/>
                </a:lnTo>
                <a:lnTo>
                  <a:pt x="20320" y="60960"/>
                </a:lnTo>
                <a:lnTo>
                  <a:pt x="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99947" y="5892800"/>
            <a:ext cx="20320" cy="60960"/>
          </a:xfrm>
          <a:custGeom>
            <a:avLst/>
            <a:gdLst/>
            <a:ahLst/>
            <a:cxnLst/>
            <a:rect l="l" t="t" r="r" b="b"/>
            <a:pathLst>
              <a:path w="20320" h="60960">
                <a:moveTo>
                  <a:pt x="0" y="0"/>
                </a:moveTo>
                <a:lnTo>
                  <a:pt x="20320" y="0"/>
                </a:lnTo>
                <a:lnTo>
                  <a:pt x="20320" y="60960"/>
                </a:lnTo>
                <a:lnTo>
                  <a:pt x="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8600" y="1270000"/>
            <a:ext cx="7315200" cy="4541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50920" y="5354320"/>
            <a:ext cx="670560" cy="264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637669" y="688340"/>
            <a:ext cx="1715135" cy="2209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50" spc="-20" dirty="0">
                <a:latin typeface="Trebuchet MS"/>
                <a:cs typeface="Trebuchet MS"/>
              </a:rPr>
              <a:t>Drive </a:t>
            </a:r>
            <a:r>
              <a:rPr sz="1250" spc="-5" dirty="0">
                <a:latin typeface="Trebuchet MS"/>
                <a:cs typeface="Trebuchet MS"/>
              </a:rPr>
              <a:t>25.7 </a:t>
            </a:r>
            <a:r>
              <a:rPr sz="1250" spc="-30" dirty="0">
                <a:latin typeface="Trebuchet MS"/>
                <a:cs typeface="Trebuchet MS"/>
              </a:rPr>
              <a:t>miles, </a:t>
            </a:r>
            <a:r>
              <a:rPr sz="1250" spc="50" dirty="0">
                <a:latin typeface="Trebuchet MS"/>
                <a:cs typeface="Trebuchet MS"/>
              </a:rPr>
              <a:t>31</a:t>
            </a:r>
            <a:r>
              <a:rPr sz="1250" spc="-265" dirty="0">
                <a:latin typeface="Trebuchet MS"/>
                <a:cs typeface="Trebuchet MS"/>
              </a:rPr>
              <a:t> </a:t>
            </a:r>
            <a:r>
              <a:rPr sz="1250" spc="10" dirty="0">
                <a:latin typeface="Trebuchet MS"/>
                <a:cs typeface="Trebuchet MS"/>
              </a:rPr>
              <a:t>min</a:t>
            </a:r>
            <a:endParaRPr sz="125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31800" y="762025"/>
            <a:ext cx="1330960" cy="2438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903108" y="688340"/>
            <a:ext cx="740410" cy="2209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50" spc="-65" dirty="0">
                <a:latin typeface="DejaVu Sans"/>
                <a:cs typeface="DejaVu Sans"/>
              </a:rPr>
              <a:t>to</a:t>
            </a:r>
            <a:r>
              <a:rPr sz="1250" spc="-130" dirty="0">
                <a:latin typeface="DejaVu Sans"/>
                <a:cs typeface="DejaVu Sans"/>
              </a:rPr>
              <a:t> </a:t>
            </a:r>
            <a:r>
              <a:rPr sz="1250" spc="-55" dirty="0">
                <a:latin typeface="DejaVu Sans"/>
                <a:cs typeface="DejaVu Sans"/>
              </a:rPr>
              <a:t>Tucson</a:t>
            </a:r>
            <a:endParaRPr sz="1250">
              <a:latin typeface="DejaVu Sans"/>
              <a:cs typeface="DejaVu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53201" y="881298"/>
            <a:ext cx="1471295" cy="2209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50" spc="-65" dirty="0">
                <a:latin typeface="DejaVu Sans"/>
                <a:cs typeface="DejaVu Sans"/>
              </a:rPr>
              <a:t>International</a:t>
            </a:r>
            <a:r>
              <a:rPr sz="1250" spc="-135" dirty="0">
                <a:latin typeface="DejaVu Sans"/>
                <a:cs typeface="DejaVu Sans"/>
              </a:rPr>
              <a:t> </a:t>
            </a:r>
            <a:r>
              <a:rPr sz="1250" spc="-60" dirty="0">
                <a:latin typeface="DejaVu Sans"/>
                <a:cs typeface="DejaVu Sans"/>
              </a:rPr>
              <a:t>Airport</a:t>
            </a:r>
            <a:endParaRPr sz="1250">
              <a:latin typeface="DejaVu Sans"/>
              <a:cs typeface="DejaVu San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15900" y="223189"/>
            <a:ext cx="3276600" cy="119380"/>
          </a:xfrm>
          <a:custGeom>
            <a:avLst/>
            <a:gdLst/>
            <a:ahLst/>
            <a:cxnLst/>
            <a:rect l="l" t="t" r="r" b="b"/>
            <a:pathLst>
              <a:path w="3276600" h="119379">
                <a:moveTo>
                  <a:pt x="0" y="119214"/>
                </a:moveTo>
                <a:lnTo>
                  <a:pt x="3276104" y="119214"/>
                </a:lnTo>
                <a:lnTo>
                  <a:pt x="3276104" y="0"/>
                </a:lnTo>
                <a:lnTo>
                  <a:pt x="0" y="0"/>
                </a:lnTo>
                <a:lnTo>
                  <a:pt x="0" y="1192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53260" y="704646"/>
            <a:ext cx="1910080" cy="215900"/>
          </a:xfrm>
          <a:custGeom>
            <a:avLst/>
            <a:gdLst/>
            <a:ahLst/>
            <a:cxnLst/>
            <a:rect l="l" t="t" r="r" b="b"/>
            <a:pathLst>
              <a:path w="1910079" h="215900">
                <a:moveTo>
                  <a:pt x="0" y="215709"/>
                </a:moveTo>
                <a:lnTo>
                  <a:pt x="1909495" y="215709"/>
                </a:lnTo>
                <a:lnTo>
                  <a:pt x="1909495" y="0"/>
                </a:lnTo>
                <a:lnTo>
                  <a:pt x="0" y="0"/>
                </a:lnTo>
                <a:lnTo>
                  <a:pt x="0" y="2157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91152" y="2127262"/>
            <a:ext cx="1086485" cy="742950"/>
          </a:xfrm>
          <a:custGeom>
            <a:avLst/>
            <a:gdLst/>
            <a:ahLst/>
            <a:cxnLst/>
            <a:rect l="l" t="t" r="r" b="b"/>
            <a:pathLst>
              <a:path w="1086485" h="742950">
                <a:moveTo>
                  <a:pt x="0" y="742607"/>
                </a:moveTo>
                <a:lnTo>
                  <a:pt x="1086192" y="742607"/>
                </a:lnTo>
                <a:lnTo>
                  <a:pt x="1086192" y="0"/>
                </a:lnTo>
                <a:lnTo>
                  <a:pt x="0" y="0"/>
                </a:lnTo>
                <a:lnTo>
                  <a:pt x="0" y="7426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8300" y="6149276"/>
            <a:ext cx="2148205" cy="243204"/>
          </a:xfrm>
          <a:custGeom>
            <a:avLst/>
            <a:gdLst/>
            <a:ahLst/>
            <a:cxnLst/>
            <a:rect l="l" t="t" r="r" b="b"/>
            <a:pathLst>
              <a:path w="2148205" h="243204">
                <a:moveTo>
                  <a:pt x="0" y="242684"/>
                </a:moveTo>
                <a:lnTo>
                  <a:pt x="2148179" y="242684"/>
                </a:lnTo>
                <a:lnTo>
                  <a:pt x="2148179" y="0"/>
                </a:lnTo>
                <a:lnTo>
                  <a:pt x="0" y="0"/>
                </a:lnTo>
                <a:lnTo>
                  <a:pt x="0" y="2426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8300" y="6395973"/>
            <a:ext cx="1043940" cy="175895"/>
          </a:xfrm>
          <a:custGeom>
            <a:avLst/>
            <a:gdLst/>
            <a:ahLst/>
            <a:cxnLst/>
            <a:rect l="l" t="t" r="r" b="b"/>
            <a:pathLst>
              <a:path w="1043940" h="175895">
                <a:moveTo>
                  <a:pt x="0" y="175272"/>
                </a:moveTo>
                <a:lnTo>
                  <a:pt x="1043559" y="175272"/>
                </a:lnTo>
                <a:lnTo>
                  <a:pt x="1043559" y="0"/>
                </a:lnTo>
                <a:lnTo>
                  <a:pt x="0" y="0"/>
                </a:lnTo>
                <a:lnTo>
                  <a:pt x="0" y="1752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5900" y="9430677"/>
            <a:ext cx="6513830" cy="119380"/>
          </a:xfrm>
          <a:custGeom>
            <a:avLst/>
            <a:gdLst/>
            <a:ahLst/>
            <a:cxnLst/>
            <a:rect l="l" t="t" r="r" b="b"/>
            <a:pathLst>
              <a:path w="6513830" h="119379">
                <a:moveTo>
                  <a:pt x="0" y="119214"/>
                </a:moveTo>
                <a:lnTo>
                  <a:pt x="6513703" y="119214"/>
                </a:lnTo>
                <a:lnTo>
                  <a:pt x="6513703" y="0"/>
                </a:lnTo>
                <a:lnTo>
                  <a:pt x="0" y="0"/>
                </a:lnTo>
                <a:lnTo>
                  <a:pt x="0" y="1192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1264" y="6799008"/>
            <a:ext cx="7365365" cy="2472055"/>
          </a:xfrm>
          <a:custGeom>
            <a:avLst/>
            <a:gdLst/>
            <a:ahLst/>
            <a:cxnLst/>
            <a:rect l="l" t="t" r="r" b="b"/>
            <a:pathLst>
              <a:path w="7365365" h="2472054">
                <a:moveTo>
                  <a:pt x="0" y="2471648"/>
                </a:moveTo>
                <a:lnTo>
                  <a:pt x="7365060" y="2471648"/>
                </a:lnTo>
                <a:lnTo>
                  <a:pt x="7365060" y="0"/>
                </a:lnTo>
                <a:lnTo>
                  <a:pt x="0" y="0"/>
                </a:lnTo>
                <a:lnTo>
                  <a:pt x="0" y="247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099632" y="203200"/>
            <a:ext cx="145732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3415">
              <a:lnSpc>
                <a:spcPct val="100000"/>
              </a:lnSpc>
              <a:spcBef>
                <a:spcPts val="100"/>
              </a:spcBef>
            </a:pPr>
            <a:r>
              <a:rPr sz="700" spc="45" dirty="0">
                <a:latin typeface="Arial"/>
                <a:cs typeface="Arial"/>
              </a:rPr>
              <a:t>6/30/16, </a:t>
            </a:r>
            <a:r>
              <a:rPr sz="700" spc="-15" dirty="0">
                <a:latin typeface="Arial"/>
                <a:cs typeface="Arial"/>
              </a:rPr>
              <a:t>11:21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195 of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35228" y="9405273"/>
            <a:ext cx="518795" cy="15748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700" spc="15" dirty="0">
                <a:latin typeface="Arial"/>
                <a:cs typeface="Arial"/>
              </a:rPr>
              <a:t>Page </a:t>
            </a:r>
            <a:r>
              <a:rPr sz="700" spc="-65" dirty="0">
                <a:latin typeface="Arial"/>
                <a:cs typeface="Arial"/>
              </a:rPr>
              <a:t>1 </a:t>
            </a:r>
            <a:r>
              <a:rPr sz="700" spc="50" dirty="0">
                <a:latin typeface="Arial"/>
                <a:cs typeface="Arial"/>
              </a:rPr>
              <a:t>of</a:t>
            </a:r>
            <a:r>
              <a:rPr sz="700" spc="-20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88765" y="9602188"/>
            <a:ext cx="1949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195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300" y="5697220"/>
            <a:ext cx="4351655" cy="556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just">
              <a:lnSpc>
                <a:spcPct val="102000"/>
              </a:lnSpc>
              <a:spcBef>
                <a:spcPts val="110"/>
              </a:spcBef>
            </a:pPr>
            <a:r>
              <a:rPr sz="850" spc="20" dirty="0">
                <a:latin typeface="Trebuchet MS"/>
                <a:cs typeface="Trebuchet MS"/>
              </a:rPr>
              <a:t>These </a:t>
            </a:r>
            <a:r>
              <a:rPr sz="850" dirty="0">
                <a:latin typeface="Trebuchet MS"/>
                <a:cs typeface="Trebuchet MS"/>
              </a:rPr>
              <a:t>directions </a:t>
            </a:r>
            <a:r>
              <a:rPr sz="850" spc="-10" dirty="0">
                <a:latin typeface="Trebuchet MS"/>
                <a:cs typeface="Trebuchet MS"/>
              </a:rPr>
              <a:t>are </a:t>
            </a:r>
            <a:r>
              <a:rPr sz="850" spc="-15" dirty="0">
                <a:latin typeface="Trebuchet MS"/>
                <a:cs typeface="Trebuchet MS"/>
              </a:rPr>
              <a:t>for </a:t>
            </a:r>
            <a:r>
              <a:rPr sz="850" dirty="0">
                <a:latin typeface="Trebuchet MS"/>
                <a:cs typeface="Trebuchet MS"/>
              </a:rPr>
              <a:t>planning </a:t>
            </a:r>
            <a:r>
              <a:rPr sz="850" spc="25" dirty="0">
                <a:latin typeface="Trebuchet MS"/>
                <a:cs typeface="Trebuchet MS"/>
              </a:rPr>
              <a:t>purposes </a:t>
            </a:r>
            <a:r>
              <a:rPr sz="850" spc="-35" dirty="0">
                <a:latin typeface="Trebuchet MS"/>
                <a:cs typeface="Trebuchet MS"/>
              </a:rPr>
              <a:t>only. </a:t>
            </a:r>
            <a:r>
              <a:rPr sz="850" spc="20" dirty="0">
                <a:latin typeface="Trebuchet MS"/>
                <a:cs typeface="Trebuchet MS"/>
              </a:rPr>
              <a:t>You </a:t>
            </a:r>
            <a:r>
              <a:rPr sz="850" spc="25" dirty="0">
                <a:latin typeface="Trebuchet MS"/>
                <a:cs typeface="Trebuchet MS"/>
              </a:rPr>
              <a:t>may </a:t>
            </a:r>
            <a:r>
              <a:rPr sz="850" spc="15" dirty="0">
                <a:latin typeface="Trebuchet MS"/>
                <a:cs typeface="Trebuchet MS"/>
              </a:rPr>
              <a:t>Fnd </a:t>
            </a:r>
            <a:r>
              <a:rPr sz="850" spc="-25" dirty="0">
                <a:latin typeface="Trebuchet MS"/>
                <a:cs typeface="Trebuchet MS"/>
              </a:rPr>
              <a:t>that </a:t>
            </a:r>
            <a:r>
              <a:rPr sz="850" dirty="0">
                <a:latin typeface="Trebuchet MS"/>
                <a:cs typeface="Trebuchet MS"/>
              </a:rPr>
              <a:t>construction </a:t>
            </a:r>
            <a:r>
              <a:rPr sz="850" spc="-25" dirty="0">
                <a:latin typeface="Trebuchet MS"/>
                <a:cs typeface="Trebuchet MS"/>
              </a:rPr>
              <a:t>projects,  </a:t>
            </a:r>
            <a:r>
              <a:rPr sz="850" spc="-30" dirty="0">
                <a:latin typeface="Trebuchet MS"/>
                <a:cs typeface="Trebuchet MS"/>
              </a:rPr>
              <a:t>trafFc,</a:t>
            </a:r>
            <a:r>
              <a:rPr sz="850" spc="-45" dirty="0">
                <a:latin typeface="Trebuchet MS"/>
                <a:cs typeface="Trebuchet MS"/>
              </a:rPr>
              <a:t> </a:t>
            </a:r>
            <a:r>
              <a:rPr sz="850" spc="-35" dirty="0">
                <a:latin typeface="Trebuchet MS"/>
                <a:cs typeface="Trebuchet MS"/>
              </a:rPr>
              <a:t>weather,</a:t>
            </a:r>
            <a:r>
              <a:rPr sz="850" spc="-40" dirty="0">
                <a:latin typeface="Trebuchet MS"/>
                <a:cs typeface="Trebuchet MS"/>
              </a:rPr>
              <a:t> </a:t>
            </a:r>
            <a:r>
              <a:rPr sz="850" dirty="0">
                <a:latin typeface="Trebuchet MS"/>
                <a:cs typeface="Trebuchet MS"/>
              </a:rPr>
              <a:t>or</a:t>
            </a:r>
            <a:r>
              <a:rPr sz="850" spc="-40" dirty="0">
                <a:latin typeface="Trebuchet MS"/>
                <a:cs typeface="Trebuchet MS"/>
              </a:rPr>
              <a:t> </a:t>
            </a:r>
            <a:r>
              <a:rPr sz="850" spc="-15" dirty="0">
                <a:latin typeface="Trebuchet MS"/>
                <a:cs typeface="Trebuchet MS"/>
              </a:rPr>
              <a:t>other</a:t>
            </a:r>
            <a:r>
              <a:rPr sz="850" spc="-40" dirty="0">
                <a:latin typeface="Trebuchet MS"/>
                <a:cs typeface="Trebuchet MS"/>
              </a:rPr>
              <a:t> </a:t>
            </a:r>
            <a:r>
              <a:rPr sz="850" dirty="0">
                <a:latin typeface="Trebuchet MS"/>
                <a:cs typeface="Trebuchet MS"/>
              </a:rPr>
              <a:t>events</a:t>
            </a:r>
            <a:r>
              <a:rPr sz="850" spc="-40" dirty="0">
                <a:latin typeface="Trebuchet MS"/>
                <a:cs typeface="Trebuchet MS"/>
              </a:rPr>
              <a:t> </a:t>
            </a:r>
            <a:r>
              <a:rPr sz="850" spc="25" dirty="0">
                <a:latin typeface="Trebuchet MS"/>
                <a:cs typeface="Trebuchet MS"/>
              </a:rPr>
              <a:t>may</a:t>
            </a:r>
            <a:r>
              <a:rPr sz="850" spc="-40" dirty="0">
                <a:latin typeface="Trebuchet MS"/>
                <a:cs typeface="Trebuchet MS"/>
              </a:rPr>
              <a:t> </a:t>
            </a:r>
            <a:r>
              <a:rPr sz="850" spc="30" dirty="0">
                <a:latin typeface="Trebuchet MS"/>
                <a:cs typeface="Trebuchet MS"/>
              </a:rPr>
              <a:t>cause</a:t>
            </a:r>
            <a:r>
              <a:rPr sz="850" spc="-45" dirty="0">
                <a:latin typeface="Trebuchet MS"/>
                <a:cs typeface="Trebuchet MS"/>
              </a:rPr>
              <a:t> </a:t>
            </a:r>
            <a:r>
              <a:rPr sz="850" spc="10" dirty="0">
                <a:latin typeface="Trebuchet MS"/>
                <a:cs typeface="Trebuchet MS"/>
              </a:rPr>
              <a:t>conditions</a:t>
            </a:r>
            <a:r>
              <a:rPr sz="850" spc="-40" dirty="0">
                <a:latin typeface="Trebuchet MS"/>
                <a:cs typeface="Trebuchet MS"/>
              </a:rPr>
              <a:t> </a:t>
            </a:r>
            <a:r>
              <a:rPr sz="850" spc="-15" dirty="0">
                <a:latin typeface="Trebuchet MS"/>
                <a:cs typeface="Trebuchet MS"/>
              </a:rPr>
              <a:t>to</a:t>
            </a:r>
            <a:r>
              <a:rPr sz="850" spc="-40" dirty="0">
                <a:latin typeface="Trebuchet MS"/>
                <a:cs typeface="Trebuchet MS"/>
              </a:rPr>
              <a:t> </a:t>
            </a:r>
            <a:r>
              <a:rPr sz="850" spc="-25" dirty="0">
                <a:latin typeface="Trebuchet MS"/>
                <a:cs typeface="Trebuchet MS"/>
              </a:rPr>
              <a:t>differ</a:t>
            </a:r>
            <a:r>
              <a:rPr sz="850" spc="-40" dirty="0">
                <a:latin typeface="Trebuchet MS"/>
                <a:cs typeface="Trebuchet MS"/>
              </a:rPr>
              <a:t> </a:t>
            </a:r>
            <a:r>
              <a:rPr sz="850" spc="10" dirty="0">
                <a:latin typeface="Trebuchet MS"/>
                <a:cs typeface="Trebuchet MS"/>
              </a:rPr>
              <a:t>from</a:t>
            </a:r>
            <a:r>
              <a:rPr sz="850" spc="-40" dirty="0">
                <a:latin typeface="Trebuchet MS"/>
                <a:cs typeface="Trebuchet MS"/>
              </a:rPr>
              <a:t> </a:t>
            </a:r>
            <a:r>
              <a:rPr sz="850" spc="-20" dirty="0">
                <a:latin typeface="Trebuchet MS"/>
                <a:cs typeface="Trebuchet MS"/>
              </a:rPr>
              <a:t>the</a:t>
            </a:r>
            <a:r>
              <a:rPr sz="850" spc="-40" dirty="0">
                <a:latin typeface="Trebuchet MS"/>
                <a:cs typeface="Trebuchet MS"/>
              </a:rPr>
              <a:t> </a:t>
            </a:r>
            <a:r>
              <a:rPr sz="850" spc="35" dirty="0">
                <a:latin typeface="Trebuchet MS"/>
                <a:cs typeface="Trebuchet MS"/>
              </a:rPr>
              <a:t>map</a:t>
            </a:r>
            <a:r>
              <a:rPr sz="850" spc="-45" dirty="0">
                <a:latin typeface="Trebuchet MS"/>
                <a:cs typeface="Trebuchet MS"/>
              </a:rPr>
              <a:t> </a:t>
            </a:r>
            <a:r>
              <a:rPr sz="850" spc="-15" dirty="0">
                <a:latin typeface="Trebuchet MS"/>
                <a:cs typeface="Trebuchet MS"/>
              </a:rPr>
              <a:t>results,</a:t>
            </a:r>
            <a:r>
              <a:rPr sz="850" spc="-40" dirty="0">
                <a:latin typeface="Trebuchet MS"/>
                <a:cs typeface="Trebuchet MS"/>
              </a:rPr>
              <a:t> </a:t>
            </a:r>
            <a:r>
              <a:rPr sz="850" spc="15" dirty="0">
                <a:latin typeface="Trebuchet MS"/>
                <a:cs typeface="Trebuchet MS"/>
              </a:rPr>
              <a:t>and  </a:t>
            </a:r>
            <a:r>
              <a:rPr sz="850" spc="10" dirty="0">
                <a:latin typeface="Trebuchet MS"/>
                <a:cs typeface="Trebuchet MS"/>
              </a:rPr>
              <a:t>you</a:t>
            </a:r>
            <a:r>
              <a:rPr sz="850" spc="-40" dirty="0">
                <a:latin typeface="Trebuchet MS"/>
                <a:cs typeface="Trebuchet MS"/>
              </a:rPr>
              <a:t> </a:t>
            </a:r>
            <a:r>
              <a:rPr sz="850" spc="20" dirty="0">
                <a:latin typeface="Trebuchet MS"/>
                <a:cs typeface="Trebuchet MS"/>
              </a:rPr>
              <a:t>should</a:t>
            </a:r>
            <a:r>
              <a:rPr sz="850" spc="-40" dirty="0">
                <a:latin typeface="Trebuchet MS"/>
                <a:cs typeface="Trebuchet MS"/>
              </a:rPr>
              <a:t> </a:t>
            </a:r>
            <a:r>
              <a:rPr sz="850" spc="-5" dirty="0">
                <a:latin typeface="Trebuchet MS"/>
                <a:cs typeface="Trebuchet MS"/>
              </a:rPr>
              <a:t>plan</a:t>
            </a:r>
            <a:r>
              <a:rPr sz="850" spc="-40" dirty="0">
                <a:latin typeface="Trebuchet MS"/>
                <a:cs typeface="Trebuchet MS"/>
              </a:rPr>
              <a:t> </a:t>
            </a:r>
            <a:r>
              <a:rPr sz="850" dirty="0">
                <a:latin typeface="Trebuchet MS"/>
                <a:cs typeface="Trebuchet MS"/>
              </a:rPr>
              <a:t>your</a:t>
            </a:r>
            <a:r>
              <a:rPr sz="850" spc="-40" dirty="0">
                <a:latin typeface="Trebuchet MS"/>
                <a:cs typeface="Trebuchet MS"/>
              </a:rPr>
              <a:t> </a:t>
            </a:r>
            <a:r>
              <a:rPr sz="850" spc="-15" dirty="0">
                <a:latin typeface="Trebuchet MS"/>
                <a:cs typeface="Trebuchet MS"/>
              </a:rPr>
              <a:t>route</a:t>
            </a:r>
            <a:r>
              <a:rPr sz="850" spc="-40" dirty="0">
                <a:latin typeface="Trebuchet MS"/>
                <a:cs typeface="Trebuchet MS"/>
              </a:rPr>
              <a:t> </a:t>
            </a:r>
            <a:r>
              <a:rPr sz="850" spc="-10" dirty="0">
                <a:latin typeface="Trebuchet MS"/>
                <a:cs typeface="Trebuchet MS"/>
              </a:rPr>
              <a:t>accordingly.</a:t>
            </a:r>
            <a:r>
              <a:rPr sz="850" spc="-40" dirty="0">
                <a:latin typeface="Trebuchet MS"/>
                <a:cs typeface="Trebuchet MS"/>
              </a:rPr>
              <a:t> </a:t>
            </a:r>
            <a:r>
              <a:rPr sz="850" spc="20" dirty="0">
                <a:latin typeface="Trebuchet MS"/>
                <a:cs typeface="Trebuchet MS"/>
              </a:rPr>
              <a:t>You</a:t>
            </a:r>
            <a:r>
              <a:rPr sz="850" spc="-40" dirty="0">
                <a:latin typeface="Trebuchet MS"/>
                <a:cs typeface="Trebuchet MS"/>
              </a:rPr>
              <a:t> </a:t>
            </a:r>
            <a:r>
              <a:rPr sz="850" spc="30" dirty="0">
                <a:latin typeface="Trebuchet MS"/>
                <a:cs typeface="Trebuchet MS"/>
              </a:rPr>
              <a:t>must</a:t>
            </a:r>
            <a:r>
              <a:rPr sz="850" spc="-35" dirty="0">
                <a:latin typeface="Trebuchet MS"/>
                <a:cs typeface="Trebuchet MS"/>
              </a:rPr>
              <a:t> </a:t>
            </a:r>
            <a:r>
              <a:rPr sz="850" spc="5" dirty="0">
                <a:latin typeface="Trebuchet MS"/>
                <a:cs typeface="Trebuchet MS"/>
              </a:rPr>
              <a:t>obey</a:t>
            </a:r>
            <a:r>
              <a:rPr sz="850" spc="-40" dirty="0">
                <a:latin typeface="Trebuchet MS"/>
                <a:cs typeface="Trebuchet MS"/>
              </a:rPr>
              <a:t> </a:t>
            </a:r>
            <a:r>
              <a:rPr sz="850" spc="-30" dirty="0">
                <a:latin typeface="Trebuchet MS"/>
                <a:cs typeface="Trebuchet MS"/>
              </a:rPr>
              <a:t>all</a:t>
            </a:r>
            <a:r>
              <a:rPr sz="850" spc="-40" dirty="0">
                <a:latin typeface="Trebuchet MS"/>
                <a:cs typeface="Trebuchet MS"/>
              </a:rPr>
              <a:t> </a:t>
            </a:r>
            <a:r>
              <a:rPr sz="850" spc="45" dirty="0">
                <a:latin typeface="Trebuchet MS"/>
                <a:cs typeface="Trebuchet MS"/>
              </a:rPr>
              <a:t>signs</a:t>
            </a:r>
            <a:r>
              <a:rPr sz="850" spc="-40" dirty="0">
                <a:latin typeface="Trebuchet MS"/>
                <a:cs typeface="Trebuchet MS"/>
              </a:rPr>
              <a:t> </a:t>
            </a:r>
            <a:r>
              <a:rPr sz="850" spc="-5" dirty="0">
                <a:latin typeface="Trebuchet MS"/>
                <a:cs typeface="Trebuchet MS"/>
              </a:rPr>
              <a:t>or</a:t>
            </a:r>
            <a:r>
              <a:rPr sz="850" spc="-40" dirty="0">
                <a:latin typeface="Trebuchet MS"/>
                <a:cs typeface="Trebuchet MS"/>
              </a:rPr>
              <a:t> </a:t>
            </a:r>
            <a:r>
              <a:rPr sz="850" spc="5" dirty="0">
                <a:latin typeface="Trebuchet MS"/>
                <a:cs typeface="Trebuchet MS"/>
              </a:rPr>
              <a:t>notices</a:t>
            </a:r>
            <a:r>
              <a:rPr sz="850" spc="-40" dirty="0">
                <a:latin typeface="Trebuchet MS"/>
                <a:cs typeface="Trebuchet MS"/>
              </a:rPr>
              <a:t> </a:t>
            </a:r>
            <a:r>
              <a:rPr sz="850" dirty="0">
                <a:latin typeface="Trebuchet MS"/>
                <a:cs typeface="Trebuchet MS"/>
              </a:rPr>
              <a:t>regarding</a:t>
            </a:r>
            <a:r>
              <a:rPr sz="850" spc="-40" dirty="0">
                <a:latin typeface="Trebuchet MS"/>
                <a:cs typeface="Trebuchet MS"/>
              </a:rPr>
              <a:t> </a:t>
            </a:r>
            <a:r>
              <a:rPr sz="850" dirty="0">
                <a:latin typeface="Trebuchet MS"/>
                <a:cs typeface="Trebuchet MS"/>
              </a:rPr>
              <a:t>your  </a:t>
            </a:r>
            <a:r>
              <a:rPr sz="850" spc="-30" dirty="0">
                <a:latin typeface="Trebuchet MS"/>
                <a:cs typeface="Trebuchet MS"/>
              </a:rPr>
              <a:t>route.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4380" y="698525"/>
            <a:ext cx="3324860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76860" algn="l"/>
              </a:tabLst>
            </a:pPr>
            <a:r>
              <a:rPr sz="1100" spc="-65" dirty="0">
                <a:latin typeface="DejaVu Sans"/>
                <a:cs typeface="DejaVu Sans"/>
              </a:rPr>
              <a:t>6.	</a:t>
            </a:r>
            <a:r>
              <a:rPr sz="1100" spc="-60" dirty="0">
                <a:latin typeface="DejaVu Sans"/>
                <a:cs typeface="DejaVu Sans"/>
              </a:rPr>
              <a:t>Use </a:t>
            </a:r>
            <a:r>
              <a:rPr sz="1100" spc="-80" dirty="0">
                <a:latin typeface="DejaVu Sans"/>
                <a:cs typeface="DejaVu Sans"/>
              </a:rPr>
              <a:t>the </a:t>
            </a:r>
            <a:r>
              <a:rPr sz="1100" spc="-50" dirty="0">
                <a:latin typeface="DejaVu Sans"/>
                <a:cs typeface="DejaVu Sans"/>
              </a:rPr>
              <a:t>left </a:t>
            </a:r>
            <a:r>
              <a:rPr sz="1100" spc="-70" dirty="0">
                <a:latin typeface="DejaVu Sans"/>
                <a:cs typeface="DejaVu Sans"/>
              </a:rPr>
              <a:t>lane </a:t>
            </a:r>
            <a:r>
              <a:rPr sz="1100" spc="-60" dirty="0">
                <a:latin typeface="DejaVu Sans"/>
                <a:cs typeface="DejaVu Sans"/>
              </a:rPr>
              <a:t>to </a:t>
            </a:r>
            <a:r>
              <a:rPr sz="1100" spc="-80" dirty="0">
                <a:latin typeface="DejaVu Sans"/>
                <a:cs typeface="DejaVu Sans"/>
              </a:rPr>
              <a:t>take the </a:t>
            </a:r>
            <a:r>
              <a:rPr sz="1100" spc="-60" dirty="0">
                <a:latin typeface="DejaVu Sans"/>
                <a:cs typeface="DejaVu Sans"/>
              </a:rPr>
              <a:t>Interstate </a:t>
            </a:r>
            <a:r>
              <a:rPr sz="1100" spc="-75" dirty="0">
                <a:latin typeface="DejaVu Sans"/>
                <a:cs typeface="DejaVu Sans"/>
              </a:rPr>
              <a:t>10 </a:t>
            </a:r>
            <a:r>
              <a:rPr sz="1100" spc="-60" dirty="0">
                <a:latin typeface="DejaVu Sans"/>
                <a:cs typeface="DejaVu Sans"/>
              </a:rPr>
              <a:t>E</a:t>
            </a:r>
            <a:r>
              <a:rPr sz="1100" spc="-155" dirty="0">
                <a:latin typeface="DejaVu Sans"/>
                <a:cs typeface="DejaVu Sans"/>
              </a:rPr>
              <a:t> </a:t>
            </a:r>
            <a:r>
              <a:rPr sz="1100" spc="-85" dirty="0">
                <a:latin typeface="DejaVu Sans"/>
                <a:cs typeface="DejaVu Sans"/>
              </a:rPr>
              <a:t>ramp</a:t>
            </a:r>
            <a:endParaRPr sz="1100">
              <a:latin typeface="DejaVu Sans"/>
              <a:cs typeface="DejaVu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1959" y="701040"/>
            <a:ext cx="162559" cy="162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68300" y="1348777"/>
            <a:ext cx="5233670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spc="5" dirty="0">
                <a:latin typeface="Trebuchet MS"/>
                <a:cs typeface="Trebuchet MS"/>
              </a:rPr>
              <a:t>Follow</a:t>
            </a:r>
            <a:r>
              <a:rPr sz="1100" spc="-55" dirty="0">
                <a:latin typeface="Trebuchet MS"/>
                <a:cs typeface="Trebuchet MS"/>
              </a:rPr>
              <a:t> </a:t>
            </a:r>
            <a:r>
              <a:rPr sz="1100" spc="15" dirty="0">
                <a:latin typeface="Trebuchet MS"/>
                <a:cs typeface="Trebuchet MS"/>
              </a:rPr>
              <a:t>I-10</a:t>
            </a:r>
            <a:r>
              <a:rPr sz="1100" spc="-55" dirty="0">
                <a:latin typeface="Trebuchet MS"/>
                <a:cs typeface="Trebuchet MS"/>
              </a:rPr>
              <a:t> </a:t>
            </a:r>
            <a:r>
              <a:rPr sz="1100" spc="40" dirty="0">
                <a:latin typeface="Trebuchet MS"/>
                <a:cs typeface="Trebuchet MS"/>
              </a:rPr>
              <a:t>E</a:t>
            </a:r>
            <a:r>
              <a:rPr sz="1100" spc="-50" dirty="0">
                <a:latin typeface="Trebuchet MS"/>
                <a:cs typeface="Trebuchet MS"/>
              </a:rPr>
              <a:t> </a:t>
            </a:r>
            <a:r>
              <a:rPr sz="1100" spc="-20" dirty="0">
                <a:latin typeface="Trebuchet MS"/>
                <a:cs typeface="Trebuchet MS"/>
              </a:rPr>
              <a:t>to</a:t>
            </a:r>
            <a:r>
              <a:rPr sz="1100" spc="-55" dirty="0">
                <a:latin typeface="Trebuchet MS"/>
                <a:cs typeface="Trebuchet MS"/>
              </a:rPr>
              <a:t> </a:t>
            </a:r>
            <a:r>
              <a:rPr sz="1100" spc="20" dirty="0">
                <a:latin typeface="Trebuchet MS"/>
                <a:cs typeface="Trebuchet MS"/>
              </a:rPr>
              <a:t>Kino</a:t>
            </a:r>
            <a:r>
              <a:rPr sz="1100" spc="-50" dirty="0">
                <a:latin typeface="Trebuchet MS"/>
                <a:cs typeface="Trebuchet MS"/>
              </a:rPr>
              <a:t> </a:t>
            </a:r>
            <a:r>
              <a:rPr sz="1100" spc="15" dirty="0">
                <a:latin typeface="Trebuchet MS"/>
                <a:cs typeface="Trebuchet MS"/>
              </a:rPr>
              <a:t>Pkwy/South</a:t>
            </a:r>
            <a:r>
              <a:rPr sz="1100" spc="-55" dirty="0">
                <a:latin typeface="Trebuchet MS"/>
                <a:cs typeface="Trebuchet MS"/>
              </a:rPr>
              <a:t> </a:t>
            </a:r>
            <a:r>
              <a:rPr sz="1100" spc="20" dirty="0">
                <a:latin typeface="Trebuchet MS"/>
                <a:cs typeface="Trebuchet MS"/>
              </a:rPr>
              <a:t>Kino</a:t>
            </a:r>
            <a:r>
              <a:rPr sz="1100" spc="-50" dirty="0">
                <a:latin typeface="Trebuchet MS"/>
                <a:cs typeface="Trebuchet MS"/>
              </a:rPr>
              <a:t> </a:t>
            </a:r>
            <a:r>
              <a:rPr sz="1100" spc="30" dirty="0">
                <a:latin typeface="Trebuchet MS"/>
                <a:cs typeface="Trebuchet MS"/>
              </a:rPr>
              <a:t>Pkwy</a:t>
            </a:r>
            <a:r>
              <a:rPr sz="1100" spc="-55" dirty="0">
                <a:latin typeface="Trebuchet MS"/>
                <a:cs typeface="Trebuchet MS"/>
              </a:rPr>
              <a:t> </a:t>
            </a:r>
            <a:r>
              <a:rPr sz="1100" spc="-10" dirty="0">
                <a:latin typeface="Trebuchet MS"/>
                <a:cs typeface="Trebuchet MS"/>
              </a:rPr>
              <a:t>in</a:t>
            </a:r>
            <a:r>
              <a:rPr sz="1100" spc="-40" dirty="0">
                <a:latin typeface="Trebuchet MS"/>
                <a:cs typeface="Trebuchet MS"/>
              </a:rPr>
              <a:t> </a:t>
            </a:r>
            <a:r>
              <a:rPr sz="1100" spc="25" dirty="0">
                <a:latin typeface="Trebuchet MS"/>
                <a:cs typeface="Trebuchet MS"/>
              </a:rPr>
              <a:t>Tucson.</a:t>
            </a:r>
            <a:r>
              <a:rPr sz="1100" spc="-55" dirty="0">
                <a:latin typeface="Trebuchet MS"/>
                <a:cs typeface="Trebuchet MS"/>
              </a:rPr>
              <a:t> </a:t>
            </a:r>
            <a:r>
              <a:rPr sz="1100" spc="-5" dirty="0">
                <a:latin typeface="Trebuchet MS"/>
                <a:cs typeface="Trebuchet MS"/>
              </a:rPr>
              <a:t>Take</a:t>
            </a:r>
            <a:r>
              <a:rPr sz="1100" spc="-55" dirty="0">
                <a:latin typeface="Trebuchet MS"/>
                <a:cs typeface="Trebuchet MS"/>
              </a:rPr>
              <a:t> </a:t>
            </a:r>
            <a:r>
              <a:rPr sz="1100" spc="-20" dirty="0">
                <a:latin typeface="Trebuchet MS"/>
                <a:cs typeface="Trebuchet MS"/>
              </a:rPr>
              <a:t>exit</a:t>
            </a:r>
            <a:r>
              <a:rPr sz="1100" spc="-50" dirty="0">
                <a:latin typeface="Trebuchet MS"/>
                <a:cs typeface="Trebuchet MS"/>
              </a:rPr>
              <a:t> </a:t>
            </a:r>
            <a:r>
              <a:rPr sz="1100" spc="65" dirty="0">
                <a:latin typeface="Trebuchet MS"/>
                <a:cs typeface="Trebuchet MS"/>
              </a:rPr>
              <a:t>263A</a:t>
            </a:r>
            <a:r>
              <a:rPr sz="1100" spc="-55" dirty="0">
                <a:latin typeface="Trebuchet MS"/>
                <a:cs typeface="Trebuchet MS"/>
              </a:rPr>
              <a:t> </a:t>
            </a:r>
            <a:r>
              <a:rPr sz="1100" spc="5" dirty="0">
                <a:latin typeface="Trebuchet MS"/>
                <a:cs typeface="Trebuchet MS"/>
              </a:rPr>
              <a:t>from</a:t>
            </a:r>
            <a:r>
              <a:rPr sz="1100" spc="-50" dirty="0">
                <a:latin typeface="Trebuchet MS"/>
                <a:cs typeface="Trebuchet MS"/>
              </a:rPr>
              <a:t> </a:t>
            </a:r>
            <a:r>
              <a:rPr sz="1100" spc="15" dirty="0">
                <a:latin typeface="Trebuchet MS"/>
                <a:cs typeface="Trebuchet MS"/>
              </a:rPr>
              <a:t>I-10</a:t>
            </a:r>
            <a:r>
              <a:rPr sz="1100" spc="-55" dirty="0">
                <a:latin typeface="Trebuchet MS"/>
                <a:cs typeface="Trebuchet MS"/>
              </a:rPr>
              <a:t> </a:t>
            </a:r>
            <a:r>
              <a:rPr sz="1100" spc="40" dirty="0">
                <a:latin typeface="Trebuchet MS"/>
                <a:cs typeface="Trebuchet MS"/>
              </a:rPr>
              <a:t>E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4380" y="1765325"/>
            <a:ext cx="1401445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76860" algn="l"/>
              </a:tabLst>
            </a:pPr>
            <a:r>
              <a:rPr sz="1100" spc="-65" dirty="0">
                <a:latin typeface="DejaVu Sans"/>
                <a:cs typeface="DejaVu Sans"/>
              </a:rPr>
              <a:t>7.	Merge </a:t>
            </a:r>
            <a:r>
              <a:rPr sz="1100" spc="-60" dirty="0">
                <a:latin typeface="DejaVu Sans"/>
                <a:cs typeface="DejaVu Sans"/>
              </a:rPr>
              <a:t>onto </a:t>
            </a:r>
            <a:r>
              <a:rPr sz="1100" spc="-65" dirty="0">
                <a:latin typeface="DejaVu Sans"/>
                <a:cs typeface="DejaVu Sans"/>
              </a:rPr>
              <a:t>I-10</a:t>
            </a:r>
            <a:r>
              <a:rPr sz="1100" spc="-165" dirty="0">
                <a:latin typeface="DejaVu Sans"/>
                <a:cs typeface="DejaVu Sans"/>
              </a:rPr>
              <a:t> </a:t>
            </a:r>
            <a:r>
              <a:rPr sz="1100" spc="-60" dirty="0">
                <a:latin typeface="DejaVu Sans"/>
                <a:cs typeface="DejaVu Sans"/>
              </a:rPr>
              <a:t>E</a:t>
            </a:r>
            <a:endParaRPr sz="1100">
              <a:latin typeface="DejaVu Sans"/>
              <a:cs typeface="DejaVu San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1959" y="1767839"/>
            <a:ext cx="162559" cy="162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54380" y="2212377"/>
            <a:ext cx="4045585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76860" algn="l"/>
              </a:tabLst>
            </a:pPr>
            <a:r>
              <a:rPr sz="1100" spc="-65" dirty="0">
                <a:latin typeface="DejaVu Sans"/>
                <a:cs typeface="DejaVu Sans"/>
              </a:rPr>
              <a:t>8.	</a:t>
            </a:r>
            <a:r>
              <a:rPr sz="1100" spc="-80" dirty="0">
                <a:latin typeface="DejaVu Sans"/>
                <a:cs typeface="DejaVu Sans"/>
              </a:rPr>
              <a:t>Take </a:t>
            </a:r>
            <a:r>
              <a:rPr sz="1100" spc="-75" dirty="0">
                <a:latin typeface="DejaVu Sans"/>
                <a:cs typeface="DejaVu Sans"/>
              </a:rPr>
              <a:t>exit </a:t>
            </a:r>
            <a:r>
              <a:rPr sz="1100" spc="-60" dirty="0">
                <a:latin typeface="DejaVu Sans"/>
                <a:cs typeface="DejaVu Sans"/>
              </a:rPr>
              <a:t>263A </a:t>
            </a:r>
            <a:r>
              <a:rPr sz="1100" spc="-40" dirty="0">
                <a:latin typeface="DejaVu Sans"/>
                <a:cs typeface="DejaVu Sans"/>
              </a:rPr>
              <a:t>for </a:t>
            </a:r>
            <a:r>
              <a:rPr sz="1100" spc="-45" dirty="0">
                <a:latin typeface="DejaVu Sans"/>
                <a:cs typeface="DejaVu Sans"/>
              </a:rPr>
              <a:t>Kino </a:t>
            </a:r>
            <a:r>
              <a:rPr sz="1100" spc="-55" dirty="0">
                <a:latin typeface="DejaVu Sans"/>
                <a:cs typeface="DejaVu Sans"/>
              </a:rPr>
              <a:t>Pkwy </a:t>
            </a:r>
            <a:r>
              <a:rPr sz="1100" spc="-35" dirty="0">
                <a:latin typeface="DejaVu Sans"/>
                <a:cs typeface="DejaVu Sans"/>
              </a:rPr>
              <a:t>S </a:t>
            </a:r>
            <a:r>
              <a:rPr sz="1100" spc="-70" dirty="0">
                <a:latin typeface="DejaVu Sans"/>
                <a:cs typeface="DejaVu Sans"/>
              </a:rPr>
              <a:t>toward </a:t>
            </a:r>
            <a:r>
              <a:rPr sz="1100" spc="-50" dirty="0">
                <a:latin typeface="DejaVu Sans"/>
                <a:cs typeface="DejaVu Sans"/>
              </a:rPr>
              <a:t>Tucson</a:t>
            </a:r>
            <a:r>
              <a:rPr sz="1100" spc="-215" dirty="0">
                <a:latin typeface="DejaVu Sans"/>
                <a:cs typeface="DejaVu Sans"/>
              </a:rPr>
              <a:t> </a:t>
            </a:r>
            <a:r>
              <a:rPr sz="1100" spc="-60" dirty="0">
                <a:latin typeface="DejaVu Sans"/>
                <a:cs typeface="DejaVu Sans"/>
              </a:rPr>
              <a:t>International</a:t>
            </a:r>
            <a:endParaRPr sz="1100">
              <a:latin typeface="DejaVu Sans"/>
              <a:cs typeface="DejaVu San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41959" y="2215133"/>
            <a:ext cx="162559" cy="1625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68300" y="2862592"/>
            <a:ext cx="3205480" cy="6127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spc="-5" dirty="0">
                <a:latin typeface="Trebuchet MS"/>
                <a:cs typeface="Trebuchet MS"/>
              </a:rPr>
              <a:t>Drive </a:t>
            </a:r>
            <a:r>
              <a:rPr sz="1100" spc="-20" dirty="0">
                <a:latin typeface="Trebuchet MS"/>
                <a:cs typeface="Trebuchet MS"/>
              </a:rPr>
              <a:t>to </a:t>
            </a:r>
            <a:r>
              <a:rPr sz="1100" spc="145" dirty="0">
                <a:latin typeface="Trebuchet MS"/>
                <a:cs typeface="Trebuchet MS"/>
              </a:rPr>
              <a:t>S</a:t>
            </a:r>
            <a:r>
              <a:rPr sz="1100" spc="-240" dirty="0">
                <a:latin typeface="Trebuchet MS"/>
                <a:cs typeface="Trebuchet MS"/>
              </a:rPr>
              <a:t> </a:t>
            </a:r>
            <a:r>
              <a:rPr sz="1100" spc="40" dirty="0">
                <a:latin typeface="Trebuchet MS"/>
                <a:cs typeface="Trebuchet MS"/>
              </a:rPr>
              <a:t>Tucson </a:t>
            </a:r>
            <a:r>
              <a:rPr sz="1100" spc="15" dirty="0">
                <a:latin typeface="Trebuchet MS"/>
                <a:cs typeface="Trebuchet MS"/>
              </a:rPr>
              <a:t>Blvd</a:t>
            </a:r>
            <a:endParaRPr sz="1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00">
              <a:latin typeface="Times New Roman"/>
              <a:cs typeface="Times New Roman"/>
            </a:endParaRPr>
          </a:p>
          <a:p>
            <a:pPr marL="398780">
              <a:lnSpc>
                <a:spcPct val="100000"/>
              </a:lnSpc>
              <a:tabLst>
                <a:tab pos="662940" algn="l"/>
              </a:tabLst>
            </a:pPr>
            <a:r>
              <a:rPr sz="1100" spc="-65" dirty="0">
                <a:latin typeface="DejaVu Sans"/>
                <a:cs typeface="DejaVu Sans"/>
              </a:rPr>
              <a:t>9.	Merge </a:t>
            </a:r>
            <a:r>
              <a:rPr sz="1100" spc="-60" dirty="0">
                <a:latin typeface="DejaVu Sans"/>
                <a:cs typeface="DejaVu Sans"/>
              </a:rPr>
              <a:t>onto </a:t>
            </a:r>
            <a:r>
              <a:rPr sz="1100" spc="-45" dirty="0">
                <a:latin typeface="DejaVu Sans"/>
                <a:cs typeface="DejaVu Sans"/>
              </a:rPr>
              <a:t>Kino Pkwy/South Kino</a:t>
            </a:r>
            <a:r>
              <a:rPr sz="1100" spc="-160" dirty="0">
                <a:latin typeface="DejaVu Sans"/>
                <a:cs typeface="DejaVu Sans"/>
              </a:rPr>
              <a:t> </a:t>
            </a:r>
            <a:r>
              <a:rPr sz="1100" spc="-55" dirty="0">
                <a:latin typeface="DejaVu Sans"/>
                <a:cs typeface="DejaVu Sans"/>
              </a:rPr>
              <a:t>Pkwy</a:t>
            </a:r>
            <a:endParaRPr sz="1100">
              <a:latin typeface="DejaVu Sans"/>
              <a:cs typeface="DejaVu San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41959" y="3281934"/>
            <a:ext cx="162559" cy="162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54380" y="3726217"/>
            <a:ext cx="2153285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57505" algn="l"/>
              </a:tabLst>
            </a:pPr>
            <a:r>
              <a:rPr sz="1100" spc="-70" dirty="0">
                <a:latin typeface="DejaVu Sans"/>
                <a:cs typeface="DejaVu Sans"/>
              </a:rPr>
              <a:t>10.	</a:t>
            </a:r>
            <a:r>
              <a:rPr sz="1100" spc="-75" dirty="0">
                <a:latin typeface="DejaVu Sans"/>
                <a:cs typeface="DejaVu Sans"/>
              </a:rPr>
              <a:t>Turn </a:t>
            </a:r>
            <a:r>
              <a:rPr sz="1100" spc="-50" dirty="0">
                <a:latin typeface="DejaVu Sans"/>
                <a:cs typeface="DejaVu Sans"/>
              </a:rPr>
              <a:t>left </a:t>
            </a:r>
            <a:r>
              <a:rPr sz="1100" spc="-60" dirty="0">
                <a:latin typeface="DejaVu Sans"/>
                <a:cs typeface="DejaVu Sans"/>
              </a:rPr>
              <a:t>onto E Benson</a:t>
            </a:r>
            <a:r>
              <a:rPr sz="1100" spc="-185" dirty="0">
                <a:latin typeface="DejaVu Sans"/>
                <a:cs typeface="DejaVu Sans"/>
              </a:rPr>
              <a:t> </a:t>
            </a:r>
            <a:r>
              <a:rPr sz="1100" spc="-75" dirty="0">
                <a:latin typeface="DejaVu Sans"/>
                <a:cs typeface="DejaVu Sans"/>
              </a:rPr>
              <a:t>Hwy</a:t>
            </a:r>
            <a:endParaRPr sz="1100">
              <a:latin typeface="DejaVu Sans"/>
              <a:cs typeface="DejaVu San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41959" y="3728720"/>
            <a:ext cx="162559" cy="162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54380" y="4173232"/>
            <a:ext cx="2699385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57505" algn="l"/>
              </a:tabLst>
            </a:pPr>
            <a:r>
              <a:rPr sz="1100" spc="-70" dirty="0">
                <a:latin typeface="DejaVu Sans"/>
                <a:cs typeface="DejaVu Sans"/>
              </a:rPr>
              <a:t>11.	</a:t>
            </a:r>
            <a:r>
              <a:rPr sz="1100" spc="-65" dirty="0">
                <a:latin typeface="DejaVu Sans"/>
                <a:cs typeface="DejaVu Sans"/>
              </a:rPr>
              <a:t>Continue </a:t>
            </a:r>
            <a:r>
              <a:rPr sz="1100" spc="-60" dirty="0">
                <a:latin typeface="DejaVu Sans"/>
                <a:cs typeface="DejaVu Sans"/>
              </a:rPr>
              <a:t>straight onto </a:t>
            </a:r>
            <a:r>
              <a:rPr sz="1100" spc="-35" dirty="0">
                <a:latin typeface="DejaVu Sans"/>
                <a:cs typeface="DejaVu Sans"/>
              </a:rPr>
              <a:t>S </a:t>
            </a:r>
            <a:r>
              <a:rPr sz="1100" spc="-50" dirty="0">
                <a:latin typeface="DejaVu Sans"/>
                <a:cs typeface="DejaVu Sans"/>
              </a:rPr>
              <a:t>Tucson</a:t>
            </a:r>
            <a:r>
              <a:rPr sz="1100" spc="-185" dirty="0">
                <a:latin typeface="DejaVu Sans"/>
                <a:cs typeface="DejaVu Sans"/>
              </a:rPr>
              <a:t> </a:t>
            </a:r>
            <a:r>
              <a:rPr sz="1100" spc="-75" dirty="0">
                <a:latin typeface="DejaVu Sans"/>
                <a:cs typeface="DejaVu Sans"/>
              </a:rPr>
              <a:t>Blvd</a:t>
            </a:r>
            <a:endParaRPr sz="1100">
              <a:latin typeface="DejaVu Sans"/>
              <a:cs typeface="DejaVu San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41959" y="4175886"/>
            <a:ext cx="162559" cy="162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68300" y="4840518"/>
            <a:ext cx="2854960" cy="46164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400" spc="-55" dirty="0">
                <a:latin typeface="DejaVu Sans"/>
                <a:cs typeface="DejaVu Sans"/>
              </a:rPr>
              <a:t>Tucson </a:t>
            </a:r>
            <a:r>
              <a:rPr sz="1400" spc="-70" dirty="0">
                <a:latin typeface="DejaVu Sans"/>
                <a:cs typeface="DejaVu Sans"/>
              </a:rPr>
              <a:t>International</a:t>
            </a:r>
            <a:r>
              <a:rPr sz="1400" spc="-140" dirty="0">
                <a:latin typeface="DejaVu Sans"/>
                <a:cs typeface="DejaVu Sans"/>
              </a:rPr>
              <a:t> </a:t>
            </a:r>
            <a:r>
              <a:rPr sz="1400" spc="-60" dirty="0">
                <a:latin typeface="DejaVu Sans"/>
                <a:cs typeface="DejaVu Sans"/>
              </a:rPr>
              <a:t>Airport</a:t>
            </a:r>
            <a:endParaRPr sz="14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45" dirty="0">
                <a:latin typeface="Trebuchet MS"/>
                <a:cs typeface="Trebuchet MS"/>
              </a:rPr>
              <a:t>7250</a:t>
            </a:r>
            <a:r>
              <a:rPr sz="1000" spc="-50" dirty="0">
                <a:latin typeface="Trebuchet MS"/>
                <a:cs typeface="Trebuchet MS"/>
              </a:rPr>
              <a:t> </a:t>
            </a:r>
            <a:r>
              <a:rPr sz="1000" spc="25" dirty="0">
                <a:latin typeface="Trebuchet MS"/>
                <a:cs typeface="Trebuchet MS"/>
              </a:rPr>
              <a:t>South</a:t>
            </a:r>
            <a:r>
              <a:rPr sz="1000" spc="-45" dirty="0">
                <a:latin typeface="Trebuchet MS"/>
                <a:cs typeface="Trebuchet MS"/>
              </a:rPr>
              <a:t> </a:t>
            </a:r>
            <a:r>
              <a:rPr sz="1000" spc="35" dirty="0">
                <a:latin typeface="Trebuchet MS"/>
                <a:cs typeface="Trebuchet MS"/>
              </a:rPr>
              <a:t>Tucson</a:t>
            </a:r>
            <a:r>
              <a:rPr sz="1000" spc="-45" dirty="0">
                <a:latin typeface="Trebuchet MS"/>
                <a:cs typeface="Trebuchet MS"/>
              </a:rPr>
              <a:t> </a:t>
            </a:r>
            <a:r>
              <a:rPr sz="1000" spc="-15" dirty="0">
                <a:latin typeface="Trebuchet MS"/>
                <a:cs typeface="Trebuchet MS"/>
              </a:rPr>
              <a:t>Boulevard,</a:t>
            </a:r>
            <a:r>
              <a:rPr sz="1000" spc="-45" dirty="0">
                <a:latin typeface="Trebuchet MS"/>
                <a:cs typeface="Trebuchet MS"/>
              </a:rPr>
              <a:t> </a:t>
            </a:r>
            <a:r>
              <a:rPr sz="1000" spc="5" dirty="0">
                <a:latin typeface="Trebuchet MS"/>
                <a:cs typeface="Trebuchet MS"/>
              </a:rPr>
              <a:t>Tucson,</a:t>
            </a:r>
            <a:r>
              <a:rPr sz="1000" spc="-50" dirty="0">
                <a:latin typeface="Trebuchet MS"/>
                <a:cs typeface="Trebuchet MS"/>
              </a:rPr>
              <a:t> </a:t>
            </a:r>
            <a:r>
              <a:rPr sz="1000" spc="60" dirty="0">
                <a:latin typeface="Trebuchet MS"/>
                <a:cs typeface="Trebuchet MS"/>
              </a:rPr>
              <a:t>AZ</a:t>
            </a:r>
            <a:r>
              <a:rPr sz="1000" spc="-45" dirty="0">
                <a:latin typeface="Trebuchet MS"/>
                <a:cs typeface="Trebuchet MS"/>
              </a:rPr>
              <a:t> </a:t>
            </a:r>
            <a:r>
              <a:rPr sz="1000" spc="45" dirty="0">
                <a:latin typeface="Trebuchet MS"/>
                <a:cs typeface="Trebuchet MS"/>
              </a:rPr>
              <a:t>85756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67080" y="594385"/>
            <a:ext cx="6268720" cy="0"/>
          </a:xfrm>
          <a:custGeom>
            <a:avLst/>
            <a:gdLst/>
            <a:ahLst/>
            <a:cxnLst/>
            <a:rect l="l" t="t" r="r" b="b"/>
            <a:pathLst>
              <a:path w="6268720">
                <a:moveTo>
                  <a:pt x="0" y="0"/>
                </a:moveTo>
                <a:lnTo>
                  <a:pt x="6268720" y="0"/>
                </a:lnTo>
              </a:path>
            </a:pathLst>
          </a:custGeom>
          <a:ln w="10159">
            <a:solidFill>
              <a:srgbClr val="E6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67080" y="1041400"/>
            <a:ext cx="6268720" cy="0"/>
          </a:xfrm>
          <a:custGeom>
            <a:avLst/>
            <a:gdLst/>
            <a:ahLst/>
            <a:cxnLst/>
            <a:rect l="l" t="t" r="r" b="b"/>
            <a:pathLst>
              <a:path w="6268720">
                <a:moveTo>
                  <a:pt x="0" y="0"/>
                </a:moveTo>
                <a:lnTo>
                  <a:pt x="6268720" y="0"/>
                </a:lnTo>
              </a:path>
            </a:pathLst>
          </a:custGeom>
          <a:ln w="10159">
            <a:solidFill>
              <a:srgbClr val="E6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076732" y="952499"/>
            <a:ext cx="32766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spc="-10" dirty="0">
                <a:solidFill>
                  <a:srgbClr val="2C2C2C"/>
                </a:solidFill>
                <a:latin typeface="Trebuchet MS"/>
                <a:cs typeface="Trebuchet MS"/>
              </a:rPr>
              <a:t>0.3</a:t>
            </a:r>
            <a:r>
              <a:rPr sz="850" spc="-105" dirty="0">
                <a:solidFill>
                  <a:srgbClr val="2C2C2C"/>
                </a:solidFill>
                <a:latin typeface="Trebuchet MS"/>
                <a:cs typeface="Trebuchet MS"/>
              </a:rPr>
              <a:t> </a:t>
            </a:r>
            <a:r>
              <a:rPr sz="850" spc="5" dirty="0">
                <a:solidFill>
                  <a:srgbClr val="2C2C2C"/>
                </a:solidFill>
                <a:latin typeface="Trebuchet MS"/>
                <a:cs typeface="Trebuchet MS"/>
              </a:rPr>
              <a:t>mi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81000" y="1661185"/>
            <a:ext cx="6156960" cy="0"/>
          </a:xfrm>
          <a:custGeom>
            <a:avLst/>
            <a:gdLst/>
            <a:ahLst/>
            <a:cxnLst/>
            <a:rect l="l" t="t" r="r" b="b"/>
            <a:pathLst>
              <a:path w="6156959">
                <a:moveTo>
                  <a:pt x="0" y="0"/>
                </a:moveTo>
                <a:lnTo>
                  <a:pt x="6156947" y="0"/>
                </a:lnTo>
              </a:path>
            </a:pathLst>
          </a:custGeom>
          <a:ln w="10159">
            <a:solidFill>
              <a:srgbClr val="E6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579057" y="1572259"/>
            <a:ext cx="82550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spc="35" dirty="0">
                <a:solidFill>
                  <a:srgbClr val="2C2C2C"/>
                </a:solidFill>
                <a:latin typeface="Trebuchet MS"/>
                <a:cs typeface="Trebuchet MS"/>
              </a:rPr>
              <a:t>16</a:t>
            </a:r>
            <a:r>
              <a:rPr sz="850" spc="-195" dirty="0">
                <a:solidFill>
                  <a:srgbClr val="2C2C2C"/>
                </a:solidFill>
                <a:latin typeface="Trebuchet MS"/>
                <a:cs typeface="Trebuchet MS"/>
              </a:rPr>
              <a:t> </a:t>
            </a:r>
            <a:r>
              <a:rPr sz="850" spc="10" dirty="0">
                <a:solidFill>
                  <a:srgbClr val="2C2C2C"/>
                </a:solidFill>
                <a:latin typeface="Trebuchet MS"/>
                <a:cs typeface="Trebuchet MS"/>
              </a:rPr>
              <a:t>min </a:t>
            </a:r>
            <a:r>
              <a:rPr sz="850" spc="-5" dirty="0">
                <a:solidFill>
                  <a:srgbClr val="2C2C2C"/>
                </a:solidFill>
                <a:latin typeface="Trebuchet MS"/>
                <a:cs typeface="Trebuchet MS"/>
              </a:rPr>
              <a:t>(17.4 mi)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67080" y="2108200"/>
            <a:ext cx="6207760" cy="0"/>
          </a:xfrm>
          <a:custGeom>
            <a:avLst/>
            <a:gdLst/>
            <a:ahLst/>
            <a:cxnLst/>
            <a:rect l="l" t="t" r="r" b="b"/>
            <a:pathLst>
              <a:path w="6207759">
                <a:moveTo>
                  <a:pt x="0" y="0"/>
                </a:moveTo>
                <a:lnTo>
                  <a:pt x="6207760" y="0"/>
                </a:lnTo>
              </a:path>
            </a:pathLst>
          </a:custGeom>
          <a:ln w="10159">
            <a:solidFill>
              <a:srgbClr val="E6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014819" y="2019299"/>
            <a:ext cx="389255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dirty="0">
                <a:solidFill>
                  <a:srgbClr val="2C2C2C"/>
                </a:solidFill>
                <a:latin typeface="Trebuchet MS"/>
                <a:cs typeface="Trebuchet MS"/>
              </a:rPr>
              <a:t>16.8</a:t>
            </a:r>
            <a:r>
              <a:rPr sz="850" spc="-100" dirty="0">
                <a:solidFill>
                  <a:srgbClr val="2C2C2C"/>
                </a:solidFill>
                <a:latin typeface="Trebuchet MS"/>
                <a:cs typeface="Trebuchet MS"/>
              </a:rPr>
              <a:t> </a:t>
            </a:r>
            <a:r>
              <a:rPr sz="850" spc="5" dirty="0">
                <a:solidFill>
                  <a:srgbClr val="2C2C2C"/>
                </a:solidFill>
                <a:latin typeface="Trebuchet MS"/>
                <a:cs typeface="Trebuchet MS"/>
              </a:rPr>
              <a:t>mi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67080" y="2555239"/>
            <a:ext cx="6268720" cy="0"/>
          </a:xfrm>
          <a:custGeom>
            <a:avLst/>
            <a:gdLst/>
            <a:ahLst/>
            <a:cxnLst/>
            <a:rect l="l" t="t" r="r" b="b"/>
            <a:pathLst>
              <a:path w="6268720">
                <a:moveTo>
                  <a:pt x="0" y="0"/>
                </a:moveTo>
                <a:lnTo>
                  <a:pt x="6268720" y="0"/>
                </a:lnTo>
              </a:path>
            </a:pathLst>
          </a:custGeom>
          <a:ln w="10159">
            <a:solidFill>
              <a:srgbClr val="E6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076732" y="2466339"/>
            <a:ext cx="32766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spc="-10" dirty="0">
                <a:solidFill>
                  <a:srgbClr val="2C2C2C"/>
                </a:solidFill>
                <a:latin typeface="Trebuchet MS"/>
                <a:cs typeface="Trebuchet MS"/>
              </a:rPr>
              <a:t>0.6</a:t>
            </a:r>
            <a:r>
              <a:rPr sz="850" spc="-105" dirty="0">
                <a:solidFill>
                  <a:srgbClr val="2C2C2C"/>
                </a:solidFill>
                <a:latin typeface="Trebuchet MS"/>
                <a:cs typeface="Trebuchet MS"/>
              </a:rPr>
              <a:t> </a:t>
            </a:r>
            <a:r>
              <a:rPr sz="850" spc="5" dirty="0">
                <a:solidFill>
                  <a:srgbClr val="2C2C2C"/>
                </a:solidFill>
                <a:latin typeface="Trebuchet MS"/>
                <a:cs typeface="Trebuchet MS"/>
              </a:rPr>
              <a:t>mi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81000" y="3175000"/>
            <a:ext cx="6289040" cy="0"/>
          </a:xfrm>
          <a:custGeom>
            <a:avLst/>
            <a:gdLst/>
            <a:ahLst/>
            <a:cxnLst/>
            <a:rect l="l" t="t" r="r" b="b"/>
            <a:pathLst>
              <a:path w="6289040">
                <a:moveTo>
                  <a:pt x="0" y="0"/>
                </a:moveTo>
                <a:lnTo>
                  <a:pt x="6289040" y="0"/>
                </a:lnTo>
              </a:path>
            </a:pathLst>
          </a:custGeom>
          <a:ln w="10159">
            <a:solidFill>
              <a:srgbClr val="E6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703047" y="3086099"/>
            <a:ext cx="701675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spc="40" dirty="0">
                <a:solidFill>
                  <a:srgbClr val="2C2C2C"/>
                </a:solidFill>
                <a:latin typeface="Trebuchet MS"/>
                <a:cs typeface="Trebuchet MS"/>
              </a:rPr>
              <a:t>7</a:t>
            </a:r>
            <a:r>
              <a:rPr sz="850" spc="-195" dirty="0">
                <a:solidFill>
                  <a:srgbClr val="2C2C2C"/>
                </a:solidFill>
                <a:latin typeface="Trebuchet MS"/>
                <a:cs typeface="Trebuchet MS"/>
              </a:rPr>
              <a:t> </a:t>
            </a:r>
            <a:r>
              <a:rPr sz="850" spc="10" dirty="0">
                <a:solidFill>
                  <a:srgbClr val="2C2C2C"/>
                </a:solidFill>
                <a:latin typeface="Trebuchet MS"/>
                <a:cs typeface="Trebuchet MS"/>
              </a:rPr>
              <a:t>min </a:t>
            </a:r>
            <a:r>
              <a:rPr sz="850" spc="-15" dirty="0">
                <a:solidFill>
                  <a:srgbClr val="2C2C2C"/>
                </a:solidFill>
                <a:latin typeface="Trebuchet MS"/>
                <a:cs typeface="Trebuchet MS"/>
              </a:rPr>
              <a:t>(3.7 </a:t>
            </a:r>
            <a:r>
              <a:rPr sz="850" spc="-5" dirty="0">
                <a:solidFill>
                  <a:srgbClr val="2C2C2C"/>
                </a:solidFill>
                <a:latin typeface="Trebuchet MS"/>
                <a:cs typeface="Trebuchet MS"/>
              </a:rPr>
              <a:t>mi)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67080" y="3622040"/>
            <a:ext cx="6268720" cy="0"/>
          </a:xfrm>
          <a:custGeom>
            <a:avLst/>
            <a:gdLst/>
            <a:ahLst/>
            <a:cxnLst/>
            <a:rect l="l" t="t" r="r" b="b"/>
            <a:pathLst>
              <a:path w="6268720">
                <a:moveTo>
                  <a:pt x="0" y="0"/>
                </a:moveTo>
                <a:lnTo>
                  <a:pt x="6268720" y="0"/>
                </a:lnTo>
              </a:path>
            </a:pathLst>
          </a:custGeom>
          <a:ln w="10159">
            <a:solidFill>
              <a:srgbClr val="E6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7076732" y="3533140"/>
            <a:ext cx="32766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spc="-10" dirty="0">
                <a:solidFill>
                  <a:srgbClr val="2C2C2C"/>
                </a:solidFill>
                <a:latin typeface="Trebuchet MS"/>
                <a:cs typeface="Trebuchet MS"/>
              </a:rPr>
              <a:t>0.3</a:t>
            </a:r>
            <a:r>
              <a:rPr sz="850" spc="-105" dirty="0">
                <a:solidFill>
                  <a:srgbClr val="2C2C2C"/>
                </a:solidFill>
                <a:latin typeface="Trebuchet MS"/>
                <a:cs typeface="Trebuchet MS"/>
              </a:rPr>
              <a:t> </a:t>
            </a:r>
            <a:r>
              <a:rPr sz="850" spc="5" dirty="0">
                <a:solidFill>
                  <a:srgbClr val="2C2C2C"/>
                </a:solidFill>
                <a:latin typeface="Trebuchet MS"/>
                <a:cs typeface="Trebuchet MS"/>
              </a:rPr>
              <a:t>mi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67080" y="4069079"/>
            <a:ext cx="6268720" cy="0"/>
          </a:xfrm>
          <a:custGeom>
            <a:avLst/>
            <a:gdLst/>
            <a:ahLst/>
            <a:cxnLst/>
            <a:rect l="l" t="t" r="r" b="b"/>
            <a:pathLst>
              <a:path w="6268720">
                <a:moveTo>
                  <a:pt x="0" y="0"/>
                </a:moveTo>
                <a:lnTo>
                  <a:pt x="6268720" y="0"/>
                </a:lnTo>
              </a:path>
            </a:pathLst>
          </a:custGeom>
          <a:ln w="10159">
            <a:solidFill>
              <a:srgbClr val="E6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076732" y="3980192"/>
            <a:ext cx="32766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spc="-10" dirty="0">
                <a:solidFill>
                  <a:srgbClr val="2C2C2C"/>
                </a:solidFill>
                <a:latin typeface="Trebuchet MS"/>
                <a:cs typeface="Trebuchet MS"/>
              </a:rPr>
              <a:t>0.6</a:t>
            </a:r>
            <a:r>
              <a:rPr sz="850" spc="-105" dirty="0">
                <a:solidFill>
                  <a:srgbClr val="2C2C2C"/>
                </a:solidFill>
                <a:latin typeface="Trebuchet MS"/>
                <a:cs typeface="Trebuchet MS"/>
              </a:rPr>
              <a:t> </a:t>
            </a:r>
            <a:r>
              <a:rPr sz="850" spc="5" dirty="0">
                <a:solidFill>
                  <a:srgbClr val="2C2C2C"/>
                </a:solidFill>
                <a:latin typeface="Trebuchet MS"/>
                <a:cs typeface="Trebuchet MS"/>
              </a:rPr>
              <a:t>mi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67080" y="4516132"/>
            <a:ext cx="6268720" cy="0"/>
          </a:xfrm>
          <a:custGeom>
            <a:avLst/>
            <a:gdLst/>
            <a:ahLst/>
            <a:cxnLst/>
            <a:rect l="l" t="t" r="r" b="b"/>
            <a:pathLst>
              <a:path w="6268720">
                <a:moveTo>
                  <a:pt x="0" y="0"/>
                </a:moveTo>
                <a:lnTo>
                  <a:pt x="6268720" y="0"/>
                </a:lnTo>
              </a:path>
            </a:pathLst>
          </a:custGeom>
          <a:ln w="10159">
            <a:solidFill>
              <a:srgbClr val="E6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076732" y="4427220"/>
            <a:ext cx="32766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spc="-10" dirty="0">
                <a:solidFill>
                  <a:srgbClr val="2C2C2C"/>
                </a:solidFill>
                <a:latin typeface="Trebuchet MS"/>
                <a:cs typeface="Trebuchet MS"/>
              </a:rPr>
              <a:t>2.7</a:t>
            </a:r>
            <a:r>
              <a:rPr sz="850" spc="-105" dirty="0">
                <a:solidFill>
                  <a:srgbClr val="2C2C2C"/>
                </a:solidFill>
                <a:latin typeface="Trebuchet MS"/>
                <a:cs typeface="Trebuchet MS"/>
              </a:rPr>
              <a:t> </a:t>
            </a:r>
            <a:r>
              <a:rPr sz="850" spc="5" dirty="0">
                <a:solidFill>
                  <a:srgbClr val="2C2C2C"/>
                </a:solidFill>
                <a:latin typeface="Trebuchet MS"/>
                <a:cs typeface="Trebuchet MS"/>
              </a:rPr>
              <a:t>mi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15900" y="223189"/>
            <a:ext cx="3276600" cy="119380"/>
          </a:xfrm>
          <a:custGeom>
            <a:avLst/>
            <a:gdLst/>
            <a:ahLst/>
            <a:cxnLst/>
            <a:rect l="l" t="t" r="r" b="b"/>
            <a:pathLst>
              <a:path w="3276600" h="119379">
                <a:moveTo>
                  <a:pt x="0" y="119214"/>
                </a:moveTo>
                <a:lnTo>
                  <a:pt x="3276104" y="119214"/>
                </a:lnTo>
                <a:lnTo>
                  <a:pt x="3276104" y="0"/>
                </a:lnTo>
                <a:lnTo>
                  <a:pt x="0" y="0"/>
                </a:lnTo>
                <a:lnTo>
                  <a:pt x="0" y="1192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15900" y="9430677"/>
            <a:ext cx="6513830" cy="119380"/>
          </a:xfrm>
          <a:custGeom>
            <a:avLst/>
            <a:gdLst/>
            <a:ahLst/>
            <a:cxnLst/>
            <a:rect l="l" t="t" r="r" b="b"/>
            <a:pathLst>
              <a:path w="6513830" h="119379">
                <a:moveTo>
                  <a:pt x="0" y="119214"/>
                </a:moveTo>
                <a:lnTo>
                  <a:pt x="6513703" y="119214"/>
                </a:lnTo>
                <a:lnTo>
                  <a:pt x="6513703" y="0"/>
                </a:lnTo>
                <a:lnTo>
                  <a:pt x="0" y="0"/>
                </a:lnTo>
                <a:lnTo>
                  <a:pt x="0" y="1192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099632" y="203200"/>
            <a:ext cx="1457325" cy="462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3415">
              <a:lnSpc>
                <a:spcPct val="100000"/>
              </a:lnSpc>
              <a:spcBef>
                <a:spcPts val="100"/>
              </a:spcBef>
            </a:pPr>
            <a:r>
              <a:rPr sz="700" spc="45" dirty="0">
                <a:latin typeface="Arial"/>
                <a:cs typeface="Arial"/>
              </a:rPr>
              <a:t>6/30/16, </a:t>
            </a:r>
            <a:r>
              <a:rPr sz="700" spc="-15" dirty="0">
                <a:latin typeface="Arial"/>
                <a:cs typeface="Arial"/>
              </a:rPr>
              <a:t>11:21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2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196 of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  <a:p>
            <a:pPr marR="157480" algn="r">
              <a:lnSpc>
                <a:spcPct val="100000"/>
              </a:lnSpc>
              <a:spcBef>
                <a:spcPts val="610"/>
              </a:spcBef>
            </a:pPr>
            <a:r>
              <a:rPr sz="850" spc="-10" dirty="0">
                <a:solidFill>
                  <a:srgbClr val="2C2C2C"/>
                </a:solidFill>
                <a:latin typeface="Trebuchet MS"/>
                <a:cs typeface="Trebuchet MS"/>
              </a:rPr>
              <a:t>0.1</a:t>
            </a:r>
            <a:r>
              <a:rPr sz="850" spc="-135" dirty="0">
                <a:solidFill>
                  <a:srgbClr val="2C2C2C"/>
                </a:solidFill>
                <a:latin typeface="Trebuchet MS"/>
                <a:cs typeface="Trebuchet MS"/>
              </a:rPr>
              <a:t> </a:t>
            </a:r>
            <a:r>
              <a:rPr sz="850" spc="5" dirty="0">
                <a:solidFill>
                  <a:srgbClr val="2C2C2C"/>
                </a:solidFill>
                <a:latin typeface="Trebuchet MS"/>
                <a:cs typeface="Trebuchet MS"/>
              </a:rPr>
              <a:t>mi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022998" y="9405273"/>
            <a:ext cx="530860" cy="15748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700" spc="15" dirty="0">
                <a:latin typeface="Arial"/>
                <a:cs typeface="Arial"/>
              </a:rPr>
              <a:t>Page </a:t>
            </a:r>
            <a:r>
              <a:rPr sz="700" spc="30" dirty="0">
                <a:latin typeface="Arial"/>
                <a:cs typeface="Arial"/>
              </a:rPr>
              <a:t>2 </a:t>
            </a:r>
            <a:r>
              <a:rPr sz="700" spc="50" dirty="0">
                <a:latin typeface="Arial"/>
                <a:cs typeface="Arial"/>
              </a:rPr>
              <a:t>of</a:t>
            </a:r>
            <a:r>
              <a:rPr sz="700" spc="20" dirty="0">
                <a:latin typeface="Arial"/>
                <a:cs typeface="Arial"/>
              </a:rPr>
              <a:t> </a:t>
            </a:r>
            <a:r>
              <a:rPr sz="700" spc="30" dirty="0"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788765" y="9602188"/>
            <a:ext cx="1949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16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794"/>
            <a:ext cx="77343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8/22/2019 </a:t>
            </a:r>
            <a:r>
              <a:rPr sz="700" spc="70" dirty="0">
                <a:latin typeface="Arial"/>
                <a:cs typeface="Arial"/>
              </a:rPr>
              <a:t>/</a:t>
            </a:r>
            <a:r>
              <a:rPr sz="700" spc="-12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3:26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58688" y="247179"/>
            <a:ext cx="1283335" cy="257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0855" marR="5080" indent="-478790">
              <a:lnSpc>
                <a:spcPct val="108700"/>
              </a:lnSpc>
              <a:spcBef>
                <a:spcPts val="100"/>
              </a:spcBef>
            </a:pPr>
            <a:r>
              <a:rPr sz="700" spc="-25" dirty="0">
                <a:latin typeface="Arial"/>
                <a:cs typeface="Arial"/>
              </a:rPr>
              <a:t>Baltimore </a:t>
            </a:r>
            <a:r>
              <a:rPr sz="700" spc="-45" dirty="0">
                <a:latin typeface="Arial"/>
                <a:cs typeface="Arial"/>
              </a:rPr>
              <a:t>Consent Decree </a:t>
            </a:r>
            <a:r>
              <a:rPr sz="700" spc="-5" dirty="0">
                <a:latin typeface="Arial"/>
                <a:cs typeface="Arial"/>
              </a:rPr>
              <a:t>Monitor  </a:t>
            </a:r>
            <a:r>
              <a:rPr sz="700" spc="-80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33856" y="852169"/>
          <a:ext cx="8677908" cy="43535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48885"/>
                <a:gridCol w="828039"/>
                <a:gridCol w="629920"/>
                <a:gridCol w="662940"/>
                <a:gridCol w="662304"/>
                <a:gridCol w="845820"/>
              </a:tblGrid>
              <a:tr h="184150">
                <a:tc rowSpan="2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835"/>
                        </a:lnSpc>
                        <a:spcBef>
                          <a:spcPts val="515"/>
                        </a:spcBef>
                        <a:tabLst>
                          <a:tab pos="69596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41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835"/>
                        </a:lnSpc>
                        <a:spcBef>
                          <a:spcPts val="515"/>
                        </a:spcBef>
                        <a:tabLst>
                          <a:tab pos="69596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351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835"/>
                        </a:lnSpc>
                        <a:spcBef>
                          <a:spcPts val="515"/>
                        </a:spcBef>
                        <a:tabLst>
                          <a:tab pos="69596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41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835"/>
                        </a:lnSpc>
                        <a:spcBef>
                          <a:spcPts val="520"/>
                        </a:spcBef>
                        <a:tabLst>
                          <a:tab pos="69596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41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835"/>
                        </a:lnSpc>
                        <a:spcBef>
                          <a:spcPts val="515"/>
                        </a:spcBef>
                        <a:tabLst>
                          <a:tab pos="69596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41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835"/>
                        </a:lnSpc>
                        <a:spcBef>
                          <a:spcPts val="520"/>
                        </a:spcBef>
                        <a:tabLst>
                          <a:tab pos="69596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41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835"/>
                        </a:lnSpc>
                        <a:spcBef>
                          <a:spcPts val="515"/>
                        </a:spcBef>
                        <a:tabLst>
                          <a:tab pos="69596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41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835"/>
                        </a:lnSpc>
                        <a:spcBef>
                          <a:spcPts val="515"/>
                        </a:spcBef>
                        <a:tabLst>
                          <a:tab pos="69596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41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835"/>
                        </a:lnSpc>
                        <a:spcBef>
                          <a:spcPts val="515"/>
                        </a:spcBef>
                        <a:tabLst>
                          <a:tab pos="69596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41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835"/>
                        </a:lnSpc>
                        <a:spcBef>
                          <a:spcPts val="515"/>
                        </a:spcBef>
                        <a:tabLst>
                          <a:tab pos="69596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41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835"/>
                        </a:lnSpc>
                        <a:spcBef>
                          <a:spcPts val="515"/>
                        </a:spcBef>
                        <a:tabLst>
                          <a:tab pos="69596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41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835"/>
                        </a:lnSpc>
                        <a:spcBef>
                          <a:spcPts val="520"/>
                        </a:spcBef>
                        <a:tabLst>
                          <a:tab pos="69596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41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835"/>
                        </a:lnSpc>
                        <a:spcBef>
                          <a:spcPts val="515"/>
                        </a:spcBef>
                        <a:tabLst>
                          <a:tab pos="69596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41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835"/>
                        </a:lnSpc>
                        <a:spcBef>
                          <a:spcPts val="515"/>
                        </a:spcBef>
                        <a:tabLst>
                          <a:tab pos="69596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41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835"/>
                        </a:lnSpc>
                        <a:spcBef>
                          <a:spcPts val="515"/>
                        </a:spcBef>
                        <a:tabLst>
                          <a:tab pos="69596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41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835"/>
                        </a:lnSpc>
                        <a:spcBef>
                          <a:spcPts val="515"/>
                        </a:spcBef>
                        <a:tabLst>
                          <a:tab pos="69596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41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835"/>
                        </a:lnSpc>
                        <a:spcBef>
                          <a:spcPts val="515"/>
                        </a:spcBef>
                        <a:tabLst>
                          <a:tab pos="69596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41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835"/>
                        </a:lnSpc>
                        <a:spcBef>
                          <a:spcPts val="515"/>
                        </a:spcBef>
                        <a:tabLst>
                          <a:tab pos="69596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41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835"/>
                        </a:lnSpc>
                        <a:spcBef>
                          <a:spcPts val="515"/>
                        </a:spcBef>
                        <a:tabLst>
                          <a:tab pos="69596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41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835"/>
                        </a:lnSpc>
                        <a:spcBef>
                          <a:spcPts val="515"/>
                        </a:spcBef>
                        <a:tabLst>
                          <a:tab pos="69596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41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835"/>
                        </a:lnSpc>
                        <a:spcBef>
                          <a:spcPts val="515"/>
                        </a:spcBef>
                        <a:tabLst>
                          <a:tab pos="69596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41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835"/>
                        </a:lnSpc>
                        <a:spcBef>
                          <a:spcPts val="520"/>
                        </a:spcBef>
                        <a:tabLst>
                          <a:tab pos="69596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455"/>
                        </a:spcBef>
                        <a:tabLst>
                          <a:tab pos="69596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77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0014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765">
                        <a:lnSpc>
                          <a:spcPts val="800"/>
                        </a:lnSpc>
                      </a:pPr>
                      <a:r>
                        <a:rPr sz="700" b="1" spc="-85" dirty="0">
                          <a:latin typeface="Arial"/>
                          <a:cs typeface="Arial"/>
                        </a:rPr>
                        <a:t>TOTAL: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800"/>
                        </a:lnSpc>
                        <a:tabLst>
                          <a:tab pos="695960" algn="l"/>
                        </a:tabLst>
                      </a:pPr>
                      <a:r>
                        <a:rPr sz="700" b="1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b="1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856" y="5329554"/>
          <a:ext cx="6508750" cy="7359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4540"/>
                <a:gridCol w="680720"/>
                <a:gridCol w="5063490"/>
              </a:tblGrid>
              <a:tr h="116205">
                <a:tc>
                  <a:txBody>
                    <a:bodyPr/>
                    <a:lstStyle/>
                    <a:p>
                      <a:pPr marR="635" algn="r">
                        <a:lnSpc>
                          <a:spcPts val="819"/>
                        </a:lnSpc>
                      </a:pPr>
                      <a:r>
                        <a:rPr sz="700" b="1" spc="-50" dirty="0">
                          <a:latin typeface="Arial"/>
                          <a:cs typeface="Arial"/>
                        </a:rPr>
                        <a:t>Subtotal</a:t>
                      </a:r>
                      <a:r>
                        <a:rPr sz="700" b="1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55" dirty="0">
                          <a:latin typeface="Arial"/>
                          <a:cs typeface="Arial"/>
                        </a:rPr>
                        <a:t>Time: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819"/>
                        </a:lnSpc>
                        <a:tabLst>
                          <a:tab pos="299085" algn="l"/>
                        </a:tabLst>
                      </a:pPr>
                      <a:r>
                        <a:rPr sz="700" b="1" spc="-40" dirty="0">
                          <a:latin typeface="Arial"/>
                          <a:cs typeface="Arial"/>
                        </a:rPr>
                        <a:t>$	7,175.00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5570">
                <a:tc>
                  <a:txBody>
                    <a:bodyPr/>
                    <a:lstStyle/>
                    <a:p>
                      <a:pPr marR="635" algn="r">
                        <a:lnSpc>
                          <a:spcPts val="810"/>
                        </a:lnSpc>
                      </a:pPr>
                      <a:r>
                        <a:rPr sz="700" b="1" spc="-50" dirty="0">
                          <a:latin typeface="Arial"/>
                          <a:cs typeface="Arial"/>
                        </a:rPr>
                        <a:t>Subtotal</a:t>
                      </a:r>
                      <a:r>
                        <a:rPr sz="700" b="1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75" dirty="0">
                          <a:latin typeface="Arial"/>
                          <a:cs typeface="Arial"/>
                        </a:rPr>
                        <a:t>Expenses: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R="65405" algn="ctr">
                        <a:lnSpc>
                          <a:spcPts val="810"/>
                        </a:lnSpc>
                        <a:tabLst>
                          <a:tab pos="478155" algn="l"/>
                        </a:tabLst>
                      </a:pPr>
                      <a:r>
                        <a:rPr sz="700" b="1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b="1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9380">
                <a:tc>
                  <a:txBody>
                    <a:bodyPr/>
                    <a:lstStyle/>
                    <a:p>
                      <a:pPr marR="635" algn="r">
                        <a:lnSpc>
                          <a:spcPts val="795"/>
                        </a:lnSpc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b="1" spc="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795"/>
                        </a:lnSpc>
                        <a:tabLst>
                          <a:tab pos="299085" algn="l"/>
                        </a:tabLst>
                      </a:pPr>
                      <a:r>
                        <a:rPr sz="700" b="1" spc="-40" dirty="0">
                          <a:latin typeface="Arial"/>
                          <a:cs typeface="Arial"/>
                        </a:rPr>
                        <a:t>$	7,175.00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0014">
                <a:tc>
                  <a:txBody>
                    <a:bodyPr/>
                    <a:lstStyle/>
                    <a:p>
                      <a:pPr marR="635" algn="r">
                        <a:lnSpc>
                          <a:spcPts val="800"/>
                        </a:lnSpc>
                      </a:pPr>
                      <a:r>
                        <a:rPr sz="700" b="1" spc="-45" dirty="0">
                          <a:latin typeface="Arial"/>
                          <a:cs typeface="Arial"/>
                        </a:rPr>
                        <a:t>Unbilled</a:t>
                      </a:r>
                      <a:r>
                        <a:rPr sz="700" b="1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65" dirty="0">
                          <a:latin typeface="Arial"/>
                          <a:cs typeface="Arial"/>
                        </a:rPr>
                        <a:t>Hours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16890">
                        <a:lnSpc>
                          <a:spcPts val="8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0.80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4795">
                <a:tc gridSpan="3">
                  <a:txBody>
                    <a:bodyPr/>
                    <a:lstStyle/>
                    <a:p>
                      <a:pPr marR="145415" algn="r">
                        <a:lnSpc>
                          <a:spcPts val="825"/>
                        </a:lnSpc>
                      </a:pPr>
                      <a:r>
                        <a:rPr sz="700" b="1" spc="-1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700" b="1" spc="-1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700" b="1" spc="-1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b="1" spc="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S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7305">
                        <a:lnSpc>
                          <a:spcPct val="100000"/>
                        </a:lnSpc>
                        <a:spcBef>
                          <a:spcPts val="75"/>
                        </a:spcBef>
                        <a:tabLst>
                          <a:tab pos="5927725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85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are</a:t>
                      </a:r>
                      <a:r>
                        <a:rPr sz="850" spc="1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accurate:	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SCP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1185321" y="309892"/>
            <a:ext cx="982344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16 of 196 </a:t>
            </a:r>
            <a:r>
              <a:rPr sz="1050" spc="-104" baseline="35714" dirty="0">
                <a:latin typeface="Arial"/>
                <a:cs typeface="Arial"/>
              </a:rPr>
              <a:t>Page</a:t>
            </a:r>
            <a:r>
              <a:rPr sz="1050" spc="-150" baseline="35714" dirty="0">
                <a:latin typeface="Arial"/>
                <a:cs typeface="Arial"/>
              </a:rPr>
              <a:t> </a:t>
            </a:r>
            <a:r>
              <a:rPr sz="1050" spc="-60" baseline="35714" dirty="0">
                <a:latin typeface="Arial"/>
                <a:cs typeface="Arial"/>
              </a:rPr>
              <a:t>4</a:t>
            </a:r>
            <a:endParaRPr sz="1050" baseline="3571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921"/>
            <a:ext cx="7950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8/22/2019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3:41 </a:t>
            </a:r>
            <a:r>
              <a:rPr sz="700" spc="-45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9404" y="247853"/>
            <a:ext cx="1301750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8475" marR="5080" indent="-486409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40" dirty="0">
                <a:latin typeface="Arial"/>
                <a:cs typeface="Arial"/>
              </a:rPr>
              <a:t>Consent Decree </a:t>
            </a:r>
            <a:r>
              <a:rPr sz="700" dirty="0">
                <a:latin typeface="Arial"/>
                <a:cs typeface="Arial"/>
              </a:rPr>
              <a:t>Monitor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5922" y="859536"/>
            <a:ext cx="11486515" cy="904240"/>
          </a:xfrm>
          <a:custGeom>
            <a:avLst/>
            <a:gdLst/>
            <a:ahLst/>
            <a:cxnLst/>
            <a:rect l="l" t="t" r="r" b="b"/>
            <a:pathLst>
              <a:path w="11486515" h="904239">
                <a:moveTo>
                  <a:pt x="0" y="0"/>
                </a:moveTo>
                <a:lnTo>
                  <a:pt x="11486388" y="0"/>
                </a:lnTo>
                <a:lnTo>
                  <a:pt x="11486388" y="903731"/>
                </a:lnTo>
                <a:lnTo>
                  <a:pt x="0" y="903731"/>
                </a:lnTo>
                <a:lnTo>
                  <a:pt x="0" y="0"/>
                </a:lnTo>
                <a:close/>
              </a:path>
            </a:pathLst>
          </a:custGeom>
          <a:solidFill>
            <a:srgbClr val="CCC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5922" y="1761998"/>
            <a:ext cx="6077585" cy="608330"/>
          </a:xfrm>
          <a:custGeom>
            <a:avLst/>
            <a:gdLst/>
            <a:ahLst/>
            <a:cxnLst/>
            <a:rect l="l" t="t" r="r" b="b"/>
            <a:pathLst>
              <a:path w="6077584" h="608330">
                <a:moveTo>
                  <a:pt x="0" y="0"/>
                </a:moveTo>
                <a:lnTo>
                  <a:pt x="6077458" y="0"/>
                </a:lnTo>
                <a:lnTo>
                  <a:pt x="6077458" y="608076"/>
                </a:lnTo>
                <a:lnTo>
                  <a:pt x="0" y="608076"/>
                </a:lnTo>
                <a:lnTo>
                  <a:pt x="0" y="0"/>
                </a:lnTo>
                <a:close/>
              </a:path>
            </a:pathLst>
          </a:custGeom>
          <a:solidFill>
            <a:srgbClr val="C5D8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22364" y="1761998"/>
            <a:ext cx="5410200" cy="608330"/>
          </a:xfrm>
          <a:custGeom>
            <a:avLst/>
            <a:gdLst/>
            <a:ahLst/>
            <a:cxnLst/>
            <a:rect l="l" t="t" r="r" b="b"/>
            <a:pathLst>
              <a:path w="5410200" h="608330">
                <a:moveTo>
                  <a:pt x="0" y="0"/>
                </a:moveTo>
                <a:lnTo>
                  <a:pt x="5410200" y="0"/>
                </a:lnTo>
                <a:lnTo>
                  <a:pt x="5410200" y="608076"/>
                </a:lnTo>
                <a:lnTo>
                  <a:pt x="0" y="608076"/>
                </a:lnTo>
                <a:lnTo>
                  <a:pt x="0" y="0"/>
                </a:lnTo>
                <a:close/>
              </a:path>
            </a:pathLst>
          </a:custGeom>
          <a:solidFill>
            <a:srgbClr val="CCC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5922" y="3281171"/>
            <a:ext cx="11486515" cy="212090"/>
          </a:xfrm>
          <a:custGeom>
            <a:avLst/>
            <a:gdLst/>
            <a:ahLst/>
            <a:cxnLst/>
            <a:rect l="l" t="t" r="r" b="b"/>
            <a:pathLst>
              <a:path w="11486515" h="212089">
                <a:moveTo>
                  <a:pt x="0" y="0"/>
                </a:moveTo>
                <a:lnTo>
                  <a:pt x="11486388" y="0"/>
                </a:lnTo>
                <a:lnTo>
                  <a:pt x="11486388" y="211582"/>
                </a:lnTo>
                <a:lnTo>
                  <a:pt x="0" y="211582"/>
                </a:lnTo>
                <a:lnTo>
                  <a:pt x="0" y="0"/>
                </a:lnTo>
                <a:close/>
              </a:path>
            </a:pathLst>
          </a:custGeom>
          <a:solidFill>
            <a:srgbClr val="CCC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380211" y="842416"/>
            <a:ext cx="58483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b="1" spc="-75" dirty="0">
                <a:latin typeface="Arial"/>
                <a:cs typeface="Arial"/>
              </a:rPr>
              <a:t>INSTRUCTIONS</a:t>
            </a:r>
            <a:endParaRPr sz="7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3287" y="836307"/>
            <a:ext cx="210121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100"/>
              </a:spcBef>
            </a:pPr>
            <a:r>
              <a:rPr sz="1150" spc="-20" dirty="0">
                <a:latin typeface="Arial"/>
                <a:cs typeface="Arial"/>
              </a:rPr>
              <a:t>Baltimore </a:t>
            </a:r>
            <a:r>
              <a:rPr sz="1150" spc="-80" dirty="0">
                <a:latin typeface="Arial"/>
                <a:cs typeface="Arial"/>
              </a:rPr>
              <a:t>Consent </a:t>
            </a:r>
            <a:r>
              <a:rPr sz="1150" spc="-75" dirty="0">
                <a:latin typeface="Arial"/>
                <a:cs typeface="Arial"/>
              </a:rPr>
              <a:t>Decree</a:t>
            </a:r>
            <a:r>
              <a:rPr sz="1150" spc="-3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Monitor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ts val="1190"/>
              </a:lnSpc>
              <a:spcBef>
                <a:spcPts val="20"/>
              </a:spcBef>
            </a:pPr>
            <a:r>
              <a:rPr sz="1000" spc="-50" dirty="0">
                <a:latin typeface="Arial"/>
                <a:cs typeface="Arial"/>
              </a:rPr>
              <a:t>750 </a:t>
            </a:r>
            <a:r>
              <a:rPr sz="1000" spc="-90" dirty="0">
                <a:latin typeface="Arial"/>
                <a:cs typeface="Arial"/>
              </a:rPr>
              <a:t>E. </a:t>
            </a:r>
            <a:r>
              <a:rPr sz="1000" spc="5" dirty="0">
                <a:latin typeface="Arial"/>
                <a:cs typeface="Arial"/>
              </a:rPr>
              <a:t>Pratt, </a:t>
            </a:r>
            <a:r>
              <a:rPr sz="1000" spc="-65" dirty="0">
                <a:latin typeface="Arial"/>
                <a:cs typeface="Arial"/>
              </a:rPr>
              <a:t>Ste</a:t>
            </a:r>
            <a:r>
              <a:rPr sz="1000" spc="-170" dirty="0">
                <a:latin typeface="Arial"/>
                <a:cs typeface="Arial"/>
              </a:rPr>
              <a:t> </a:t>
            </a:r>
            <a:r>
              <a:rPr sz="1000" spc="25" dirty="0">
                <a:latin typeface="Arial"/>
                <a:cs typeface="Arial"/>
              </a:rPr>
              <a:t>900</a:t>
            </a:r>
            <a:endParaRPr sz="1000">
              <a:latin typeface="Arial"/>
              <a:cs typeface="Arial"/>
            </a:endParaRPr>
          </a:p>
          <a:p>
            <a:pPr marL="15240">
              <a:lnSpc>
                <a:spcPts val="1370"/>
              </a:lnSpc>
            </a:pPr>
            <a:r>
              <a:rPr sz="1150" spc="-25" dirty="0">
                <a:latin typeface="Arial"/>
                <a:cs typeface="Arial"/>
              </a:rPr>
              <a:t>Baltimore, </a:t>
            </a:r>
            <a:r>
              <a:rPr sz="1150" spc="-55" dirty="0">
                <a:latin typeface="Arial"/>
                <a:cs typeface="Arial"/>
              </a:rPr>
              <a:t>MD</a:t>
            </a:r>
            <a:r>
              <a:rPr sz="1150" spc="-50" dirty="0">
                <a:latin typeface="Arial"/>
                <a:cs typeface="Arial"/>
              </a:rPr>
              <a:t> </a:t>
            </a:r>
            <a:r>
              <a:rPr sz="1150" spc="-105" dirty="0">
                <a:latin typeface="Arial"/>
                <a:cs typeface="Arial"/>
              </a:rPr>
              <a:t>21202</a:t>
            </a:r>
            <a:endParaRPr sz="1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39900" y="1733803"/>
            <a:ext cx="1308735" cy="29718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80645" marR="5080" indent="-68580">
              <a:lnSpc>
                <a:spcPts val="1060"/>
              </a:lnSpc>
              <a:spcBef>
                <a:spcPts val="150"/>
              </a:spcBef>
            </a:pPr>
            <a:r>
              <a:rPr sz="900" spc="-60" dirty="0">
                <a:latin typeface="Arial"/>
                <a:cs typeface="Arial"/>
              </a:rPr>
              <a:t>INVOICE </a:t>
            </a:r>
            <a:r>
              <a:rPr sz="900" spc="-85" dirty="0">
                <a:latin typeface="Arial"/>
                <a:cs typeface="Arial"/>
              </a:rPr>
              <a:t>FOR </a:t>
            </a:r>
            <a:r>
              <a:rPr sz="900" spc="-40" dirty="0">
                <a:latin typeface="Arial"/>
                <a:cs typeface="Arial"/>
              </a:rPr>
              <a:t>MONTH </a:t>
            </a:r>
            <a:r>
              <a:rPr sz="900" spc="-70" dirty="0">
                <a:latin typeface="Arial"/>
                <a:cs typeface="Arial"/>
              </a:rPr>
              <a:t>OF:  </a:t>
            </a:r>
            <a:r>
              <a:rPr sz="900" spc="-60" dirty="0">
                <a:latin typeface="Arial"/>
                <a:cs typeface="Arial"/>
              </a:rPr>
              <a:t>INVOICE </a:t>
            </a:r>
            <a:r>
              <a:rPr sz="900" spc="-80" dirty="0">
                <a:latin typeface="Arial"/>
                <a:cs typeface="Arial"/>
              </a:rPr>
              <a:t>SUBMITTED</a:t>
            </a:r>
            <a:r>
              <a:rPr sz="900" spc="-25" dirty="0">
                <a:latin typeface="Arial"/>
                <a:cs typeface="Arial"/>
              </a:rPr>
              <a:t> </a:t>
            </a:r>
            <a:r>
              <a:rPr sz="900" spc="-70" dirty="0">
                <a:latin typeface="Arial"/>
                <a:cs typeface="Arial"/>
              </a:rPr>
              <a:t>BY: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52823" y="1727720"/>
            <a:ext cx="422909" cy="302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2700" algn="ctr">
              <a:lnSpc>
                <a:spcPts val="1030"/>
              </a:lnSpc>
              <a:spcBef>
                <a:spcPts val="100"/>
              </a:spcBef>
            </a:pPr>
            <a:r>
              <a:rPr sz="900" b="1" i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July</a:t>
            </a:r>
            <a:endParaRPr sz="900">
              <a:latin typeface="Arial"/>
              <a:cs typeface="Arial"/>
            </a:endParaRPr>
          </a:p>
          <a:p>
            <a:pPr algn="ctr">
              <a:lnSpc>
                <a:spcPts val="1150"/>
              </a:lnSpc>
            </a:pPr>
            <a:r>
              <a:rPr sz="1000" spc="-105" dirty="0">
                <a:latin typeface="Arial"/>
                <a:cs typeface="Arial"/>
              </a:rPr>
              <a:t>D</a:t>
            </a:r>
            <a:r>
              <a:rPr sz="1000" spc="-25" dirty="0">
                <a:latin typeface="Arial"/>
                <a:cs typeface="Arial"/>
              </a:rPr>
              <a:t>u</a:t>
            </a:r>
            <a:r>
              <a:rPr sz="1000" spc="-20" dirty="0">
                <a:latin typeface="Arial"/>
                <a:cs typeface="Arial"/>
              </a:rPr>
              <a:t>po</a:t>
            </a:r>
            <a:r>
              <a:rPr sz="1000" spc="-25" dirty="0">
                <a:latin typeface="Arial"/>
                <a:cs typeface="Arial"/>
              </a:rPr>
              <a:t>n</a:t>
            </a:r>
            <a:r>
              <a:rPr sz="1000" spc="60" dirty="0">
                <a:latin typeface="Arial"/>
                <a:cs typeface="Arial"/>
              </a:rPr>
              <a:t>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23808" y="2031110"/>
            <a:ext cx="92519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70" dirty="0">
                <a:latin typeface="Arial"/>
                <a:cs typeface="Arial"/>
              </a:rPr>
              <a:t>DATE</a:t>
            </a:r>
            <a:r>
              <a:rPr sz="900" spc="-55" dirty="0">
                <a:latin typeface="Arial"/>
                <a:cs typeface="Arial"/>
              </a:rPr>
              <a:t> </a:t>
            </a:r>
            <a:r>
              <a:rPr sz="900" spc="-80" dirty="0">
                <a:latin typeface="Arial"/>
                <a:cs typeface="Arial"/>
              </a:rPr>
              <a:t>SUBMITTED: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04055" y="2012822"/>
            <a:ext cx="519430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spc="-5" dirty="0">
                <a:latin typeface="Arial"/>
                <a:cs typeface="Arial"/>
              </a:rPr>
              <a:t>8/5/2019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54684" y="3261105"/>
            <a:ext cx="364490" cy="2209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50" spc="-45" dirty="0">
                <a:solidFill>
                  <a:srgbClr val="006000"/>
                </a:solidFill>
                <a:latin typeface="Arial"/>
                <a:cs typeface="Arial"/>
              </a:rPr>
              <a:t>TIM</a:t>
            </a:r>
            <a:r>
              <a:rPr sz="1250" spc="-210" dirty="0">
                <a:solidFill>
                  <a:srgbClr val="006000"/>
                </a:solidFill>
                <a:latin typeface="Arial"/>
                <a:cs typeface="Arial"/>
              </a:rPr>
              <a:t>E</a:t>
            </a:r>
            <a:endParaRPr sz="12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02512" y="3529101"/>
            <a:ext cx="4718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35" dirty="0">
                <a:latin typeface="Arial"/>
                <a:cs typeface="Arial"/>
              </a:rPr>
              <a:t>Month</a:t>
            </a:r>
            <a:r>
              <a:rPr sz="900" b="1" spc="-100" dirty="0">
                <a:latin typeface="Arial"/>
                <a:cs typeface="Arial"/>
              </a:rPr>
              <a:t> </a:t>
            </a:r>
            <a:r>
              <a:rPr sz="900" b="1" spc="-45" dirty="0">
                <a:latin typeface="Arial"/>
                <a:cs typeface="Arial"/>
              </a:rPr>
              <a:t>of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81988" y="3529101"/>
            <a:ext cx="2076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90" dirty="0">
                <a:latin typeface="Arial"/>
                <a:cs typeface="Arial"/>
              </a:rPr>
              <a:t>D</a:t>
            </a:r>
            <a:r>
              <a:rPr sz="900" b="1" spc="-70" dirty="0">
                <a:latin typeface="Arial"/>
                <a:cs typeface="Arial"/>
              </a:rPr>
              <a:t>ay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142609" y="3529101"/>
            <a:ext cx="3060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90" dirty="0">
                <a:latin typeface="Arial"/>
                <a:cs typeface="Arial"/>
              </a:rPr>
              <a:t>H</a:t>
            </a:r>
            <a:r>
              <a:rPr sz="900" b="1" spc="-75" dirty="0">
                <a:latin typeface="Arial"/>
                <a:cs typeface="Arial"/>
              </a:rPr>
              <a:t>ou</a:t>
            </a:r>
            <a:r>
              <a:rPr sz="900" b="1" spc="-35" dirty="0">
                <a:latin typeface="Arial"/>
                <a:cs typeface="Arial"/>
              </a:rPr>
              <a:t>r</a:t>
            </a:r>
            <a:r>
              <a:rPr sz="900" b="1" spc="-145" dirty="0">
                <a:latin typeface="Arial"/>
                <a:cs typeface="Arial"/>
              </a:rPr>
              <a:t>s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41108" y="3529101"/>
            <a:ext cx="24320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14" dirty="0">
                <a:latin typeface="Arial"/>
                <a:cs typeface="Arial"/>
              </a:rPr>
              <a:t>R</a:t>
            </a:r>
            <a:r>
              <a:rPr sz="900" b="1" spc="-95" dirty="0">
                <a:latin typeface="Arial"/>
                <a:cs typeface="Arial"/>
              </a:rPr>
              <a:t>a</a:t>
            </a:r>
            <a:r>
              <a:rPr sz="900" b="1" spc="-20" dirty="0">
                <a:latin typeface="Arial"/>
                <a:cs typeface="Arial"/>
              </a:rPr>
              <a:t>te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48308" y="3546106"/>
            <a:ext cx="2152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b="1" spc="-85" dirty="0">
                <a:latin typeface="Arial"/>
                <a:cs typeface="Arial"/>
              </a:rPr>
              <a:t>T</a:t>
            </a:r>
            <a:r>
              <a:rPr sz="700" b="1" spc="-50" dirty="0">
                <a:latin typeface="Arial"/>
                <a:cs typeface="Arial"/>
              </a:rPr>
              <a:t>o</a:t>
            </a:r>
            <a:r>
              <a:rPr sz="700" b="1" spc="5" dirty="0">
                <a:latin typeface="Arial"/>
                <a:cs typeface="Arial"/>
              </a:rPr>
              <a:t>t</a:t>
            </a:r>
            <a:r>
              <a:rPr sz="700" b="1" spc="-50" dirty="0">
                <a:latin typeface="Arial"/>
                <a:cs typeface="Arial"/>
              </a:rPr>
              <a:t>a</a:t>
            </a:r>
            <a:r>
              <a:rPr sz="700" b="1" spc="-25" dirty="0">
                <a:latin typeface="Arial"/>
                <a:cs typeface="Arial"/>
              </a:rPr>
              <a:t>l</a:t>
            </a:r>
            <a:endParaRPr sz="7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121517" y="3477183"/>
            <a:ext cx="340360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9690" marR="5080" indent="-47625">
              <a:lnSpc>
                <a:spcPct val="109900"/>
              </a:lnSpc>
              <a:spcBef>
                <a:spcPts val="95"/>
              </a:spcBef>
            </a:pPr>
            <a:r>
              <a:rPr sz="700" b="1" spc="-40" dirty="0">
                <a:latin typeface="Arial"/>
                <a:cs typeface="Arial"/>
              </a:rPr>
              <a:t>U</a:t>
            </a:r>
            <a:r>
              <a:rPr sz="700" b="1" spc="-50" dirty="0">
                <a:latin typeface="Arial"/>
                <a:cs typeface="Arial"/>
              </a:rPr>
              <a:t>nb</a:t>
            </a:r>
            <a:r>
              <a:rPr sz="700" b="1" spc="-30" dirty="0">
                <a:latin typeface="Arial"/>
                <a:cs typeface="Arial"/>
              </a:rPr>
              <a:t>i</a:t>
            </a:r>
            <a:r>
              <a:rPr sz="700" b="1" spc="-35" dirty="0">
                <a:latin typeface="Arial"/>
                <a:cs typeface="Arial"/>
              </a:rPr>
              <a:t>lled  </a:t>
            </a:r>
            <a:r>
              <a:rPr sz="700" b="1" spc="-60" dirty="0">
                <a:latin typeface="Arial"/>
                <a:cs typeface="Arial"/>
              </a:rPr>
              <a:t>Hours</a:t>
            </a:r>
            <a:endParaRPr sz="7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21100" y="3526154"/>
            <a:ext cx="5670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90" dirty="0">
                <a:latin typeface="Arial"/>
                <a:cs typeface="Arial"/>
              </a:rPr>
              <a:t>D</a:t>
            </a:r>
            <a:r>
              <a:rPr sz="900" b="1" spc="-50" dirty="0">
                <a:latin typeface="Arial"/>
                <a:cs typeface="Arial"/>
              </a:rPr>
              <a:t>e</a:t>
            </a:r>
            <a:r>
              <a:rPr sz="900" b="1" spc="-145" dirty="0">
                <a:latin typeface="Arial"/>
                <a:cs typeface="Arial"/>
              </a:rPr>
              <a:t>s</a:t>
            </a:r>
            <a:r>
              <a:rPr sz="900" b="1" spc="-135" dirty="0">
                <a:latin typeface="Arial"/>
                <a:cs typeface="Arial"/>
              </a:rPr>
              <a:t>c</a:t>
            </a:r>
            <a:r>
              <a:rPr sz="900" b="1" spc="-30" dirty="0">
                <a:latin typeface="Arial"/>
                <a:cs typeface="Arial"/>
              </a:rPr>
              <a:t>r</a:t>
            </a:r>
            <a:r>
              <a:rPr sz="900" b="1" spc="-35" dirty="0">
                <a:latin typeface="Arial"/>
                <a:cs typeface="Arial"/>
              </a:rPr>
              <a:t>i</a:t>
            </a:r>
            <a:r>
              <a:rPr sz="900" b="1" spc="-75" dirty="0">
                <a:latin typeface="Arial"/>
                <a:cs typeface="Arial"/>
              </a:rPr>
              <a:t>p</a:t>
            </a:r>
            <a:r>
              <a:rPr sz="900" b="1" spc="-10" dirty="0">
                <a:latin typeface="Arial"/>
                <a:cs typeface="Arial"/>
              </a:rPr>
              <a:t>t</a:t>
            </a:r>
            <a:r>
              <a:rPr sz="900" b="1" spc="-15" dirty="0">
                <a:latin typeface="Arial"/>
                <a:cs typeface="Arial"/>
              </a:rPr>
              <a:t>i</a:t>
            </a:r>
            <a:r>
              <a:rPr sz="900" b="1" spc="-75" dirty="0">
                <a:latin typeface="Arial"/>
                <a:cs typeface="Arial"/>
              </a:rPr>
              <a:t>o</a:t>
            </a:r>
            <a:r>
              <a:rPr sz="900" b="1" spc="-70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934271" y="1782197"/>
            <a:ext cx="737235" cy="5613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20320">
              <a:lnSpc>
                <a:spcPts val="695"/>
              </a:lnSpc>
            </a:pPr>
            <a:r>
              <a:rPr sz="600" spc="-15" dirty="0">
                <a:latin typeface="Arial"/>
                <a:cs typeface="Arial"/>
              </a:rPr>
              <a:t>Complete</a:t>
            </a:r>
            <a:r>
              <a:rPr sz="600" spc="-5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these</a:t>
            </a:r>
            <a:endParaRPr sz="600">
              <a:latin typeface="Arial"/>
              <a:cs typeface="Arial"/>
            </a:endParaRPr>
          </a:p>
          <a:p>
            <a:pPr marL="12700" marR="5080" algn="ctr">
              <a:lnSpc>
                <a:spcPct val="114900"/>
              </a:lnSpc>
            </a:pPr>
            <a:r>
              <a:rPr sz="600" spc="10" dirty="0">
                <a:latin typeface="Arial"/>
                <a:cs typeface="Arial"/>
              </a:rPr>
              <a:t>four </a:t>
            </a:r>
            <a:r>
              <a:rPr sz="600" spc="-20" dirty="0">
                <a:latin typeface="Arial"/>
                <a:cs typeface="Arial"/>
              </a:rPr>
              <a:t>cells</a:t>
            </a:r>
            <a:r>
              <a:rPr sz="600" spc="-13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before  starting  </a:t>
            </a:r>
            <a:r>
              <a:rPr sz="600" spc="-15" dirty="0">
                <a:latin typeface="Arial"/>
                <a:cs typeface="Arial"/>
              </a:rPr>
              <a:t>spreadsheet.</a:t>
            </a:r>
            <a:endParaRPr sz="600">
              <a:latin typeface="Arial"/>
              <a:cs typeface="Arial"/>
            </a:endParaRPr>
          </a:p>
          <a:p>
            <a:pPr marL="18415" marR="12065" algn="ctr">
              <a:lnSpc>
                <a:spcPct val="114900"/>
              </a:lnSpc>
            </a:pPr>
            <a:r>
              <a:rPr sz="600" spc="-35" dirty="0">
                <a:latin typeface="Arial"/>
                <a:cs typeface="Arial"/>
              </a:rPr>
              <a:t>Rates </a:t>
            </a:r>
            <a:r>
              <a:rPr sz="600" spc="-15" dirty="0">
                <a:latin typeface="Arial"/>
                <a:cs typeface="Arial"/>
              </a:rPr>
              <a:t>and</a:t>
            </a:r>
            <a:r>
              <a:rPr sz="600" spc="-65" dirty="0">
                <a:latin typeface="Arial"/>
                <a:cs typeface="Arial"/>
              </a:rPr>
              <a:t> </a:t>
            </a:r>
            <a:r>
              <a:rPr sz="600" spc="5" dirty="0">
                <a:latin typeface="Arial"/>
                <a:cs typeface="Arial"/>
              </a:rPr>
              <a:t>other  info </a:t>
            </a:r>
            <a:r>
              <a:rPr sz="600" spc="10" dirty="0">
                <a:latin typeface="Arial"/>
                <a:cs typeface="Arial"/>
              </a:rPr>
              <a:t>will </a:t>
            </a:r>
            <a:r>
              <a:rPr sz="600" spc="-15" dirty="0">
                <a:latin typeface="Arial"/>
                <a:cs typeface="Arial"/>
              </a:rPr>
              <a:t>self-  </a:t>
            </a:r>
            <a:r>
              <a:rPr sz="600" spc="-5" dirty="0">
                <a:latin typeface="Arial"/>
                <a:cs typeface="Arial"/>
              </a:rPr>
              <a:t>populate.</a:t>
            </a:r>
            <a:endParaRPr sz="6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380211" y="973010"/>
            <a:ext cx="4242435" cy="33020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00965" indent="-88265">
              <a:lnSpc>
                <a:spcPct val="100000"/>
              </a:lnSpc>
              <a:spcBef>
                <a:spcPts val="455"/>
              </a:spcBef>
              <a:buAutoNum type="arabicPeriod"/>
              <a:tabLst>
                <a:tab pos="101600" algn="l"/>
              </a:tabLst>
            </a:pPr>
            <a:r>
              <a:rPr sz="700" spc="-30" dirty="0">
                <a:latin typeface="Arial"/>
                <a:cs typeface="Arial"/>
              </a:rPr>
              <a:t>Complete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the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blue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30" dirty="0">
                <a:latin typeface="Arial"/>
                <a:cs typeface="Arial"/>
              </a:rPr>
              <a:t>box</a:t>
            </a:r>
            <a:r>
              <a:rPr sz="700" spc="-2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to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the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5" dirty="0">
                <a:latin typeface="Arial"/>
                <a:cs typeface="Arial"/>
              </a:rPr>
              <a:t>left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first.</a:t>
            </a:r>
            <a:r>
              <a:rPr sz="700" spc="135" dirty="0">
                <a:latin typeface="Arial"/>
                <a:cs typeface="Arial"/>
              </a:rPr>
              <a:t> </a:t>
            </a:r>
            <a:r>
              <a:rPr sz="700" spc="-45" dirty="0">
                <a:latin typeface="Arial"/>
                <a:cs typeface="Arial"/>
              </a:rPr>
              <a:t>This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5" dirty="0">
                <a:latin typeface="Arial"/>
                <a:cs typeface="Arial"/>
              </a:rPr>
              <a:t>will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50" dirty="0">
                <a:latin typeface="Arial"/>
                <a:cs typeface="Arial"/>
              </a:rPr>
              <a:t>cause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month</a:t>
            </a:r>
            <a:r>
              <a:rPr sz="700" spc="-35" dirty="0">
                <a:latin typeface="Arial"/>
                <a:cs typeface="Arial"/>
              </a:rPr>
              <a:t> and </a:t>
            </a:r>
            <a:r>
              <a:rPr sz="700" spc="-10" dirty="0">
                <a:latin typeface="Arial"/>
                <a:cs typeface="Arial"/>
              </a:rPr>
              <a:t>rate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information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to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populate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the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30" dirty="0">
                <a:latin typeface="Arial"/>
                <a:cs typeface="Arial"/>
              </a:rPr>
              <a:t>spreadsheet.</a:t>
            </a:r>
            <a:endParaRPr sz="700">
              <a:latin typeface="Arial"/>
              <a:cs typeface="Arial"/>
            </a:endParaRPr>
          </a:p>
          <a:p>
            <a:pPr marL="100965" indent="-88265">
              <a:lnSpc>
                <a:spcPct val="100000"/>
              </a:lnSpc>
              <a:spcBef>
                <a:spcPts val="360"/>
              </a:spcBef>
              <a:buAutoNum type="arabicPeriod"/>
              <a:tabLst>
                <a:tab pos="101600" algn="l"/>
              </a:tabLst>
            </a:pPr>
            <a:r>
              <a:rPr sz="700" spc="-30" dirty="0">
                <a:latin typeface="Arial"/>
                <a:cs typeface="Arial"/>
              </a:rPr>
              <a:t>Enter </a:t>
            </a:r>
            <a:r>
              <a:rPr sz="700" spc="-20" dirty="0">
                <a:latin typeface="Arial"/>
                <a:cs typeface="Arial"/>
              </a:rPr>
              <a:t>descriptions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and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hours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in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the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"Time"</a:t>
            </a:r>
            <a:r>
              <a:rPr sz="700" spc="-2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portion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of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the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matrix</a:t>
            </a:r>
            <a:r>
              <a:rPr sz="700" spc="-25" dirty="0">
                <a:latin typeface="Arial"/>
                <a:cs typeface="Arial"/>
              </a:rPr>
              <a:t> consistent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5" dirty="0">
                <a:latin typeface="Arial"/>
                <a:cs typeface="Arial"/>
              </a:rPr>
              <a:t>with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the</a:t>
            </a:r>
            <a:r>
              <a:rPr sz="700" spc="-35" dirty="0">
                <a:latin typeface="Arial"/>
                <a:cs typeface="Arial"/>
              </a:rPr>
              <a:t> "Sample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Description"</a:t>
            </a:r>
            <a:r>
              <a:rPr sz="700" spc="-25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below.</a:t>
            </a:r>
            <a:endParaRPr sz="7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380211" y="1335709"/>
            <a:ext cx="4662805" cy="426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95"/>
              </a:spcBef>
              <a:buAutoNum type="arabicPeriod" startAt="3"/>
              <a:tabLst>
                <a:tab pos="101600" algn="l"/>
              </a:tabLst>
            </a:pPr>
            <a:r>
              <a:rPr sz="700" spc="-55" dirty="0">
                <a:latin typeface="Arial"/>
                <a:cs typeface="Arial"/>
              </a:rPr>
              <a:t>You</a:t>
            </a:r>
            <a:r>
              <a:rPr sz="700" spc="-40" dirty="0">
                <a:latin typeface="Arial"/>
                <a:cs typeface="Arial"/>
              </a:rPr>
              <a:t> may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not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bill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more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than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eight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(8)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hours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in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55" dirty="0">
                <a:latin typeface="Arial"/>
                <a:cs typeface="Arial"/>
              </a:rPr>
              <a:t>a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day,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even </a:t>
            </a:r>
            <a:r>
              <a:rPr sz="700" spc="15" dirty="0">
                <a:latin typeface="Arial"/>
                <a:cs typeface="Arial"/>
              </a:rPr>
              <a:t>if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you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work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more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than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eight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(8)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hours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in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55" dirty="0">
                <a:latin typeface="Arial"/>
                <a:cs typeface="Arial"/>
              </a:rPr>
              <a:t>a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day,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which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you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inevitably  </a:t>
            </a:r>
            <a:r>
              <a:rPr sz="700" dirty="0">
                <a:latin typeface="Arial"/>
                <a:cs typeface="Arial"/>
              </a:rPr>
              <a:t>will.</a:t>
            </a:r>
            <a:r>
              <a:rPr sz="700" spc="-1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Leadership </a:t>
            </a:r>
            <a:r>
              <a:rPr sz="700" spc="-20" dirty="0">
                <a:latin typeface="Arial"/>
                <a:cs typeface="Arial"/>
              </a:rPr>
              <a:t>must authorize </a:t>
            </a:r>
            <a:r>
              <a:rPr sz="700" spc="-15" dirty="0">
                <a:latin typeface="Arial"/>
                <a:cs typeface="Arial"/>
              </a:rPr>
              <a:t>more than eight </a:t>
            </a:r>
            <a:r>
              <a:rPr sz="700" spc="-25" dirty="0">
                <a:latin typeface="Arial"/>
                <a:cs typeface="Arial"/>
              </a:rPr>
              <a:t>hours </a:t>
            </a:r>
            <a:r>
              <a:rPr sz="700" spc="-10" dirty="0">
                <a:latin typeface="Arial"/>
                <a:cs typeface="Arial"/>
              </a:rPr>
              <a:t>billed </a:t>
            </a:r>
            <a:r>
              <a:rPr sz="700" spc="-5" dirty="0">
                <a:latin typeface="Arial"/>
                <a:cs typeface="Arial"/>
              </a:rPr>
              <a:t>in </a:t>
            </a:r>
            <a:r>
              <a:rPr sz="700" spc="-55" dirty="0">
                <a:latin typeface="Arial"/>
                <a:cs typeface="Arial"/>
              </a:rPr>
              <a:t>a </a:t>
            </a:r>
            <a:r>
              <a:rPr sz="700" spc="-35" dirty="0">
                <a:latin typeface="Arial"/>
                <a:cs typeface="Arial"/>
              </a:rPr>
              <a:t>day, </a:t>
            </a:r>
            <a:r>
              <a:rPr sz="700" spc="-20" dirty="0">
                <a:latin typeface="Arial"/>
                <a:cs typeface="Arial"/>
              </a:rPr>
              <a:t>itemized, </a:t>
            </a:r>
            <a:r>
              <a:rPr sz="700" dirty="0">
                <a:latin typeface="Arial"/>
                <a:cs typeface="Arial"/>
              </a:rPr>
              <a:t>but </a:t>
            </a:r>
            <a:r>
              <a:rPr sz="700" spc="5" dirty="0">
                <a:latin typeface="Arial"/>
                <a:cs typeface="Arial"/>
              </a:rPr>
              <a:t>will </a:t>
            </a:r>
            <a:r>
              <a:rPr sz="700" spc="-20" dirty="0">
                <a:latin typeface="Arial"/>
                <a:cs typeface="Arial"/>
              </a:rPr>
              <a:t>do </a:t>
            </a:r>
            <a:r>
              <a:rPr sz="700" spc="-50" dirty="0">
                <a:latin typeface="Arial"/>
                <a:cs typeface="Arial"/>
              </a:rPr>
              <a:t>so </a:t>
            </a:r>
            <a:r>
              <a:rPr sz="700" spc="-25" dirty="0">
                <a:latin typeface="Arial"/>
                <a:cs typeface="Arial"/>
              </a:rPr>
              <a:t>sparingly.</a:t>
            </a:r>
            <a:endParaRPr sz="700">
              <a:latin typeface="Arial"/>
              <a:cs typeface="Arial"/>
            </a:endParaRPr>
          </a:p>
          <a:p>
            <a:pPr marL="120650" indent="-107950">
              <a:lnSpc>
                <a:spcPct val="100000"/>
              </a:lnSpc>
              <a:spcBef>
                <a:spcPts val="470"/>
              </a:spcBef>
              <a:buAutoNum type="arabicPeriod" startAt="3"/>
              <a:tabLst>
                <a:tab pos="121285" algn="l"/>
              </a:tabLst>
            </a:pPr>
            <a:r>
              <a:rPr sz="700" spc="-55" dirty="0">
                <a:latin typeface="Arial"/>
                <a:cs typeface="Arial"/>
              </a:rPr>
              <a:t>You</a:t>
            </a:r>
            <a:r>
              <a:rPr sz="700" spc="-40" dirty="0">
                <a:latin typeface="Arial"/>
                <a:cs typeface="Arial"/>
              </a:rPr>
              <a:t> may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b="1" spc="-65" dirty="0">
                <a:latin typeface="Arial"/>
                <a:cs typeface="Arial"/>
              </a:rPr>
              <a:t>NOT</a:t>
            </a:r>
            <a:r>
              <a:rPr sz="700" b="1" spc="-4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bill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for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time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spent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traveling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to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or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from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Baltimore</a:t>
            </a:r>
            <a:r>
              <a:rPr sz="700" spc="-4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or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anywhere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else. Travel </a:t>
            </a:r>
            <a:r>
              <a:rPr sz="700" spc="-5" dirty="0">
                <a:latin typeface="Arial"/>
                <a:cs typeface="Arial"/>
              </a:rPr>
              <a:t>time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is </a:t>
            </a:r>
            <a:r>
              <a:rPr sz="700" spc="-20" dirty="0">
                <a:latin typeface="Arial"/>
                <a:cs typeface="Arial"/>
              </a:rPr>
              <a:t>non-reimbursable.</a:t>
            </a:r>
            <a:endParaRPr sz="7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380211" y="1723059"/>
            <a:ext cx="3576320" cy="43370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00965" indent="-88265">
              <a:lnSpc>
                <a:spcPct val="100000"/>
              </a:lnSpc>
              <a:spcBef>
                <a:spcPts val="310"/>
              </a:spcBef>
              <a:buAutoNum type="arabicPeriod" startAt="5"/>
              <a:tabLst>
                <a:tab pos="101600" algn="l"/>
              </a:tabLst>
            </a:pPr>
            <a:r>
              <a:rPr sz="700" spc="-55" dirty="0">
                <a:latin typeface="Arial"/>
                <a:cs typeface="Arial"/>
              </a:rPr>
              <a:t>Please</a:t>
            </a:r>
            <a:r>
              <a:rPr sz="700" spc="-45" dirty="0">
                <a:latin typeface="Arial"/>
                <a:cs typeface="Arial"/>
              </a:rPr>
              <a:t> </a:t>
            </a:r>
            <a:r>
              <a:rPr sz="700" spc="-40" dirty="0">
                <a:latin typeface="Arial"/>
                <a:cs typeface="Arial"/>
              </a:rPr>
              <a:t>make</a:t>
            </a:r>
            <a:r>
              <a:rPr sz="700" spc="-45" dirty="0">
                <a:latin typeface="Arial"/>
                <a:cs typeface="Arial"/>
              </a:rPr>
              <a:t> </a:t>
            </a:r>
            <a:r>
              <a:rPr sz="700" spc="-30" dirty="0">
                <a:latin typeface="Arial"/>
                <a:cs typeface="Arial"/>
              </a:rPr>
              <a:t>sure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all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45" dirty="0">
                <a:latin typeface="Arial"/>
                <a:cs typeface="Arial"/>
              </a:rPr>
              <a:t>expenses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meet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the</a:t>
            </a:r>
            <a:r>
              <a:rPr sz="700" spc="-45" dirty="0">
                <a:latin typeface="Arial"/>
                <a:cs typeface="Arial"/>
              </a:rPr>
              <a:t> </a:t>
            </a:r>
            <a:r>
              <a:rPr sz="700" spc="-30" dirty="0">
                <a:latin typeface="Arial"/>
                <a:cs typeface="Arial"/>
              </a:rPr>
              <a:t>Guidelines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listed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in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the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Billing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30" dirty="0">
                <a:latin typeface="Arial"/>
                <a:cs typeface="Arial"/>
              </a:rPr>
              <a:t>Guidelines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tab.</a:t>
            </a:r>
            <a:endParaRPr sz="700">
              <a:latin typeface="Arial"/>
              <a:cs typeface="Arial"/>
            </a:endParaRPr>
          </a:p>
          <a:p>
            <a:pPr marL="100965" indent="-88265">
              <a:lnSpc>
                <a:spcPct val="100000"/>
              </a:lnSpc>
              <a:spcBef>
                <a:spcPts val="215"/>
              </a:spcBef>
              <a:buAutoNum type="arabicPeriod" startAt="5"/>
              <a:tabLst>
                <a:tab pos="101600" algn="l"/>
              </a:tabLst>
            </a:pPr>
            <a:r>
              <a:rPr sz="700" spc="-50" dirty="0">
                <a:latin typeface="Arial"/>
                <a:cs typeface="Arial"/>
              </a:rPr>
              <a:t>Do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not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forget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to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initial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the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30" dirty="0">
                <a:latin typeface="Arial"/>
                <a:cs typeface="Arial"/>
              </a:rPr>
              <a:t>box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attesting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to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the</a:t>
            </a:r>
            <a:r>
              <a:rPr sz="700" spc="-45" dirty="0">
                <a:latin typeface="Arial"/>
                <a:cs typeface="Arial"/>
              </a:rPr>
              <a:t> </a:t>
            </a:r>
            <a:r>
              <a:rPr sz="700" spc="-40" dirty="0">
                <a:latin typeface="Arial"/>
                <a:cs typeface="Arial"/>
              </a:rPr>
              <a:t>accuracy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of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this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statement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before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you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submit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it.</a:t>
            </a:r>
            <a:endParaRPr sz="700">
              <a:latin typeface="Arial"/>
              <a:cs typeface="Arial"/>
            </a:endParaRPr>
          </a:p>
          <a:p>
            <a:pPr marL="100965" indent="-88265">
              <a:lnSpc>
                <a:spcPct val="100000"/>
              </a:lnSpc>
              <a:spcBef>
                <a:spcPts val="265"/>
              </a:spcBef>
              <a:buAutoNum type="arabicPeriod" startAt="5"/>
              <a:tabLst>
                <a:tab pos="101600" algn="l"/>
              </a:tabLst>
            </a:pPr>
            <a:r>
              <a:rPr sz="700" spc="-50" dirty="0">
                <a:latin typeface="Arial"/>
                <a:cs typeface="Arial"/>
              </a:rPr>
              <a:t>Do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not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hesitate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to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call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Deputy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Monitors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60" dirty="0">
                <a:latin typeface="Arial"/>
                <a:cs typeface="Arial"/>
              </a:rPr>
              <a:t>Hassan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Aden </a:t>
            </a:r>
            <a:r>
              <a:rPr sz="700" spc="-5" dirty="0">
                <a:latin typeface="Arial"/>
                <a:cs typeface="Arial"/>
              </a:rPr>
              <a:t>or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45" dirty="0">
                <a:latin typeface="Arial"/>
                <a:cs typeface="Arial"/>
              </a:rPr>
              <a:t>Seth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Rosenthal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5" dirty="0">
                <a:latin typeface="Arial"/>
                <a:cs typeface="Arial"/>
              </a:rPr>
              <a:t>with</a:t>
            </a:r>
            <a:r>
              <a:rPr sz="700" spc="-40" dirty="0">
                <a:latin typeface="Arial"/>
                <a:cs typeface="Arial"/>
              </a:rPr>
              <a:t> any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questions.</a:t>
            </a:r>
            <a:endParaRPr sz="7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142096" y="2177541"/>
            <a:ext cx="4966970" cy="75057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56260">
              <a:lnSpc>
                <a:spcPct val="100000"/>
              </a:lnSpc>
              <a:spcBef>
                <a:spcPts val="114"/>
              </a:spcBef>
              <a:tabLst>
                <a:tab pos="2190115" algn="l"/>
              </a:tabLst>
            </a:pPr>
            <a:r>
              <a:rPr sz="1000" spc="-75" dirty="0">
                <a:latin typeface="Arial"/>
                <a:cs typeface="Arial"/>
              </a:rPr>
              <a:t>YEAR:	</a:t>
            </a:r>
            <a:r>
              <a:rPr sz="1500" spc="-67" baseline="5555" dirty="0">
                <a:latin typeface="Arial"/>
                <a:cs typeface="Arial"/>
              </a:rPr>
              <a:t>2019</a:t>
            </a:r>
            <a:endParaRPr sz="1500" baseline="5555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50">
              <a:latin typeface="Times New Roman"/>
              <a:cs typeface="Times New Roman"/>
            </a:endParaRPr>
          </a:p>
          <a:p>
            <a:pPr marL="1910080">
              <a:lnSpc>
                <a:spcPct val="100000"/>
              </a:lnSpc>
              <a:spcBef>
                <a:spcPts val="5"/>
              </a:spcBef>
            </a:pPr>
            <a:r>
              <a:rPr sz="750" b="1" i="1" spc="-55" dirty="0">
                <a:latin typeface="Arial"/>
                <a:cs typeface="Arial"/>
              </a:rPr>
              <a:t>Sample</a:t>
            </a:r>
            <a:r>
              <a:rPr sz="750" b="1" i="1" spc="-50" dirty="0">
                <a:latin typeface="Arial"/>
                <a:cs typeface="Arial"/>
              </a:rPr>
              <a:t> Description:</a:t>
            </a:r>
            <a:endParaRPr sz="750">
              <a:latin typeface="Arial"/>
              <a:cs typeface="Arial"/>
            </a:endParaRPr>
          </a:p>
          <a:p>
            <a:pPr marL="12700" marR="5080">
              <a:lnSpc>
                <a:spcPct val="110700"/>
              </a:lnSpc>
            </a:pPr>
            <a:r>
              <a:rPr sz="750" i="1" spc="-30" dirty="0">
                <a:latin typeface="Trebuchet MS"/>
                <a:cs typeface="Trebuchet MS"/>
              </a:rPr>
              <a:t>Prepare</a:t>
            </a:r>
            <a:r>
              <a:rPr sz="750" i="1" spc="-50" dirty="0">
                <a:latin typeface="Trebuchet MS"/>
                <a:cs typeface="Trebuchet MS"/>
              </a:rPr>
              <a:t> </a:t>
            </a:r>
            <a:r>
              <a:rPr sz="750" i="1" spc="-45" dirty="0">
                <a:latin typeface="Trebuchet MS"/>
                <a:cs typeface="Trebuchet MS"/>
              </a:rPr>
              <a:t>for</a:t>
            </a:r>
            <a:r>
              <a:rPr sz="750" i="1" spc="-50" dirty="0">
                <a:latin typeface="Trebuchet MS"/>
                <a:cs typeface="Trebuchet MS"/>
              </a:rPr>
              <a:t> </a:t>
            </a:r>
            <a:r>
              <a:rPr sz="750" i="1" spc="-15" dirty="0">
                <a:latin typeface="Trebuchet MS"/>
                <a:cs typeface="Trebuchet MS"/>
              </a:rPr>
              <a:t>and</a:t>
            </a:r>
            <a:r>
              <a:rPr sz="750" i="1" spc="-45" dirty="0">
                <a:latin typeface="Trebuchet MS"/>
                <a:cs typeface="Trebuchet MS"/>
              </a:rPr>
              <a:t> </a:t>
            </a:r>
            <a:r>
              <a:rPr sz="750" i="1" spc="-35" dirty="0">
                <a:latin typeface="Trebuchet MS"/>
                <a:cs typeface="Trebuchet MS"/>
              </a:rPr>
              <a:t>attend</a:t>
            </a:r>
            <a:r>
              <a:rPr sz="750" i="1" spc="-45" dirty="0">
                <a:latin typeface="Trebuchet MS"/>
                <a:cs typeface="Trebuchet MS"/>
              </a:rPr>
              <a:t> </a:t>
            </a:r>
            <a:r>
              <a:rPr sz="750" i="1" spc="-30" dirty="0">
                <a:latin typeface="Trebuchet MS"/>
                <a:cs typeface="Trebuchet MS"/>
              </a:rPr>
              <a:t>meeting</a:t>
            </a:r>
            <a:r>
              <a:rPr sz="750" i="1" spc="-55" dirty="0">
                <a:latin typeface="Trebuchet MS"/>
                <a:cs typeface="Trebuchet MS"/>
              </a:rPr>
              <a:t> </a:t>
            </a:r>
            <a:r>
              <a:rPr sz="750" i="1" spc="-40" dirty="0">
                <a:latin typeface="Trebuchet MS"/>
                <a:cs typeface="Trebuchet MS"/>
              </a:rPr>
              <a:t>with</a:t>
            </a:r>
            <a:r>
              <a:rPr sz="750" i="1" spc="-50" dirty="0">
                <a:latin typeface="Trebuchet MS"/>
                <a:cs typeface="Trebuchet MS"/>
              </a:rPr>
              <a:t> </a:t>
            </a:r>
            <a:r>
              <a:rPr sz="750" i="1" spc="-5" dirty="0">
                <a:latin typeface="Trebuchet MS"/>
                <a:cs typeface="Trebuchet MS"/>
              </a:rPr>
              <a:t>BPD</a:t>
            </a:r>
            <a:r>
              <a:rPr sz="750" i="1" spc="-55" dirty="0">
                <a:latin typeface="Trebuchet MS"/>
                <a:cs typeface="Trebuchet MS"/>
              </a:rPr>
              <a:t> </a:t>
            </a:r>
            <a:r>
              <a:rPr sz="750" i="1" spc="-30" dirty="0">
                <a:latin typeface="Trebuchet MS"/>
                <a:cs typeface="Trebuchet MS"/>
              </a:rPr>
              <a:t>North</a:t>
            </a:r>
            <a:r>
              <a:rPr sz="750" i="1" spc="-55" dirty="0">
                <a:latin typeface="Trebuchet MS"/>
                <a:cs typeface="Trebuchet MS"/>
              </a:rPr>
              <a:t> </a:t>
            </a:r>
            <a:r>
              <a:rPr sz="750" i="1" spc="-30" dirty="0">
                <a:latin typeface="Trebuchet MS"/>
                <a:cs typeface="Trebuchet MS"/>
              </a:rPr>
              <a:t>Division</a:t>
            </a:r>
            <a:r>
              <a:rPr sz="750" i="1" spc="-50" dirty="0">
                <a:latin typeface="Trebuchet MS"/>
                <a:cs typeface="Trebuchet MS"/>
              </a:rPr>
              <a:t> </a:t>
            </a:r>
            <a:r>
              <a:rPr sz="750" i="1" spc="-40" dirty="0">
                <a:latin typeface="Trebuchet MS"/>
                <a:cs typeface="Trebuchet MS"/>
              </a:rPr>
              <a:t>DC;</a:t>
            </a:r>
            <a:r>
              <a:rPr sz="750" i="1" spc="-55" dirty="0">
                <a:latin typeface="Trebuchet MS"/>
                <a:cs typeface="Trebuchet MS"/>
              </a:rPr>
              <a:t> </a:t>
            </a:r>
            <a:r>
              <a:rPr sz="750" i="1" spc="-35" dirty="0">
                <a:latin typeface="Trebuchet MS"/>
                <a:cs typeface="Trebuchet MS"/>
              </a:rPr>
              <a:t>prepare</a:t>
            </a:r>
            <a:r>
              <a:rPr sz="750" i="1" spc="-45" dirty="0">
                <a:latin typeface="Trebuchet MS"/>
                <a:cs typeface="Trebuchet MS"/>
              </a:rPr>
              <a:t> </a:t>
            </a:r>
            <a:r>
              <a:rPr sz="750" i="1" spc="-40" dirty="0">
                <a:latin typeface="Trebuchet MS"/>
                <a:cs typeface="Trebuchet MS"/>
              </a:rPr>
              <a:t>checklist</a:t>
            </a:r>
            <a:r>
              <a:rPr sz="750" i="1" spc="-60" dirty="0">
                <a:latin typeface="Trebuchet MS"/>
                <a:cs typeface="Trebuchet MS"/>
              </a:rPr>
              <a:t> </a:t>
            </a:r>
            <a:r>
              <a:rPr sz="750" i="1" spc="-45" dirty="0">
                <a:latin typeface="Trebuchet MS"/>
                <a:cs typeface="Trebuchet MS"/>
              </a:rPr>
              <a:t>for</a:t>
            </a:r>
            <a:r>
              <a:rPr sz="750" i="1" spc="-50" dirty="0">
                <a:latin typeface="Trebuchet MS"/>
                <a:cs typeface="Trebuchet MS"/>
              </a:rPr>
              <a:t> </a:t>
            </a:r>
            <a:r>
              <a:rPr sz="750" i="1" spc="-35" dirty="0">
                <a:latin typeface="Trebuchet MS"/>
                <a:cs typeface="Trebuchet MS"/>
              </a:rPr>
              <a:t>review</a:t>
            </a:r>
            <a:r>
              <a:rPr sz="750" i="1" spc="-45" dirty="0">
                <a:latin typeface="Trebuchet MS"/>
                <a:cs typeface="Trebuchet MS"/>
              </a:rPr>
              <a:t> </a:t>
            </a:r>
            <a:r>
              <a:rPr sz="750" i="1" spc="-40" dirty="0">
                <a:latin typeface="Trebuchet MS"/>
                <a:cs typeface="Trebuchet MS"/>
              </a:rPr>
              <a:t>of</a:t>
            </a:r>
            <a:r>
              <a:rPr sz="750" i="1" spc="-45" dirty="0">
                <a:latin typeface="Trebuchet MS"/>
                <a:cs typeface="Trebuchet MS"/>
              </a:rPr>
              <a:t> </a:t>
            </a:r>
            <a:r>
              <a:rPr sz="750" i="1" spc="-35" dirty="0">
                <a:latin typeface="Trebuchet MS"/>
                <a:cs typeface="Trebuchet MS"/>
              </a:rPr>
              <a:t>in-service</a:t>
            </a:r>
            <a:r>
              <a:rPr sz="750" i="1" spc="-50" dirty="0">
                <a:latin typeface="Trebuchet MS"/>
                <a:cs typeface="Trebuchet MS"/>
              </a:rPr>
              <a:t> </a:t>
            </a:r>
            <a:r>
              <a:rPr sz="750" i="1" spc="-35" dirty="0">
                <a:latin typeface="Trebuchet MS"/>
                <a:cs typeface="Trebuchet MS"/>
              </a:rPr>
              <a:t>training;</a:t>
            </a:r>
            <a:r>
              <a:rPr sz="750" i="1" spc="-50" dirty="0">
                <a:latin typeface="Trebuchet MS"/>
                <a:cs typeface="Trebuchet MS"/>
              </a:rPr>
              <a:t> </a:t>
            </a:r>
            <a:r>
              <a:rPr sz="750" i="1" spc="-40" dirty="0">
                <a:latin typeface="Trebuchet MS"/>
                <a:cs typeface="Trebuchet MS"/>
              </a:rPr>
              <a:t>meet</a:t>
            </a:r>
            <a:r>
              <a:rPr sz="750" i="1" spc="-55" dirty="0">
                <a:latin typeface="Trebuchet MS"/>
                <a:cs typeface="Trebuchet MS"/>
              </a:rPr>
              <a:t> </a:t>
            </a:r>
            <a:r>
              <a:rPr sz="750" i="1" spc="-40" dirty="0">
                <a:latin typeface="Trebuchet MS"/>
                <a:cs typeface="Trebuchet MS"/>
              </a:rPr>
              <a:t>with</a:t>
            </a:r>
            <a:r>
              <a:rPr sz="750" i="1" spc="-55" dirty="0">
                <a:latin typeface="Trebuchet MS"/>
                <a:cs typeface="Trebuchet MS"/>
              </a:rPr>
              <a:t> </a:t>
            </a:r>
            <a:r>
              <a:rPr sz="750" i="1" dirty="0">
                <a:latin typeface="Trebuchet MS"/>
                <a:cs typeface="Trebuchet MS"/>
              </a:rPr>
              <a:t>Ms.  </a:t>
            </a:r>
            <a:r>
              <a:rPr sz="750" i="1" spc="-30" dirty="0">
                <a:latin typeface="Trebuchet MS"/>
                <a:cs typeface="Trebuchet MS"/>
              </a:rPr>
              <a:t>Williams</a:t>
            </a:r>
            <a:r>
              <a:rPr sz="750" i="1" spc="-60" dirty="0">
                <a:latin typeface="Trebuchet MS"/>
                <a:cs typeface="Trebuchet MS"/>
              </a:rPr>
              <a:t> </a:t>
            </a:r>
            <a:r>
              <a:rPr sz="750" i="1" spc="-45" dirty="0">
                <a:latin typeface="Trebuchet MS"/>
                <a:cs typeface="Trebuchet MS"/>
              </a:rPr>
              <a:t>re</a:t>
            </a:r>
            <a:r>
              <a:rPr sz="750" i="1" spc="-50" dirty="0">
                <a:latin typeface="Trebuchet MS"/>
                <a:cs typeface="Trebuchet MS"/>
              </a:rPr>
              <a:t> </a:t>
            </a:r>
            <a:r>
              <a:rPr sz="750" i="1" spc="-15" dirty="0">
                <a:latin typeface="Trebuchet MS"/>
                <a:cs typeface="Trebuchet MS"/>
              </a:rPr>
              <a:t>changes</a:t>
            </a:r>
            <a:r>
              <a:rPr sz="750" i="1" spc="-55" dirty="0">
                <a:latin typeface="Trebuchet MS"/>
                <a:cs typeface="Trebuchet MS"/>
              </a:rPr>
              <a:t> </a:t>
            </a:r>
            <a:r>
              <a:rPr sz="750" i="1" spc="-40" dirty="0">
                <a:latin typeface="Trebuchet MS"/>
                <a:cs typeface="Trebuchet MS"/>
              </a:rPr>
              <a:t>to</a:t>
            </a:r>
            <a:r>
              <a:rPr sz="750" i="1" spc="-50" dirty="0">
                <a:latin typeface="Trebuchet MS"/>
                <a:cs typeface="Trebuchet MS"/>
              </a:rPr>
              <a:t> </a:t>
            </a:r>
            <a:r>
              <a:rPr sz="750" i="1" spc="-30" dirty="0">
                <a:latin typeface="Trebuchet MS"/>
                <a:cs typeface="Trebuchet MS"/>
              </a:rPr>
              <a:t>compliance</a:t>
            </a:r>
            <a:r>
              <a:rPr sz="750" i="1" spc="-50" dirty="0">
                <a:latin typeface="Trebuchet MS"/>
                <a:cs typeface="Trebuchet MS"/>
              </a:rPr>
              <a:t> </a:t>
            </a:r>
            <a:r>
              <a:rPr sz="750" i="1" spc="-45" dirty="0">
                <a:latin typeface="Trebuchet MS"/>
                <a:cs typeface="Trebuchet MS"/>
              </a:rPr>
              <a:t>matrix;</a:t>
            </a:r>
            <a:r>
              <a:rPr sz="750" i="1" spc="-60" dirty="0">
                <a:latin typeface="Trebuchet MS"/>
                <a:cs typeface="Trebuchet MS"/>
              </a:rPr>
              <a:t> </a:t>
            </a:r>
            <a:r>
              <a:rPr sz="750" i="1" spc="-30" dirty="0">
                <a:latin typeface="Trebuchet MS"/>
                <a:cs typeface="Trebuchet MS"/>
              </a:rPr>
              <a:t>copied</a:t>
            </a:r>
            <a:r>
              <a:rPr sz="750" i="1" spc="-55" dirty="0">
                <a:latin typeface="Trebuchet MS"/>
                <a:cs typeface="Trebuchet MS"/>
              </a:rPr>
              <a:t> </a:t>
            </a:r>
            <a:r>
              <a:rPr sz="750" i="1" spc="-25" dirty="0">
                <a:latin typeface="Trebuchet MS"/>
                <a:cs typeface="Trebuchet MS"/>
              </a:rPr>
              <a:t>use</a:t>
            </a:r>
            <a:r>
              <a:rPr sz="750" i="1" spc="-50" dirty="0">
                <a:latin typeface="Trebuchet MS"/>
                <a:cs typeface="Trebuchet MS"/>
              </a:rPr>
              <a:t> </a:t>
            </a:r>
            <a:r>
              <a:rPr sz="750" i="1" spc="-40" dirty="0">
                <a:latin typeface="Trebuchet MS"/>
                <a:cs typeface="Trebuchet MS"/>
              </a:rPr>
              <a:t>of</a:t>
            </a:r>
            <a:r>
              <a:rPr sz="750" i="1" spc="-50" dirty="0">
                <a:latin typeface="Trebuchet MS"/>
                <a:cs typeface="Trebuchet MS"/>
              </a:rPr>
              <a:t> </a:t>
            </a:r>
            <a:r>
              <a:rPr sz="750" i="1" spc="-40" dirty="0">
                <a:latin typeface="Trebuchet MS"/>
                <a:cs typeface="Trebuchet MS"/>
              </a:rPr>
              <a:t>force</a:t>
            </a:r>
            <a:r>
              <a:rPr sz="750" i="1" spc="-50" dirty="0">
                <a:latin typeface="Trebuchet MS"/>
                <a:cs typeface="Trebuchet MS"/>
              </a:rPr>
              <a:t> </a:t>
            </a:r>
            <a:r>
              <a:rPr sz="750" i="1" spc="-40" dirty="0">
                <a:latin typeface="Trebuchet MS"/>
                <a:cs typeface="Trebuchet MS"/>
              </a:rPr>
              <a:t>reports;</a:t>
            </a:r>
            <a:r>
              <a:rPr sz="750" i="1" spc="-55" dirty="0">
                <a:latin typeface="Trebuchet MS"/>
                <a:cs typeface="Trebuchet MS"/>
              </a:rPr>
              <a:t> </a:t>
            </a:r>
            <a:r>
              <a:rPr sz="750" i="1" spc="-35" dirty="0">
                <a:latin typeface="Trebuchet MS"/>
                <a:cs typeface="Trebuchet MS"/>
              </a:rPr>
              <a:t>reviewed</a:t>
            </a:r>
            <a:r>
              <a:rPr sz="750" i="1" spc="-55" dirty="0">
                <a:latin typeface="Trebuchet MS"/>
                <a:cs typeface="Trebuchet MS"/>
              </a:rPr>
              <a:t> </a:t>
            </a:r>
            <a:r>
              <a:rPr sz="750" i="1" spc="-10" dirty="0">
                <a:latin typeface="Trebuchet MS"/>
                <a:cs typeface="Trebuchet MS"/>
              </a:rPr>
              <a:t>UNDF</a:t>
            </a:r>
            <a:r>
              <a:rPr sz="750" i="1" spc="-60" dirty="0">
                <a:latin typeface="Trebuchet MS"/>
                <a:cs typeface="Trebuchet MS"/>
              </a:rPr>
              <a:t> </a:t>
            </a:r>
            <a:r>
              <a:rPr sz="750" i="1" spc="-35" dirty="0">
                <a:latin typeface="Trebuchet MS"/>
                <a:cs typeface="Trebuchet MS"/>
              </a:rPr>
              <a:t>reports</a:t>
            </a:r>
            <a:r>
              <a:rPr sz="750" i="1" spc="-55" dirty="0">
                <a:latin typeface="Trebuchet MS"/>
                <a:cs typeface="Trebuchet MS"/>
              </a:rPr>
              <a:t> </a:t>
            </a:r>
            <a:r>
              <a:rPr sz="750" i="1" spc="-10" dirty="0">
                <a:latin typeface="Trebuchet MS"/>
                <a:cs typeface="Trebuchet MS"/>
              </a:rPr>
              <a:t>1123454</a:t>
            </a:r>
            <a:r>
              <a:rPr sz="750" i="1" spc="-60" dirty="0">
                <a:latin typeface="Trebuchet MS"/>
                <a:cs typeface="Trebuchet MS"/>
              </a:rPr>
              <a:t> </a:t>
            </a:r>
            <a:r>
              <a:rPr sz="750" i="1" spc="-15" dirty="0">
                <a:latin typeface="Trebuchet MS"/>
                <a:cs typeface="Trebuchet MS"/>
              </a:rPr>
              <a:t>and</a:t>
            </a:r>
            <a:r>
              <a:rPr sz="750" i="1" spc="-55" dirty="0">
                <a:latin typeface="Trebuchet MS"/>
                <a:cs typeface="Trebuchet MS"/>
              </a:rPr>
              <a:t> </a:t>
            </a:r>
            <a:r>
              <a:rPr sz="750" i="1" spc="-20" dirty="0">
                <a:latin typeface="Trebuchet MS"/>
                <a:cs typeface="Trebuchet MS"/>
              </a:rPr>
              <a:t>1123455.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49097" y="854900"/>
            <a:ext cx="7485380" cy="0"/>
          </a:xfrm>
          <a:custGeom>
            <a:avLst/>
            <a:gdLst/>
            <a:ahLst/>
            <a:cxnLst/>
            <a:rect l="l" t="t" r="r" b="b"/>
            <a:pathLst>
              <a:path w="7485380">
                <a:moveTo>
                  <a:pt x="0" y="0"/>
                </a:moveTo>
                <a:lnTo>
                  <a:pt x="7485380" y="0"/>
                </a:lnTo>
              </a:path>
            </a:pathLst>
          </a:custGeom>
          <a:ln w="15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134731" y="855980"/>
            <a:ext cx="684530" cy="0"/>
          </a:xfrm>
          <a:custGeom>
            <a:avLst/>
            <a:gdLst/>
            <a:ahLst/>
            <a:cxnLst/>
            <a:rect l="l" t="t" r="r" b="b"/>
            <a:pathLst>
              <a:path w="684529">
                <a:moveTo>
                  <a:pt x="0" y="0"/>
                </a:moveTo>
                <a:lnTo>
                  <a:pt x="684276" y="0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130849" y="862711"/>
            <a:ext cx="0" cy="766445"/>
          </a:xfrm>
          <a:custGeom>
            <a:avLst/>
            <a:gdLst/>
            <a:ahLst/>
            <a:cxnLst/>
            <a:rect l="l" t="t" r="r" b="b"/>
            <a:pathLst>
              <a:path h="766444">
                <a:moveTo>
                  <a:pt x="0" y="0"/>
                </a:moveTo>
                <a:lnTo>
                  <a:pt x="0" y="766445"/>
                </a:lnTo>
              </a:path>
            </a:pathLst>
          </a:custGeom>
          <a:ln w="15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49097" y="2368486"/>
            <a:ext cx="5222875" cy="0"/>
          </a:xfrm>
          <a:custGeom>
            <a:avLst/>
            <a:gdLst/>
            <a:ahLst/>
            <a:cxnLst/>
            <a:rect l="l" t="t" r="r" b="b"/>
            <a:pathLst>
              <a:path w="5222875">
                <a:moveTo>
                  <a:pt x="0" y="0"/>
                </a:moveTo>
                <a:lnTo>
                  <a:pt x="5222621" y="0"/>
                </a:lnTo>
              </a:path>
            </a:pathLst>
          </a:custGeom>
          <a:ln w="15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71845" y="2369057"/>
            <a:ext cx="847725" cy="0"/>
          </a:xfrm>
          <a:custGeom>
            <a:avLst/>
            <a:gdLst/>
            <a:ahLst/>
            <a:cxnLst/>
            <a:rect l="l" t="t" r="r" b="b"/>
            <a:pathLst>
              <a:path w="847725">
                <a:moveTo>
                  <a:pt x="0" y="0"/>
                </a:moveTo>
                <a:lnTo>
                  <a:pt x="847217" y="0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433194" y="1766316"/>
            <a:ext cx="0" cy="594360"/>
          </a:xfrm>
          <a:custGeom>
            <a:avLst/>
            <a:gdLst/>
            <a:ahLst/>
            <a:cxnLst/>
            <a:rect l="l" t="t" r="r" b="b"/>
            <a:pathLst>
              <a:path h="594360">
                <a:moveTo>
                  <a:pt x="0" y="0"/>
                </a:moveTo>
                <a:lnTo>
                  <a:pt x="0" y="594360"/>
                </a:lnTo>
              </a:path>
            </a:pathLst>
          </a:custGeom>
          <a:ln w="76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138679" y="2203704"/>
            <a:ext cx="0" cy="156845"/>
          </a:xfrm>
          <a:custGeom>
            <a:avLst/>
            <a:gdLst/>
            <a:ahLst/>
            <a:cxnLst/>
            <a:rect l="l" t="t" r="r" b="b"/>
            <a:pathLst>
              <a:path h="156844">
                <a:moveTo>
                  <a:pt x="0" y="0"/>
                </a:moveTo>
                <a:lnTo>
                  <a:pt x="0" y="156845"/>
                </a:lnTo>
              </a:path>
            </a:pathLst>
          </a:custGeom>
          <a:ln w="73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868034" y="1766316"/>
            <a:ext cx="0" cy="594360"/>
          </a:xfrm>
          <a:custGeom>
            <a:avLst/>
            <a:gdLst/>
            <a:ahLst/>
            <a:cxnLst/>
            <a:rect l="l" t="t" r="r" b="b"/>
            <a:pathLst>
              <a:path h="594360">
                <a:moveTo>
                  <a:pt x="0" y="0"/>
                </a:moveTo>
                <a:lnTo>
                  <a:pt x="0" y="594360"/>
                </a:lnTo>
              </a:path>
            </a:pathLst>
          </a:custGeom>
          <a:ln w="73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722998" y="1766316"/>
            <a:ext cx="0" cy="594360"/>
          </a:xfrm>
          <a:custGeom>
            <a:avLst/>
            <a:gdLst/>
            <a:ahLst/>
            <a:cxnLst/>
            <a:rect l="l" t="t" r="r" b="b"/>
            <a:pathLst>
              <a:path h="594360">
                <a:moveTo>
                  <a:pt x="0" y="0"/>
                </a:moveTo>
                <a:lnTo>
                  <a:pt x="0" y="594360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38679" y="3499103"/>
            <a:ext cx="0" cy="236220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20"/>
                </a:lnTo>
              </a:path>
            </a:pathLst>
          </a:custGeom>
          <a:ln w="73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868034" y="3499103"/>
            <a:ext cx="0" cy="236220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20"/>
                </a:lnTo>
              </a:path>
            </a:pathLst>
          </a:custGeom>
          <a:ln w="73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138679" y="3750690"/>
            <a:ext cx="0" cy="1015365"/>
          </a:xfrm>
          <a:custGeom>
            <a:avLst/>
            <a:gdLst/>
            <a:ahLst/>
            <a:cxnLst/>
            <a:rect l="l" t="t" r="r" b="b"/>
            <a:pathLst>
              <a:path h="1015364">
                <a:moveTo>
                  <a:pt x="0" y="0"/>
                </a:moveTo>
                <a:lnTo>
                  <a:pt x="0" y="1014857"/>
                </a:lnTo>
              </a:path>
            </a:pathLst>
          </a:custGeom>
          <a:ln w="73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868034" y="3750690"/>
            <a:ext cx="0" cy="1015365"/>
          </a:xfrm>
          <a:custGeom>
            <a:avLst/>
            <a:gdLst/>
            <a:ahLst/>
            <a:cxnLst/>
            <a:rect l="l" t="t" r="r" b="b"/>
            <a:pathLst>
              <a:path h="1015364">
                <a:moveTo>
                  <a:pt x="0" y="0"/>
                </a:moveTo>
                <a:lnTo>
                  <a:pt x="0" y="1014857"/>
                </a:lnTo>
              </a:path>
            </a:pathLst>
          </a:custGeom>
          <a:ln w="73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41413" y="847344"/>
            <a:ext cx="0" cy="6027420"/>
          </a:xfrm>
          <a:custGeom>
            <a:avLst/>
            <a:gdLst/>
            <a:ahLst/>
            <a:cxnLst/>
            <a:rect l="l" t="t" r="r" b="b"/>
            <a:pathLst>
              <a:path h="6027420">
                <a:moveTo>
                  <a:pt x="0" y="0"/>
                </a:moveTo>
                <a:lnTo>
                  <a:pt x="0" y="6027420"/>
                </a:lnTo>
              </a:path>
            </a:pathLst>
          </a:custGeom>
          <a:ln w="15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130849" y="1761998"/>
            <a:ext cx="0" cy="5113020"/>
          </a:xfrm>
          <a:custGeom>
            <a:avLst/>
            <a:gdLst/>
            <a:ahLst/>
            <a:cxnLst/>
            <a:rect l="l" t="t" r="r" b="b"/>
            <a:pathLst>
              <a:path h="5113020">
                <a:moveTo>
                  <a:pt x="0" y="0"/>
                </a:moveTo>
                <a:lnTo>
                  <a:pt x="0" y="5113020"/>
                </a:lnTo>
              </a:path>
            </a:pathLst>
          </a:custGeom>
          <a:ln w="15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433194" y="3499103"/>
            <a:ext cx="0" cy="236220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20"/>
                </a:lnTo>
              </a:path>
            </a:pathLst>
          </a:custGeom>
          <a:ln w="76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059302" y="1766316"/>
            <a:ext cx="0" cy="594360"/>
          </a:xfrm>
          <a:custGeom>
            <a:avLst/>
            <a:gdLst/>
            <a:ahLst/>
            <a:cxnLst/>
            <a:rect l="l" t="t" r="r" b="b"/>
            <a:pathLst>
              <a:path h="594360">
                <a:moveTo>
                  <a:pt x="0" y="0"/>
                </a:moveTo>
                <a:lnTo>
                  <a:pt x="0" y="594360"/>
                </a:lnTo>
              </a:path>
            </a:pathLst>
          </a:custGeom>
          <a:ln w="73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722998" y="3499103"/>
            <a:ext cx="0" cy="236220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20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376541" y="3499103"/>
            <a:ext cx="0" cy="236220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20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134222" y="3499103"/>
            <a:ext cx="0" cy="236220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20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1020425" y="3499103"/>
            <a:ext cx="0" cy="236220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20"/>
                </a:lnTo>
              </a:path>
            </a:pathLst>
          </a:custGeom>
          <a:ln w="73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563222" y="3499103"/>
            <a:ext cx="0" cy="236220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20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819388" y="854900"/>
            <a:ext cx="3319145" cy="0"/>
          </a:xfrm>
          <a:custGeom>
            <a:avLst/>
            <a:gdLst/>
            <a:ahLst/>
            <a:cxnLst/>
            <a:rect l="l" t="t" r="r" b="b"/>
            <a:pathLst>
              <a:path w="3319145">
                <a:moveTo>
                  <a:pt x="0" y="0"/>
                </a:moveTo>
                <a:lnTo>
                  <a:pt x="3319145" y="0"/>
                </a:lnTo>
              </a:path>
            </a:pathLst>
          </a:custGeom>
          <a:ln w="15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49097" y="1762505"/>
            <a:ext cx="6077585" cy="0"/>
          </a:xfrm>
          <a:custGeom>
            <a:avLst/>
            <a:gdLst/>
            <a:ahLst/>
            <a:cxnLst/>
            <a:rect l="l" t="t" r="r" b="b"/>
            <a:pathLst>
              <a:path w="6077584">
                <a:moveTo>
                  <a:pt x="0" y="0"/>
                </a:moveTo>
                <a:lnTo>
                  <a:pt x="6077458" y="0"/>
                </a:lnTo>
              </a:path>
            </a:pathLst>
          </a:custGeom>
          <a:ln w="73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49097" y="1896745"/>
            <a:ext cx="5222875" cy="0"/>
          </a:xfrm>
          <a:custGeom>
            <a:avLst/>
            <a:gdLst/>
            <a:ahLst/>
            <a:cxnLst/>
            <a:rect l="l" t="t" r="r" b="b"/>
            <a:pathLst>
              <a:path w="5222875">
                <a:moveTo>
                  <a:pt x="0" y="0"/>
                </a:moveTo>
                <a:lnTo>
                  <a:pt x="5222621" y="0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49097" y="2036826"/>
            <a:ext cx="5222875" cy="0"/>
          </a:xfrm>
          <a:custGeom>
            <a:avLst/>
            <a:gdLst/>
            <a:ahLst/>
            <a:cxnLst/>
            <a:rect l="l" t="t" r="r" b="b"/>
            <a:pathLst>
              <a:path w="5222875">
                <a:moveTo>
                  <a:pt x="0" y="0"/>
                </a:moveTo>
                <a:lnTo>
                  <a:pt x="5222621" y="0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49097" y="2199894"/>
            <a:ext cx="5222875" cy="0"/>
          </a:xfrm>
          <a:custGeom>
            <a:avLst/>
            <a:gdLst/>
            <a:ahLst/>
            <a:cxnLst/>
            <a:rect l="l" t="t" r="r" b="b"/>
            <a:pathLst>
              <a:path w="5222875">
                <a:moveTo>
                  <a:pt x="0" y="0"/>
                </a:moveTo>
                <a:lnTo>
                  <a:pt x="5222621" y="0"/>
                </a:lnTo>
              </a:path>
            </a:pathLst>
          </a:custGeom>
          <a:ln w="73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719189" y="2360929"/>
            <a:ext cx="5419725" cy="15240"/>
          </a:xfrm>
          <a:custGeom>
            <a:avLst/>
            <a:gdLst/>
            <a:ahLst/>
            <a:cxnLst/>
            <a:rect l="l" t="t" r="r" b="b"/>
            <a:pathLst>
              <a:path w="5419725" h="15239">
                <a:moveTo>
                  <a:pt x="0" y="15113"/>
                </a:moveTo>
                <a:lnTo>
                  <a:pt x="5419344" y="15113"/>
                </a:lnTo>
                <a:lnTo>
                  <a:pt x="5419344" y="0"/>
                </a:lnTo>
                <a:lnTo>
                  <a:pt x="0" y="0"/>
                </a:lnTo>
                <a:lnTo>
                  <a:pt x="0" y="151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49097" y="3273678"/>
            <a:ext cx="11489055" cy="15240"/>
          </a:xfrm>
          <a:custGeom>
            <a:avLst/>
            <a:gdLst/>
            <a:ahLst/>
            <a:cxnLst/>
            <a:rect l="l" t="t" r="r" b="b"/>
            <a:pathLst>
              <a:path w="11489055" h="15239">
                <a:moveTo>
                  <a:pt x="0" y="15113"/>
                </a:moveTo>
                <a:lnTo>
                  <a:pt x="11489055" y="15113"/>
                </a:lnTo>
                <a:lnTo>
                  <a:pt x="11489055" y="0"/>
                </a:lnTo>
                <a:lnTo>
                  <a:pt x="0" y="0"/>
                </a:lnTo>
                <a:lnTo>
                  <a:pt x="0" y="151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49097" y="3491547"/>
            <a:ext cx="11489055" cy="0"/>
          </a:xfrm>
          <a:custGeom>
            <a:avLst/>
            <a:gdLst/>
            <a:ahLst/>
            <a:cxnLst/>
            <a:rect l="l" t="t" r="r" b="b"/>
            <a:pathLst>
              <a:path w="11489055">
                <a:moveTo>
                  <a:pt x="0" y="0"/>
                </a:moveTo>
                <a:lnTo>
                  <a:pt x="11489055" y="0"/>
                </a:lnTo>
              </a:path>
            </a:pathLst>
          </a:custGeom>
          <a:ln w="15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49097" y="3743261"/>
            <a:ext cx="11489055" cy="0"/>
          </a:xfrm>
          <a:custGeom>
            <a:avLst/>
            <a:gdLst/>
            <a:ahLst/>
            <a:cxnLst/>
            <a:rect l="l" t="t" r="r" b="b"/>
            <a:pathLst>
              <a:path w="11489055">
                <a:moveTo>
                  <a:pt x="0" y="0"/>
                </a:moveTo>
                <a:lnTo>
                  <a:pt x="11489055" y="0"/>
                </a:lnTo>
              </a:path>
            </a:pathLst>
          </a:custGeom>
          <a:ln w="15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8" name="object 58"/>
          <p:cNvGraphicFramePr>
            <a:graphicFrameLocks noGrp="1"/>
          </p:cNvGraphicFramePr>
          <p:nvPr/>
        </p:nvGraphicFramePr>
        <p:xfrm>
          <a:off x="950055" y="3743261"/>
          <a:ext cx="7163431" cy="3025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6884"/>
                <a:gridCol w="711835"/>
                <a:gridCol w="3729354"/>
                <a:gridCol w="1078864"/>
                <a:gridCol w="429895"/>
                <a:gridCol w="736599"/>
              </a:tblGrid>
              <a:tr h="314325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700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R="3556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59436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/>
                </a:tc>
              </a:tr>
              <a:tr h="234315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75">
                        <a:lnSpc>
                          <a:spcPct val="100000"/>
                        </a:lnSpc>
                      </a:pPr>
                      <a:r>
                        <a:rPr sz="700" spc="-100" dirty="0">
                          <a:latin typeface="Arial"/>
                          <a:cs typeface="Arial"/>
                        </a:rPr>
                        <a:t>CPIC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Data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Committee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Meeting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7000" algn="r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1.3</a:t>
                      </a:r>
                      <a:r>
                        <a:rPr sz="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$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5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  <a:tabLst>
                          <a:tab pos="46228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305.50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700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5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  <a:tabLst>
                          <a:tab pos="59436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2700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5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  <a:tabLst>
                          <a:tab pos="59436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700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5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  <a:tabLst>
                          <a:tab pos="59436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700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5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  <a:tabLst>
                          <a:tab pos="59436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700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5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  <a:tabLst>
                          <a:tab pos="59436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700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5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  <a:tabLst>
                          <a:tab pos="59436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700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5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  <a:tabLst>
                          <a:tab pos="59436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7000" algn="r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0.7</a:t>
                      </a:r>
                      <a:r>
                        <a:rPr sz="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$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5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  <a:tabLst>
                          <a:tab pos="46228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164.50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7000" algn="r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1.2</a:t>
                      </a:r>
                      <a:r>
                        <a:rPr sz="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$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5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  <a:tabLst>
                          <a:tab pos="46228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282.00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700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5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  <a:tabLst>
                          <a:tab pos="59436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133350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700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5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  <a:tabLst>
                          <a:tab pos="59436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59" name="object 59"/>
          <p:cNvSpPr/>
          <p:nvPr/>
        </p:nvSpPr>
        <p:spPr>
          <a:xfrm>
            <a:off x="2142617" y="4761738"/>
            <a:ext cx="3729354" cy="0"/>
          </a:xfrm>
          <a:custGeom>
            <a:avLst/>
            <a:gdLst/>
            <a:ahLst/>
            <a:cxnLst/>
            <a:rect l="l" t="t" r="r" b="b"/>
            <a:pathLst>
              <a:path w="3729354">
                <a:moveTo>
                  <a:pt x="0" y="0"/>
                </a:moveTo>
                <a:lnTo>
                  <a:pt x="3729228" y="0"/>
                </a:lnTo>
              </a:path>
            </a:pathLst>
          </a:custGeom>
          <a:ln w="73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0" name="object 60"/>
          <p:cNvGraphicFramePr>
            <a:graphicFrameLocks noGrp="1"/>
          </p:cNvGraphicFramePr>
          <p:nvPr/>
        </p:nvGraphicFramePr>
        <p:xfrm>
          <a:off x="2134997" y="4992878"/>
          <a:ext cx="3729354" cy="16402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29354"/>
              </a:tblGrid>
              <a:tr h="2343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Discussion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Data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Committee Presentation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local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advocacy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group,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DOJ,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local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criminal</a:t>
                      </a:r>
                      <a:r>
                        <a:rPr sz="7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justice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19685">
                        <a:lnSpc>
                          <a:spcPts val="819"/>
                        </a:lnSpc>
                        <a:spcBef>
                          <a:spcPts val="85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officials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</a:pPr>
                      <a:r>
                        <a:rPr sz="700" spc="-100" dirty="0">
                          <a:latin typeface="Arial"/>
                          <a:cs typeface="Arial"/>
                        </a:rPr>
                        <a:t>CPIC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Policy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Committee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Meeting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1" name="object 61"/>
          <p:cNvSpPr/>
          <p:nvPr/>
        </p:nvSpPr>
        <p:spPr>
          <a:xfrm>
            <a:off x="2138045" y="6874129"/>
            <a:ext cx="3731260" cy="0"/>
          </a:xfrm>
          <a:custGeom>
            <a:avLst/>
            <a:gdLst/>
            <a:ahLst/>
            <a:cxnLst/>
            <a:rect l="l" t="t" r="r" b="b"/>
            <a:pathLst>
              <a:path w="3731260">
                <a:moveTo>
                  <a:pt x="0" y="0"/>
                </a:moveTo>
                <a:lnTo>
                  <a:pt x="3730752" y="0"/>
                </a:lnTo>
              </a:path>
            </a:pathLst>
          </a:custGeom>
          <a:ln w="73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11185321" y="309892"/>
            <a:ext cx="9810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17 of 196 </a:t>
            </a:r>
            <a:r>
              <a:rPr sz="1050" spc="-97" baseline="35714" dirty="0">
                <a:latin typeface="Arial"/>
                <a:cs typeface="Arial"/>
              </a:rPr>
              <a:t>Page</a:t>
            </a:r>
            <a:r>
              <a:rPr sz="1050" spc="-195" baseline="35714" dirty="0">
                <a:latin typeface="Arial"/>
                <a:cs typeface="Arial"/>
              </a:rPr>
              <a:t> </a:t>
            </a:r>
            <a:r>
              <a:rPr sz="1050" spc="-52" baseline="35714" dirty="0">
                <a:latin typeface="Arial"/>
                <a:cs typeface="Arial"/>
              </a:rPr>
              <a:t>1</a:t>
            </a:r>
            <a:endParaRPr sz="1050" baseline="35714">
              <a:latin typeface="Arial"/>
              <a:cs typeface="Arial"/>
            </a:endParaRPr>
          </a:p>
        </p:txBody>
      </p:sp>
      <p:sp>
        <p:nvSpPr>
          <p:cNvPr id="63" name="object 6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17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921"/>
            <a:ext cx="7950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8/22/2019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3:41 </a:t>
            </a:r>
            <a:r>
              <a:rPr sz="700" spc="-45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9404" y="247853"/>
            <a:ext cx="1301750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8475" marR="5080" indent="-486409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40" dirty="0">
                <a:latin typeface="Arial"/>
                <a:cs typeface="Arial"/>
              </a:rPr>
              <a:t>Consent Decree </a:t>
            </a:r>
            <a:r>
              <a:rPr sz="700" dirty="0">
                <a:latin typeface="Arial"/>
                <a:cs typeface="Arial"/>
              </a:rPr>
              <a:t>Monitor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563222" y="3778122"/>
            <a:ext cx="0" cy="234950"/>
          </a:xfrm>
          <a:custGeom>
            <a:avLst/>
            <a:gdLst/>
            <a:ahLst/>
            <a:cxnLst/>
            <a:rect l="l" t="t" r="r" b="b"/>
            <a:pathLst>
              <a:path h="234950">
                <a:moveTo>
                  <a:pt x="0" y="0"/>
                </a:moveTo>
                <a:lnTo>
                  <a:pt x="0" y="234569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019917" y="3774440"/>
            <a:ext cx="547370" cy="0"/>
          </a:xfrm>
          <a:custGeom>
            <a:avLst/>
            <a:gdLst/>
            <a:ahLst/>
            <a:cxnLst/>
            <a:rect l="l" t="t" r="r" b="b"/>
            <a:pathLst>
              <a:path w="547370">
                <a:moveTo>
                  <a:pt x="0" y="0"/>
                </a:moveTo>
                <a:lnTo>
                  <a:pt x="547116" y="0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019917" y="4008882"/>
            <a:ext cx="547370" cy="0"/>
          </a:xfrm>
          <a:custGeom>
            <a:avLst/>
            <a:gdLst/>
            <a:ahLst/>
            <a:cxnLst/>
            <a:rect l="l" t="t" r="r" b="b"/>
            <a:pathLst>
              <a:path w="547370">
                <a:moveTo>
                  <a:pt x="0" y="0"/>
                </a:moveTo>
                <a:lnTo>
                  <a:pt x="547116" y="0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33856" y="848423"/>
          <a:ext cx="11490321" cy="44411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495"/>
                <a:gridCol w="711835"/>
                <a:gridCol w="3729354"/>
                <a:gridCol w="854075"/>
                <a:gridCol w="654684"/>
                <a:gridCol w="756920"/>
                <a:gridCol w="2980054"/>
                <a:gridCol w="1017904"/>
              </a:tblGrid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Draft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report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court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revised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Crisis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Intervention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Policies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36703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6990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305.50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36703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60198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36703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60198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36703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60198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3189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819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Discussion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Data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Committee Presentation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standards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evaluating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curriculum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36703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6990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258.50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104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765"/>
                        </a:lnSpc>
                      </a:pP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DOJ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36703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60198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36703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60198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950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36703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60198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36703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60198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100" dirty="0">
                          <a:latin typeface="Arial"/>
                          <a:cs typeface="Arial"/>
                        </a:rPr>
                        <a:t>CPIC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Policy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Committee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Meeting,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follow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up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discussion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local</a:t>
                      </a:r>
                      <a:r>
                        <a:rPr sz="7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advocacy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group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36703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6990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282.00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Development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agenda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on-site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meeting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Monitor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(K.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Thompson) and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local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criminal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36703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6990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587.50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Trip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Baltimore,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Meeting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Monitor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(K.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Thompson) and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local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criminal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80670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10.5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09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76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justice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experts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76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justice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experts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950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On-site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CPIC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Monthly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Meeting,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follow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up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meeting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Monitor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(K.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Thompson)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2.1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36703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6990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493.50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Trip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Baltimore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6390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8.5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Discussion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improving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information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sharing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withing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local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mental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health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system and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criminal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justice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36703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46990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352.50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09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76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system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local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criminal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justice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experts,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discussion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CPIC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functioning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36703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60198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36703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60198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36703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60198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36703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60198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3679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36703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60198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285">
                <a:tc gridSpan="4">
                  <a:txBody>
                    <a:bodyPr/>
                    <a:lstStyle/>
                    <a:p>
                      <a:pPr algn="r">
                        <a:lnSpc>
                          <a:spcPts val="815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12.9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815"/>
                        </a:lnSpc>
                      </a:pPr>
                      <a:r>
                        <a:rPr sz="700" b="1" spc="-80" dirty="0">
                          <a:latin typeface="Arial"/>
                          <a:cs typeface="Arial"/>
                        </a:rPr>
                        <a:t>TOTAL: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15"/>
                        </a:lnSpc>
                        <a:tabLst>
                          <a:tab pos="399415" algn="l"/>
                        </a:tabLst>
                      </a:pPr>
                      <a:r>
                        <a:rPr sz="700" b="1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b="1" spc="-30" dirty="0">
                          <a:latin typeface="Arial"/>
                          <a:cs typeface="Arial"/>
                        </a:rPr>
                        <a:t>3,031.50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568960" algn="r">
                        <a:lnSpc>
                          <a:spcPts val="815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18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185321" y="309892"/>
            <a:ext cx="9810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18 of 196 </a:t>
            </a:r>
            <a:r>
              <a:rPr sz="1050" spc="-97" baseline="35714" dirty="0">
                <a:latin typeface="Arial"/>
                <a:cs typeface="Arial"/>
              </a:rPr>
              <a:t>Page</a:t>
            </a:r>
            <a:r>
              <a:rPr sz="1050" spc="-195" baseline="35714" dirty="0">
                <a:latin typeface="Arial"/>
                <a:cs typeface="Arial"/>
              </a:rPr>
              <a:t> </a:t>
            </a:r>
            <a:r>
              <a:rPr sz="1050" spc="-52" baseline="35714" dirty="0">
                <a:latin typeface="Arial"/>
                <a:cs typeface="Arial"/>
              </a:rPr>
              <a:t>2</a:t>
            </a:r>
            <a:endParaRPr sz="1050" baseline="3571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19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921"/>
            <a:ext cx="7950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8/22/2019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3:41 </a:t>
            </a:r>
            <a:r>
              <a:rPr sz="700" spc="-45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9404" y="247853"/>
            <a:ext cx="1301750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8475" marR="5080" indent="-486409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40" dirty="0">
                <a:latin typeface="Arial"/>
                <a:cs typeface="Arial"/>
              </a:rPr>
              <a:t>Consent Decree </a:t>
            </a:r>
            <a:r>
              <a:rPr sz="700" dirty="0">
                <a:latin typeface="Arial"/>
                <a:cs typeface="Arial"/>
              </a:rPr>
              <a:t>Monitor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33856" y="847344"/>
          <a:ext cx="11493498" cy="60655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5485"/>
                <a:gridCol w="920750"/>
                <a:gridCol w="2807970"/>
                <a:gridCol w="855979"/>
                <a:gridCol w="653415"/>
                <a:gridCol w="758825"/>
                <a:gridCol w="685800"/>
                <a:gridCol w="875665"/>
                <a:gridCol w="2437764"/>
              </a:tblGrid>
              <a:tr h="21018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75"/>
                        </a:lnSpc>
                      </a:pPr>
                      <a:r>
                        <a:rPr sz="1250" spc="-19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192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44170">
                        <a:lnSpc>
                          <a:spcPts val="800"/>
                        </a:lnSpc>
                      </a:pPr>
                      <a:r>
                        <a:rPr sz="700" b="1" spc="-85" dirty="0">
                          <a:latin typeface="Arial"/>
                          <a:cs typeface="Arial"/>
                        </a:rPr>
                        <a:t>MEALS </a:t>
                      </a:r>
                      <a:r>
                        <a:rPr sz="700" b="1" spc="-60" dirty="0">
                          <a:latin typeface="Arial"/>
                          <a:cs typeface="Arial"/>
                        </a:rPr>
                        <a:t>+</a:t>
                      </a:r>
                      <a:r>
                        <a:rPr sz="700" b="1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80" dirty="0">
                          <a:latin typeface="Arial"/>
                          <a:cs typeface="Arial"/>
                        </a:rPr>
                        <a:t>INCIDENTALS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4604" algn="ctr">
                        <a:lnSpc>
                          <a:spcPts val="800"/>
                        </a:lnSpc>
                      </a:pPr>
                      <a:r>
                        <a:rPr sz="700" b="1" spc="-50" dirty="0">
                          <a:latin typeface="Arial"/>
                          <a:cs typeface="Arial"/>
                        </a:rPr>
                        <a:t>NON</a:t>
                      </a:r>
                      <a:r>
                        <a:rPr sz="7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85" dirty="0">
                          <a:latin typeface="Arial"/>
                          <a:cs typeface="Arial"/>
                        </a:rPr>
                        <a:t>MEALS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996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640"/>
                        </a:lnSpc>
                      </a:pPr>
                      <a:r>
                        <a:rPr sz="700" b="1" spc="-40" dirty="0">
                          <a:latin typeface="Arial"/>
                          <a:cs typeface="Arial"/>
                        </a:rPr>
                        <a:t>Total </a:t>
                      </a:r>
                      <a:r>
                        <a:rPr sz="700" b="1" spc="-15" dirty="0">
                          <a:latin typeface="Arial"/>
                          <a:cs typeface="Arial"/>
                        </a:rPr>
                        <a:t>Meal</a:t>
                      </a:r>
                      <a:r>
                        <a:rPr sz="700" b="1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60" dirty="0">
                          <a:latin typeface="Arial"/>
                          <a:cs typeface="Arial"/>
                        </a:rPr>
                        <a:t>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5D8F0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72720" marR="150495" indent="27305">
                        <a:lnSpc>
                          <a:spcPct val="109900"/>
                        </a:lnSpc>
                      </a:pPr>
                      <a:r>
                        <a:rPr sz="700" b="1" spc="-30" dirty="0">
                          <a:latin typeface="Arial"/>
                          <a:cs typeface="Arial"/>
                        </a:rPr>
                        <a:t>Non-Meal  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700" b="1" spc="5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cr</a:t>
                      </a:r>
                      <a:r>
                        <a:rPr sz="700" b="1" spc="-1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ti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94310" marR="139700" indent="-32384">
                        <a:lnSpc>
                          <a:spcPct val="109900"/>
                        </a:lnSpc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Non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700" b="1" spc="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l  </a:t>
                      </a:r>
                      <a:r>
                        <a:rPr sz="700" b="1" spc="-65" dirty="0">
                          <a:latin typeface="Arial"/>
                          <a:cs typeface="Arial"/>
                        </a:rPr>
                        <a:t>Expense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780"/>
                        </a:lnSpc>
                      </a:pPr>
                      <a:r>
                        <a:rPr sz="700" b="1" spc="-45" dirty="0">
                          <a:latin typeface="Arial"/>
                          <a:cs typeface="Arial"/>
                        </a:rPr>
                        <a:t>Incidentals</a:t>
                      </a:r>
                      <a:r>
                        <a:rPr sz="70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35" dirty="0">
                          <a:latin typeface="Arial"/>
                          <a:cs typeface="Arial"/>
                        </a:rPr>
                        <a:t>(per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7475">
                <a:tc>
                  <a:txBody>
                    <a:bodyPr/>
                    <a:lstStyle/>
                    <a:p>
                      <a:pPr marL="15240" algn="ctr">
                        <a:lnSpc>
                          <a:spcPts val="770"/>
                        </a:lnSpc>
                      </a:pPr>
                      <a:r>
                        <a:rPr sz="700" b="1" spc="-40" dirty="0">
                          <a:latin typeface="Arial"/>
                          <a:cs typeface="Arial"/>
                        </a:rPr>
                        <a:t>Date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3675">
                        <a:lnSpc>
                          <a:spcPts val="770"/>
                        </a:lnSpc>
                      </a:pPr>
                      <a:r>
                        <a:rPr sz="700" b="1" spc="-55" dirty="0">
                          <a:latin typeface="Arial"/>
                          <a:cs typeface="Arial"/>
                        </a:rPr>
                        <a:t>Category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ts val="770"/>
                        </a:lnSpc>
                      </a:pPr>
                      <a:r>
                        <a:rPr sz="700" b="1" spc="-45" dirty="0">
                          <a:latin typeface="Arial"/>
                          <a:cs typeface="Arial"/>
                        </a:rPr>
                        <a:t>Vendor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52500">
                        <a:lnSpc>
                          <a:spcPts val="770"/>
                        </a:lnSpc>
                      </a:pPr>
                      <a:r>
                        <a:rPr sz="700" b="1" spc="-60" dirty="0">
                          <a:latin typeface="Arial"/>
                          <a:cs typeface="Arial"/>
                        </a:rPr>
                        <a:t>Comments </a:t>
                      </a:r>
                      <a:r>
                        <a:rPr sz="700" b="1" spc="-20" dirty="0">
                          <a:latin typeface="Arial"/>
                          <a:cs typeface="Arial"/>
                        </a:rPr>
                        <a:t>(if</a:t>
                      </a:r>
                      <a:r>
                        <a:rPr sz="7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55" dirty="0">
                          <a:latin typeface="Arial"/>
                          <a:cs typeface="Arial"/>
                        </a:rPr>
                        <a:t>necessary)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8760">
                        <a:lnSpc>
                          <a:spcPts val="770"/>
                        </a:lnSpc>
                      </a:pPr>
                      <a:r>
                        <a:rPr sz="700" b="1" spc="-4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700" b="1" spc="-55" dirty="0">
                          <a:latin typeface="Arial"/>
                          <a:cs typeface="Arial"/>
                        </a:rPr>
                        <a:t> Day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785"/>
                        </a:lnSpc>
                      </a:pPr>
                      <a:r>
                        <a:rPr sz="700" b="1" spc="-45" dirty="0">
                          <a:latin typeface="Arial"/>
                          <a:cs typeface="Arial"/>
                        </a:rPr>
                        <a:t>daily</a:t>
                      </a:r>
                      <a:r>
                        <a:rPr sz="700" b="1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50" dirty="0">
                          <a:latin typeface="Arial"/>
                          <a:cs typeface="Arial"/>
                        </a:rPr>
                        <a:t>Guidelines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770"/>
                        </a:lnSpc>
                      </a:pPr>
                      <a:r>
                        <a:rPr sz="700" b="1" spc="-40" dirty="0">
                          <a:latin typeface="Arial"/>
                          <a:cs typeface="Arial"/>
                        </a:rPr>
                        <a:t>Total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780"/>
                        </a:lnSpc>
                      </a:pPr>
                      <a:r>
                        <a:rPr sz="700" b="1" spc="-65" dirty="0">
                          <a:latin typeface="Arial"/>
                          <a:cs typeface="Arial"/>
                        </a:rPr>
                        <a:t>cap </a:t>
                      </a:r>
                      <a:r>
                        <a:rPr sz="700" b="1" spc="-3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b="1" spc="-35" dirty="0">
                          <a:latin typeface="Arial"/>
                          <a:cs typeface="Arial"/>
                        </a:rPr>
                        <a:t>$69</a:t>
                      </a:r>
                      <a:r>
                        <a:rPr sz="700" b="1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35" dirty="0">
                          <a:latin typeface="Arial"/>
                          <a:cs typeface="Arial"/>
                        </a:rPr>
                        <a:t>per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80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ts val="540"/>
                        </a:lnSpc>
                      </a:pPr>
                      <a:r>
                        <a:rPr sz="700" b="1" spc="-45" dirty="0">
                          <a:latin typeface="Arial"/>
                          <a:cs typeface="Arial"/>
                        </a:rPr>
                        <a:t>day)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228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21590" algn="ctr">
                        <a:lnSpc>
                          <a:spcPts val="835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7/26/2019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23495">
                        <a:lnSpc>
                          <a:spcPts val="835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Transportation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mileage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Home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Airport,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Mileage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one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way 10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miles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.58=$5.80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43180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Mileage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12065" algn="ctr">
                        <a:lnSpc>
                          <a:spcPts val="835"/>
                        </a:lnSpc>
                        <a:tabLst>
                          <a:tab pos="4508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5.80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49530">
                        <a:lnSpc>
                          <a:spcPts val="835"/>
                        </a:lnSpc>
                        <a:tabLst>
                          <a:tab pos="6769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5.80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241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L="228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Memphis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1a-c.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NOTE: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Lower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rate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charged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receipt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073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ts val="745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since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ticket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had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re-booked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late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due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user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error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original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booking.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02235">
                <a:tc>
                  <a:txBody>
                    <a:bodyPr/>
                    <a:lstStyle/>
                    <a:p>
                      <a:pPr marL="21590" algn="ctr">
                        <a:lnSpc>
                          <a:spcPts val="71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7/26/2019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71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Air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7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Delta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Airlines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ts val="70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Air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710"/>
                        </a:lnSpc>
                        <a:tabLst>
                          <a:tab pos="3594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465.00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10"/>
                        </a:lnSpc>
                        <a:tabLst>
                          <a:tab pos="58547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465.00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 marL="21590" algn="ctr">
                        <a:lnSpc>
                          <a:spcPts val="835"/>
                        </a:lnSpc>
                        <a:spcBef>
                          <a:spcPts val="54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7/26/2019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835"/>
                        </a:lnSpc>
                        <a:spcBef>
                          <a:spcPts val="54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Transportation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/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BWI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Taxi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675" marB="0"/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Airport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Delta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Inner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Harbor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Hotel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Receipt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#2a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Taxo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6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40513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6311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038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21590" algn="ctr">
                        <a:lnSpc>
                          <a:spcPts val="835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7/26/2019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23495">
                        <a:lnSpc>
                          <a:spcPts val="835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Other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per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diem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Per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diem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partial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day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$53.25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12065" algn="ctr">
                        <a:lnSpc>
                          <a:spcPts val="835"/>
                        </a:lnSpc>
                        <a:tabLst>
                          <a:tab pos="40513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53.25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49530">
                        <a:lnSpc>
                          <a:spcPts val="835"/>
                        </a:lnSpc>
                        <a:tabLst>
                          <a:tab pos="6311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53.25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21590" algn="ctr">
                        <a:lnSpc>
                          <a:spcPts val="835"/>
                        </a:lnSpc>
                        <a:spcBef>
                          <a:spcPts val="49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7/26/2019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286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044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21590" algn="ctr">
                        <a:lnSpc>
                          <a:spcPts val="835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7/26/2019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23495">
                        <a:lnSpc>
                          <a:spcPts val="835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Transportation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234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Top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Sedans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LLC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228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Delta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Inner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Harbor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Hotel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Airport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#2b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4318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Taxi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12065" algn="ctr">
                        <a:lnSpc>
                          <a:spcPts val="835"/>
                        </a:lnSpc>
                        <a:tabLst>
                          <a:tab pos="40513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49530">
                        <a:lnSpc>
                          <a:spcPts val="835"/>
                        </a:lnSpc>
                        <a:tabLst>
                          <a:tab pos="6311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6690">
                <a:tc>
                  <a:txBody>
                    <a:bodyPr/>
                    <a:lstStyle/>
                    <a:p>
                      <a:pPr marL="21590" algn="ctr">
                        <a:lnSpc>
                          <a:spcPts val="835"/>
                        </a:lnSpc>
                        <a:spcBef>
                          <a:spcPts val="54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7/26/2019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835"/>
                        </a:lnSpc>
                        <a:spcBef>
                          <a:spcPts val="540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Lodging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/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Delta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Hotel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675" marB="0"/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Rate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reduced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Venable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contracted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rate,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see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Receipt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#3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6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Lodging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6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3594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152.35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58547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152.35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2085">
                <a:tc>
                  <a:txBody>
                    <a:bodyPr/>
                    <a:lstStyle/>
                    <a:p>
                      <a:pPr marL="21590" algn="ctr">
                        <a:lnSpc>
                          <a:spcPts val="835"/>
                        </a:lnSpc>
                        <a:spcBef>
                          <a:spcPts val="42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7/26/2019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835"/>
                        </a:lnSpc>
                        <a:spcBef>
                          <a:spcPts val="42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Other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per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diem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Per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diem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partial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day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$53.25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835"/>
                        </a:lnSpc>
                        <a:spcBef>
                          <a:spcPts val="420"/>
                        </a:spcBef>
                        <a:tabLst>
                          <a:tab pos="40513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53.25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420"/>
                        </a:spcBef>
                        <a:tabLst>
                          <a:tab pos="6311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53.25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21590" algn="ctr">
                        <a:lnSpc>
                          <a:spcPts val="835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7/26/2019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23495">
                        <a:lnSpc>
                          <a:spcPts val="835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Transportation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mileage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Home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Airport,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Mileage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one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way 10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miles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.58=$5.80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43180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Mileage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2065" algn="ctr">
                        <a:lnSpc>
                          <a:spcPts val="835"/>
                        </a:lnSpc>
                        <a:tabLst>
                          <a:tab pos="4508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5.80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49530">
                        <a:lnSpc>
                          <a:spcPts val="835"/>
                        </a:lnSpc>
                        <a:tabLst>
                          <a:tab pos="6769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5.80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101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49530">
                        <a:lnSpc>
                          <a:spcPts val="835"/>
                        </a:lnSpc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265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689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395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6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1185321" y="309892"/>
            <a:ext cx="9810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19 of 196 </a:t>
            </a:r>
            <a:r>
              <a:rPr sz="1050" spc="-97" baseline="35714" dirty="0">
                <a:latin typeface="Arial"/>
                <a:cs typeface="Arial"/>
              </a:rPr>
              <a:t>Page</a:t>
            </a:r>
            <a:r>
              <a:rPr sz="1050" spc="-195" baseline="35714" dirty="0">
                <a:latin typeface="Arial"/>
                <a:cs typeface="Arial"/>
              </a:rPr>
              <a:t> </a:t>
            </a:r>
            <a:r>
              <a:rPr sz="1050" spc="-52" baseline="35714" dirty="0">
                <a:latin typeface="Arial"/>
                <a:cs typeface="Arial"/>
              </a:rPr>
              <a:t>3</a:t>
            </a:r>
            <a:endParaRPr sz="1050" baseline="3571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921"/>
            <a:ext cx="7950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8/22/2019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3:41 </a:t>
            </a:r>
            <a:r>
              <a:rPr sz="700" spc="-45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9404" y="247853"/>
            <a:ext cx="1301750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8475" marR="5080" indent="-486409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40" dirty="0">
                <a:latin typeface="Arial"/>
                <a:cs typeface="Arial"/>
              </a:rPr>
              <a:t>Consent Decree </a:t>
            </a:r>
            <a:r>
              <a:rPr sz="700" dirty="0">
                <a:latin typeface="Arial"/>
                <a:cs typeface="Arial"/>
              </a:rPr>
              <a:t>Monitor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1413" y="855344"/>
            <a:ext cx="0" cy="6187440"/>
          </a:xfrm>
          <a:custGeom>
            <a:avLst/>
            <a:gdLst/>
            <a:ahLst/>
            <a:cxnLst/>
            <a:rect l="l" t="t" r="r" b="b"/>
            <a:pathLst>
              <a:path h="6187440">
                <a:moveTo>
                  <a:pt x="0" y="0"/>
                </a:moveTo>
                <a:lnTo>
                  <a:pt x="0" y="6187313"/>
                </a:lnTo>
              </a:path>
            </a:pathLst>
          </a:custGeom>
          <a:ln w="15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859653" y="852169"/>
          <a:ext cx="3829684" cy="6179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5980"/>
                <a:gridCol w="653415"/>
                <a:gridCol w="758825"/>
                <a:gridCol w="685800"/>
                <a:gridCol w="875664"/>
              </a:tblGrid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6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6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6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6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480"/>
                        </a:spcBef>
                        <a:tabLst>
                          <a:tab pos="718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20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185321" y="309892"/>
            <a:ext cx="9810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20 of 196 </a:t>
            </a:r>
            <a:r>
              <a:rPr sz="1050" spc="-97" baseline="35714" dirty="0">
                <a:latin typeface="Arial"/>
                <a:cs typeface="Arial"/>
              </a:rPr>
              <a:t>Page</a:t>
            </a:r>
            <a:r>
              <a:rPr sz="1050" spc="-195" baseline="35714" dirty="0">
                <a:latin typeface="Arial"/>
                <a:cs typeface="Arial"/>
              </a:rPr>
              <a:t> </a:t>
            </a:r>
            <a:r>
              <a:rPr sz="1050" spc="-52" baseline="35714" dirty="0">
                <a:latin typeface="Arial"/>
                <a:cs typeface="Arial"/>
              </a:rPr>
              <a:t>4</a:t>
            </a:r>
            <a:endParaRPr sz="1050" baseline="3571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921"/>
            <a:ext cx="7950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8/22/2019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3:41 </a:t>
            </a:r>
            <a:r>
              <a:rPr sz="700" spc="-45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9404" y="247853"/>
            <a:ext cx="1301750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8475" marR="5080" indent="-486409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40" dirty="0">
                <a:latin typeface="Arial"/>
                <a:cs typeface="Arial"/>
              </a:rPr>
              <a:t>Consent Decree </a:t>
            </a:r>
            <a:r>
              <a:rPr sz="700" dirty="0">
                <a:latin typeface="Arial"/>
                <a:cs typeface="Arial"/>
              </a:rPr>
              <a:t>Monitor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33397" y="854900"/>
            <a:ext cx="1560830" cy="122555"/>
          </a:xfrm>
          <a:prstGeom prst="rect">
            <a:avLst/>
          </a:prstGeom>
          <a:solidFill>
            <a:srgbClr val="D9EDF3"/>
          </a:solidFill>
          <a:ln w="15113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6510">
              <a:lnSpc>
                <a:spcPts val="810"/>
              </a:lnSpc>
              <a:tabLst>
                <a:tab pos="729615" algn="l"/>
                <a:tab pos="1266190" algn="l"/>
              </a:tabLst>
            </a:pPr>
            <a:r>
              <a:rPr sz="700" spc="-70" dirty="0">
                <a:latin typeface="Arial"/>
                <a:cs typeface="Arial"/>
              </a:rPr>
              <a:t>TOTAL:	</a:t>
            </a:r>
            <a:r>
              <a:rPr sz="700" spc="-35" dirty="0">
                <a:latin typeface="Arial"/>
                <a:cs typeface="Arial"/>
              </a:rPr>
              <a:t>$	</a:t>
            </a:r>
            <a:r>
              <a:rPr sz="700" spc="-30" dirty="0">
                <a:latin typeface="Arial"/>
                <a:cs typeface="Arial"/>
              </a:rPr>
              <a:t>835.45</a:t>
            </a:r>
            <a:endParaRPr sz="7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9097" y="854900"/>
            <a:ext cx="5219700" cy="0"/>
          </a:xfrm>
          <a:custGeom>
            <a:avLst/>
            <a:gdLst/>
            <a:ahLst/>
            <a:cxnLst/>
            <a:rect l="l" t="t" r="r" b="b"/>
            <a:pathLst>
              <a:path w="5219700">
                <a:moveTo>
                  <a:pt x="0" y="0"/>
                </a:moveTo>
                <a:lnTo>
                  <a:pt x="5219700" y="0"/>
                </a:lnTo>
              </a:path>
            </a:pathLst>
          </a:custGeom>
          <a:ln w="15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1413" y="847344"/>
            <a:ext cx="0" cy="131445"/>
          </a:xfrm>
          <a:custGeom>
            <a:avLst/>
            <a:gdLst/>
            <a:ahLst/>
            <a:cxnLst/>
            <a:rect l="l" t="t" r="r" b="b"/>
            <a:pathLst>
              <a:path h="131444">
                <a:moveTo>
                  <a:pt x="0" y="0"/>
                </a:moveTo>
                <a:lnTo>
                  <a:pt x="0" y="131064"/>
                </a:lnTo>
              </a:path>
            </a:pathLst>
          </a:custGeom>
          <a:ln w="15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33856" y="1091311"/>
          <a:ext cx="6734808" cy="7467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4849"/>
                <a:gridCol w="5238114"/>
              </a:tblGrid>
              <a:tr h="118110">
                <a:tc>
                  <a:txBody>
                    <a:bodyPr/>
                    <a:lstStyle/>
                    <a:p>
                      <a:pPr algn="r">
                        <a:lnSpc>
                          <a:spcPts val="830"/>
                        </a:lnSpc>
                      </a:pPr>
                      <a:r>
                        <a:rPr sz="700" b="1" spc="-45" dirty="0">
                          <a:latin typeface="Arial"/>
                          <a:cs typeface="Arial"/>
                        </a:rPr>
                        <a:t>Subtotal</a:t>
                      </a:r>
                      <a:r>
                        <a:rPr sz="700" b="1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50" dirty="0">
                          <a:latin typeface="Arial"/>
                          <a:cs typeface="Arial"/>
                        </a:rPr>
                        <a:t>Time: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30"/>
                        </a:lnSpc>
                        <a:tabLst>
                          <a:tab pos="312420" algn="l"/>
                        </a:tabLst>
                      </a:pPr>
                      <a:r>
                        <a:rPr sz="700" b="1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b="1" spc="-30" dirty="0">
                          <a:latin typeface="Arial"/>
                          <a:cs typeface="Arial"/>
                        </a:rPr>
                        <a:t>3,031.50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algn="r">
                        <a:lnSpc>
                          <a:spcPts val="819"/>
                        </a:lnSpc>
                      </a:pPr>
                      <a:r>
                        <a:rPr sz="700" b="1" spc="-45" dirty="0">
                          <a:latin typeface="Arial"/>
                          <a:cs typeface="Arial"/>
                        </a:rPr>
                        <a:t>Subtotal</a:t>
                      </a:r>
                      <a:r>
                        <a:rPr sz="700" b="1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70" dirty="0">
                          <a:latin typeface="Arial"/>
                          <a:cs typeface="Arial"/>
                        </a:rPr>
                        <a:t>Expenses: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19"/>
                        </a:lnSpc>
                        <a:tabLst>
                          <a:tab pos="381000" algn="l"/>
                        </a:tabLst>
                      </a:pPr>
                      <a:r>
                        <a:rPr sz="700" b="1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b="1" spc="-30" dirty="0">
                          <a:latin typeface="Arial"/>
                          <a:cs typeface="Arial"/>
                        </a:rPr>
                        <a:t>835.45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algn="r">
                        <a:lnSpc>
                          <a:spcPts val="805"/>
                        </a:lnSpc>
                      </a:pPr>
                      <a:r>
                        <a:rPr sz="700" b="1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05"/>
                        </a:lnSpc>
                        <a:tabLst>
                          <a:tab pos="312420" algn="l"/>
                        </a:tabLst>
                      </a:pPr>
                      <a:r>
                        <a:rPr sz="700" b="1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b="1" spc="-30" dirty="0">
                          <a:latin typeface="Arial"/>
                          <a:cs typeface="Arial"/>
                        </a:rPr>
                        <a:t>3,866.95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1920">
                <a:tc>
                  <a:txBody>
                    <a:bodyPr/>
                    <a:lstStyle/>
                    <a:p>
                      <a:pPr marR="1270" algn="r">
                        <a:lnSpc>
                          <a:spcPts val="815"/>
                        </a:lnSpc>
                      </a:pPr>
                      <a:r>
                        <a:rPr sz="700" b="1" spc="5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nb</a:t>
                      </a:r>
                      <a:r>
                        <a:rPr sz="700" b="1" spc="-10" dirty="0">
                          <a:latin typeface="Arial"/>
                          <a:cs typeface="Arial"/>
                        </a:rPr>
                        <a:t>ill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ed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0800">
                        <a:lnSpc>
                          <a:spcPts val="815"/>
                        </a:lnSpc>
                        <a:tabLst>
                          <a:tab pos="463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19.00</a:t>
                      </a:r>
                      <a:r>
                        <a:rPr sz="700" spc="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37" baseline="3968" dirty="0">
                          <a:latin typeface="Arial"/>
                          <a:cs typeface="Arial"/>
                        </a:rPr>
                        <a:t>hours</a:t>
                      </a:r>
                      <a:endParaRPr sz="1050" baseline="3968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9240">
                <a:tc gridSpan="3">
                  <a:txBody>
                    <a:bodyPr/>
                    <a:lstStyle/>
                    <a:p>
                      <a:pPr marR="151130" algn="r">
                        <a:lnSpc>
                          <a:spcPts val="835"/>
                        </a:lnSpc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INI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IALS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7305">
                        <a:lnSpc>
                          <a:spcPct val="100000"/>
                        </a:lnSpc>
                        <a:spcBef>
                          <a:spcPts val="50"/>
                        </a:spcBef>
                        <a:tabLst>
                          <a:tab pos="6132195" algn="l"/>
                        </a:tabLst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on this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9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are  accurate:	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RTD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21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185321" y="309892"/>
            <a:ext cx="9810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21 of 196 </a:t>
            </a:r>
            <a:r>
              <a:rPr sz="1050" spc="-97" baseline="35714" dirty="0">
                <a:latin typeface="Arial"/>
                <a:cs typeface="Arial"/>
              </a:rPr>
              <a:t>Page</a:t>
            </a:r>
            <a:r>
              <a:rPr sz="1050" spc="-195" baseline="35714" dirty="0">
                <a:latin typeface="Arial"/>
                <a:cs typeface="Arial"/>
              </a:rPr>
              <a:t> </a:t>
            </a:r>
            <a:r>
              <a:rPr sz="1050" spc="-52" baseline="35714" dirty="0">
                <a:latin typeface="Arial"/>
                <a:cs typeface="Arial"/>
              </a:rPr>
              <a:t>5</a:t>
            </a:r>
            <a:endParaRPr sz="1050" baseline="3571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28"/>
            <a:ext cx="7772400" cy="106923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56121" y="309892"/>
            <a:ext cx="7150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22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04310" y="10237188"/>
            <a:ext cx="1638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22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28"/>
            <a:ext cx="7772400" cy="106923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56121" y="309892"/>
            <a:ext cx="7150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23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04310" y="10237188"/>
            <a:ext cx="1638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23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28"/>
            <a:ext cx="7772400" cy="106923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56121" y="309892"/>
            <a:ext cx="7150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24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04310" y="10237188"/>
            <a:ext cx="1638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24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457200"/>
            <a:ext cx="5943600" cy="60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18819" y="1043558"/>
            <a:ext cx="6308725" cy="4824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1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September </a:t>
            </a:r>
            <a:r>
              <a:rPr sz="1200" dirty="0">
                <a:latin typeface="Times New Roman"/>
                <a:cs typeface="Times New Roman"/>
              </a:rPr>
              <a:t>17,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2019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410"/>
              </a:lnSpc>
            </a:pPr>
            <a:r>
              <a:rPr sz="1200" spc="-5" dirty="0">
                <a:latin typeface="Times New Roman"/>
                <a:cs typeface="Times New Roman"/>
              </a:rPr>
              <a:t>Page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3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5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Reviewing and </a:t>
            </a:r>
            <a:r>
              <a:rPr sz="1200" dirty="0">
                <a:latin typeface="Times New Roman"/>
                <a:cs typeface="Times New Roman"/>
              </a:rPr>
              <a:t>commenting on </a:t>
            </a:r>
            <a:r>
              <a:rPr sz="1200" spc="-5" dirty="0">
                <a:latin typeface="Times New Roman"/>
                <a:cs typeface="Times New Roman"/>
              </a:rPr>
              <a:t>BPD reports </a:t>
            </a:r>
            <a:r>
              <a:rPr sz="1200" dirty="0">
                <a:latin typeface="Times New Roman"/>
                <a:cs typeface="Times New Roman"/>
              </a:rPr>
              <a:t>on </a:t>
            </a:r>
            <a:r>
              <a:rPr sz="1200" spc="-5" dirty="0">
                <a:latin typeface="Times New Roman"/>
                <a:cs typeface="Times New Roman"/>
              </a:rPr>
              <a:t>investigative stops and </a:t>
            </a:r>
            <a:r>
              <a:rPr sz="1200" dirty="0">
                <a:latin typeface="Times New Roman"/>
                <a:cs typeface="Times New Roman"/>
              </a:rPr>
              <a:t>sexual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assaults</a:t>
            </a:r>
            <a:endParaRPr sz="1200">
              <a:latin typeface="Times New Roman"/>
              <a:cs typeface="Times New Roman"/>
            </a:endParaRPr>
          </a:p>
          <a:p>
            <a:pPr marL="469900" marR="831215" indent="-228600">
              <a:lnSpc>
                <a:spcPct val="102400"/>
              </a:lnSpc>
              <a:spcBef>
                <a:spcPts val="10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Providing </a:t>
            </a:r>
            <a:r>
              <a:rPr sz="1200" dirty="0">
                <a:latin typeface="Times New Roman"/>
                <a:cs typeface="Times New Roman"/>
              </a:rPr>
              <a:t>input on methodology </a:t>
            </a:r>
            <a:r>
              <a:rPr sz="1200" spc="-5" dirty="0">
                <a:latin typeface="Times New Roman"/>
                <a:cs typeface="Times New Roman"/>
              </a:rPr>
              <a:t>for </a:t>
            </a:r>
            <a:r>
              <a:rPr sz="1200" dirty="0">
                <a:latin typeface="Times New Roman"/>
                <a:cs typeface="Times New Roman"/>
              </a:rPr>
              <a:t>assessing the </a:t>
            </a:r>
            <a:r>
              <a:rPr sz="1200" spc="-5" dirty="0">
                <a:latin typeface="Times New Roman"/>
                <a:cs typeface="Times New Roman"/>
              </a:rPr>
              <a:t>efficacy </a:t>
            </a:r>
            <a:r>
              <a:rPr sz="1200" dirty="0">
                <a:latin typeface="Times New Roman"/>
                <a:cs typeface="Times New Roman"/>
              </a:rPr>
              <a:t>of the memorandum of  </a:t>
            </a:r>
            <a:r>
              <a:rPr sz="1200" spc="-5" dirty="0">
                <a:latin typeface="Times New Roman"/>
                <a:cs typeface="Times New Roman"/>
              </a:rPr>
              <a:t>understanding between BPD and Baltimore </a:t>
            </a:r>
            <a:r>
              <a:rPr sz="1200" dirty="0">
                <a:latin typeface="Times New Roman"/>
                <a:cs typeface="Times New Roman"/>
              </a:rPr>
              <a:t>School </a:t>
            </a:r>
            <a:r>
              <a:rPr sz="1200" spc="-5" dirty="0">
                <a:latin typeface="Times New Roman"/>
                <a:cs typeface="Times New Roman"/>
              </a:rPr>
              <a:t>Police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14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Attending scenes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reviewing </a:t>
            </a:r>
            <a:r>
              <a:rPr sz="1200" spc="-5" dirty="0">
                <a:latin typeface="Times New Roman"/>
                <a:cs typeface="Times New Roman"/>
              </a:rPr>
              <a:t>police-involved</a:t>
            </a:r>
            <a:r>
              <a:rPr sz="1200" dirty="0">
                <a:latin typeface="Times New Roman"/>
                <a:cs typeface="Times New Roman"/>
              </a:rPr>
              <a:t> shooting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14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Continuing </a:t>
            </a:r>
            <a:r>
              <a:rPr sz="1200" spc="-5" dirty="0">
                <a:latin typeface="Times New Roman"/>
                <a:cs typeface="Times New Roman"/>
              </a:rPr>
              <a:t>comprehensive review </a:t>
            </a:r>
            <a:r>
              <a:rPr sz="1200" spc="5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PIB internal affairs investigations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2018</a:t>
            </a:r>
            <a:endParaRPr sz="1200">
              <a:latin typeface="Times New Roman"/>
              <a:cs typeface="Times New Roman"/>
            </a:endParaRPr>
          </a:p>
          <a:p>
            <a:pPr marL="469900" marR="616585" indent="-228600">
              <a:lnSpc>
                <a:spcPct val="102400"/>
              </a:lnSpc>
              <a:spcBef>
                <a:spcPts val="10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Reviewing, analyzing </a:t>
            </a:r>
            <a:r>
              <a:rPr sz="1200" dirty="0">
                <a:latin typeface="Times New Roman"/>
                <a:cs typeface="Times New Roman"/>
              </a:rPr>
              <a:t>and </a:t>
            </a:r>
            <a:r>
              <a:rPr sz="1200" spc="-5" dirty="0">
                <a:latin typeface="Times New Roman"/>
                <a:cs typeface="Times New Roman"/>
              </a:rPr>
              <a:t>obtaining updates from BPD about incidents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are </a:t>
            </a:r>
            <a:r>
              <a:rPr sz="1200" dirty="0">
                <a:latin typeface="Times New Roman"/>
                <a:cs typeface="Times New Roman"/>
              </a:rPr>
              <a:t>under  </a:t>
            </a:r>
            <a:r>
              <a:rPr sz="1200" spc="-5" dirty="0">
                <a:latin typeface="Times New Roman"/>
                <a:cs typeface="Times New Roman"/>
              </a:rPr>
              <a:t>investigation </a:t>
            </a:r>
            <a:r>
              <a:rPr sz="1200" spc="10" dirty="0">
                <a:latin typeface="Times New Roman"/>
                <a:cs typeface="Times New Roman"/>
              </a:rPr>
              <a:t>by </a:t>
            </a:r>
            <a:r>
              <a:rPr sz="1200" spc="-5" dirty="0">
                <a:latin typeface="Times New Roman"/>
                <a:cs typeface="Times New Roman"/>
              </a:rPr>
              <a:t>PIB </a:t>
            </a:r>
            <a:r>
              <a:rPr sz="1200" spc="5" dirty="0">
                <a:latin typeface="Times New Roman"/>
                <a:cs typeface="Times New Roman"/>
              </a:rPr>
              <a:t>or </a:t>
            </a:r>
            <a:r>
              <a:rPr sz="1200" spc="-5" dirty="0">
                <a:latin typeface="Times New Roman"/>
                <a:cs typeface="Times New Roman"/>
              </a:rPr>
              <a:t>otherwise </a:t>
            </a:r>
            <a:r>
              <a:rPr sz="1200" dirty="0">
                <a:latin typeface="Times New Roman"/>
                <a:cs typeface="Times New Roman"/>
              </a:rPr>
              <a:t>have </a:t>
            </a:r>
            <a:r>
              <a:rPr sz="1200" spc="-5" dirty="0">
                <a:latin typeface="Times New Roman"/>
                <a:cs typeface="Times New Roman"/>
              </a:rPr>
              <a:t>drawn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scrutiny</a:t>
            </a:r>
            <a:endParaRPr sz="1200">
              <a:latin typeface="Times New Roman"/>
              <a:cs typeface="Times New Roman"/>
            </a:endParaRPr>
          </a:p>
          <a:p>
            <a:pPr marL="469900" marR="37465" indent="-228600">
              <a:lnSpc>
                <a:spcPct val="103299"/>
              </a:lnSpc>
              <a:spcBef>
                <a:spcPts val="9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Addressing issues relating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interactions </a:t>
            </a:r>
            <a:r>
              <a:rPr sz="1200" dirty="0">
                <a:latin typeface="Times New Roman"/>
                <a:cs typeface="Times New Roman"/>
              </a:rPr>
              <a:t>with </a:t>
            </a:r>
            <a:r>
              <a:rPr sz="1200" spc="-5" dirty="0">
                <a:latin typeface="Times New Roman"/>
                <a:cs typeface="Times New Roman"/>
              </a:rPr>
              <a:t>individuals </a:t>
            </a:r>
            <a:r>
              <a:rPr sz="1200" dirty="0">
                <a:latin typeface="Times New Roman"/>
                <a:cs typeface="Times New Roman"/>
              </a:rPr>
              <a:t>with </a:t>
            </a:r>
            <a:r>
              <a:rPr sz="1200" spc="-5" dirty="0">
                <a:latin typeface="Times New Roman"/>
                <a:cs typeface="Times New Roman"/>
              </a:rPr>
              <a:t>behavioral health disabilities,  including </a:t>
            </a:r>
            <a:r>
              <a:rPr sz="1200" dirty="0">
                <a:latin typeface="Times New Roman"/>
                <a:cs typeface="Times New Roman"/>
              </a:rPr>
              <a:t>meeting </a:t>
            </a:r>
            <a:r>
              <a:rPr sz="1200" spc="-5" dirty="0">
                <a:latin typeface="Times New Roman"/>
                <a:cs typeface="Times New Roman"/>
              </a:rPr>
              <a:t>with CPIC, revising crisis intervention policies, discussing analysis </a:t>
            </a:r>
            <a:r>
              <a:rPr sz="1200" spc="5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needs  </a:t>
            </a:r>
            <a:r>
              <a:rPr sz="1200" dirty="0">
                <a:latin typeface="Times New Roman"/>
                <a:cs typeface="Times New Roman"/>
              </a:rPr>
              <a:t>of the </a:t>
            </a:r>
            <a:r>
              <a:rPr sz="1200" spc="-5" dirty="0">
                <a:latin typeface="Times New Roman"/>
                <a:cs typeface="Times New Roman"/>
              </a:rPr>
              <a:t>City’s behavioral </a:t>
            </a:r>
            <a:r>
              <a:rPr sz="1200" dirty="0">
                <a:latin typeface="Times New Roman"/>
                <a:cs typeface="Times New Roman"/>
              </a:rPr>
              <a:t>health </a:t>
            </a:r>
            <a:r>
              <a:rPr sz="1200" spc="-5" dirty="0">
                <a:latin typeface="Times New Roman"/>
                <a:cs typeface="Times New Roman"/>
              </a:rPr>
              <a:t>system, and reviewing crisis intervention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training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14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Consulting </a:t>
            </a:r>
            <a:r>
              <a:rPr sz="1200" spc="-5" dirty="0">
                <a:latin typeface="Times New Roman"/>
                <a:cs typeface="Times New Roman"/>
              </a:rPr>
              <a:t>BPD </a:t>
            </a:r>
            <a:r>
              <a:rPr sz="1200" dirty="0">
                <a:latin typeface="Times New Roman"/>
                <a:cs typeface="Times New Roman"/>
              </a:rPr>
              <a:t>on developing community policing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staffing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plans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13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Consulting </a:t>
            </a:r>
            <a:r>
              <a:rPr sz="1200" spc="-5" dirty="0">
                <a:latin typeface="Times New Roman"/>
                <a:cs typeface="Times New Roman"/>
              </a:rPr>
              <a:t>BPD </a:t>
            </a:r>
            <a:r>
              <a:rPr sz="1200" dirty="0">
                <a:latin typeface="Times New Roman"/>
                <a:cs typeface="Times New Roman"/>
              </a:rPr>
              <a:t>on developing </a:t>
            </a:r>
            <a:r>
              <a:rPr sz="1200" spc="-5" dirty="0">
                <a:latin typeface="Times New Roman"/>
                <a:cs typeface="Times New Roman"/>
              </a:rPr>
              <a:t>and implementing recruitment, </a:t>
            </a:r>
            <a:r>
              <a:rPr sz="1200" dirty="0">
                <a:latin typeface="Times New Roman"/>
                <a:cs typeface="Times New Roman"/>
              </a:rPr>
              <a:t>hiring </a:t>
            </a:r>
            <a:r>
              <a:rPr sz="1200" spc="-5" dirty="0">
                <a:latin typeface="Times New Roman"/>
                <a:cs typeface="Times New Roman"/>
              </a:rPr>
              <a:t>and retention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plans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13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Drafting and </a:t>
            </a:r>
            <a:r>
              <a:rPr sz="1200" dirty="0">
                <a:latin typeface="Times New Roman"/>
                <a:cs typeface="Times New Roman"/>
              </a:rPr>
              <a:t>publishing the </a:t>
            </a:r>
            <a:r>
              <a:rPr sz="1200" spc="-5" dirty="0">
                <a:latin typeface="Times New Roman"/>
                <a:cs typeface="Times New Roman"/>
              </a:rPr>
              <a:t>Monitoring Team’s </a:t>
            </a:r>
            <a:r>
              <a:rPr sz="1200" dirty="0">
                <a:latin typeface="Times New Roman"/>
                <a:cs typeface="Times New Roman"/>
              </a:rPr>
              <a:t>third </a:t>
            </a:r>
            <a:r>
              <a:rPr sz="1200" spc="-5" dirty="0">
                <a:latin typeface="Times New Roman"/>
                <a:cs typeface="Times New Roman"/>
              </a:rPr>
              <a:t>semiannual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report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14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Finalizing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budget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FY20</a:t>
            </a:r>
            <a:endParaRPr sz="1200">
              <a:latin typeface="Times New Roman"/>
              <a:cs typeface="Times New Roman"/>
            </a:endParaRPr>
          </a:p>
          <a:p>
            <a:pPr marL="469900" marR="5080" indent="-228600">
              <a:lnSpc>
                <a:spcPct val="102600"/>
              </a:lnSpc>
              <a:spcBef>
                <a:spcPts val="9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Meetings and communications with Judge Bredar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inform </a:t>
            </a:r>
            <a:r>
              <a:rPr sz="1200" dirty="0">
                <a:latin typeface="Times New Roman"/>
                <a:cs typeface="Times New Roman"/>
              </a:rPr>
              <a:t>him </a:t>
            </a:r>
            <a:r>
              <a:rPr sz="1200" spc="-5" dirty="0">
                <a:latin typeface="Times New Roman"/>
                <a:cs typeface="Times New Roman"/>
              </a:rPr>
              <a:t>and receive his feedback about 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progress </a:t>
            </a:r>
            <a:r>
              <a:rPr sz="1200" dirty="0">
                <a:latin typeface="Times New Roman"/>
                <a:cs typeface="Times New Roman"/>
              </a:rPr>
              <a:t>of 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project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14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Preparing and </a:t>
            </a:r>
            <a:r>
              <a:rPr sz="1200" dirty="0">
                <a:latin typeface="Times New Roman"/>
                <a:cs typeface="Times New Roman"/>
              </a:rPr>
              <a:t>updating content </a:t>
            </a:r>
            <a:r>
              <a:rPr sz="1200" spc="-5" dirty="0">
                <a:latin typeface="Times New Roman"/>
                <a:cs typeface="Times New Roman"/>
              </a:rPr>
              <a:t>for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team’s website, including </a:t>
            </a:r>
            <a:r>
              <a:rPr sz="1200" dirty="0">
                <a:latin typeface="Times New Roman"/>
                <a:cs typeface="Times New Roman"/>
              </a:rPr>
              <a:t>Monthly Monitor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newsletter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14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Engaging with residents </a:t>
            </a:r>
            <a:r>
              <a:rPr sz="1200" dirty="0">
                <a:latin typeface="Times New Roman"/>
                <a:cs typeface="Times New Roman"/>
              </a:rPr>
              <a:t>on </a:t>
            </a:r>
            <a:r>
              <a:rPr sz="1200" spc="-5" dirty="0">
                <a:latin typeface="Times New Roman"/>
                <a:cs typeface="Times New Roman"/>
              </a:rPr>
              <a:t>social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media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Invoice</a:t>
            </a:r>
            <a:r>
              <a:rPr sz="1200" b="1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Summary</a:t>
            </a:r>
            <a:endParaRPr sz="12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spcBef>
                <a:spcPts val="45"/>
              </a:spcBef>
            </a:pPr>
            <a:r>
              <a:rPr sz="1200" i="1" spc="-5" dirty="0">
                <a:latin typeface="Times New Roman"/>
                <a:cs typeface="Times New Roman"/>
              </a:rPr>
              <a:t>Invoice</a:t>
            </a:r>
            <a:r>
              <a:rPr sz="1200" i="1" spc="-10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Totals</a:t>
            </a:r>
            <a:endParaRPr sz="1200">
              <a:latin typeface="Times New Roman"/>
              <a:cs typeface="Times New Roman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099945" y="5871971"/>
          <a:ext cx="5143500" cy="12820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0200"/>
                <a:gridCol w="1257300"/>
                <a:gridCol w="1257300"/>
                <a:gridCol w="1028700"/>
              </a:tblGrid>
              <a:tr h="3562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" marR="71755">
                        <a:lnSpc>
                          <a:spcPts val="1380"/>
                        </a:lnSpc>
                        <a:spcBef>
                          <a:spcPts val="35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Previously</a:t>
                      </a:r>
                      <a:r>
                        <a:rPr sz="1200" b="1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Billed  (FY</a:t>
                      </a:r>
                      <a:r>
                        <a:rPr sz="1200" b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2019)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ts val="1380"/>
                        </a:lnSpc>
                      </a:pPr>
                      <a:r>
                        <a:rPr sz="1200" b="1" dirty="0">
                          <a:latin typeface="Times New Roman"/>
                          <a:cs typeface="Times New Roman"/>
                        </a:rPr>
                        <a:t>July 2019</a:t>
                      </a:r>
                      <a:r>
                        <a:rPr sz="1200" b="1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Billed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" marR="209550" indent="-635">
                        <a:lnSpc>
                          <a:spcPts val="1380"/>
                        </a:lnSpc>
                        <a:spcBef>
                          <a:spcPts val="35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Fiscal</a:t>
                      </a:r>
                      <a:r>
                        <a:rPr sz="120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YTD 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2020</a:t>
                      </a:r>
                      <a:r>
                        <a:rPr sz="1200" b="1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Billed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5110">
                <a:tc>
                  <a:txBody>
                    <a:bodyPr/>
                    <a:lstStyle/>
                    <a:p>
                      <a:pPr marL="71755">
                        <a:lnSpc>
                          <a:spcPts val="1380"/>
                        </a:lnSpc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Services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85"/>
                        </a:lnSpc>
                        <a:spcBef>
                          <a:spcPts val="44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$1,642,791.25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565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85"/>
                        </a:lnSpc>
                        <a:spcBef>
                          <a:spcPts val="44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$153,809.75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565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85"/>
                        </a:lnSpc>
                        <a:spcBef>
                          <a:spcPts val="44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$153,809.75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565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6385">
                <a:tc>
                  <a:txBody>
                    <a:bodyPr/>
                    <a:lstStyle/>
                    <a:p>
                      <a:pPr marL="71755">
                        <a:lnSpc>
                          <a:spcPts val="1390"/>
                        </a:lnSpc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Expenses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90"/>
                        </a:lnSpc>
                        <a:spcBef>
                          <a:spcPts val="76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$71,220.02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971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90"/>
                        </a:lnSpc>
                        <a:spcBef>
                          <a:spcPts val="76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$7,118.53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971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90"/>
                        </a:lnSpc>
                        <a:spcBef>
                          <a:spcPts val="76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$7,118.53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971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4335">
                <a:tc>
                  <a:txBody>
                    <a:bodyPr/>
                    <a:lstStyle/>
                    <a:p>
                      <a:pPr marL="71755" marR="130810">
                        <a:lnSpc>
                          <a:spcPts val="1380"/>
                        </a:lnSpc>
                        <a:spcBef>
                          <a:spcPts val="35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TOTAL Services</a:t>
                      </a:r>
                      <a:r>
                        <a:rPr sz="1200" b="1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and 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Expenses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R="57785" algn="r">
                        <a:lnSpc>
                          <a:spcPts val="138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$1,714,011.27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12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R="57785" algn="r">
                        <a:lnSpc>
                          <a:spcPts val="138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$160,928.28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12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R="57785" algn="r">
                        <a:lnSpc>
                          <a:spcPts val="138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$160,928.28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12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099945" y="7350379"/>
          <a:ext cx="5143500" cy="1354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4500"/>
                <a:gridCol w="3429000"/>
              </a:tblGrid>
              <a:tr h="284480">
                <a:tc>
                  <a:txBody>
                    <a:bodyPr/>
                    <a:lstStyle/>
                    <a:p>
                      <a:pPr marL="71755">
                        <a:lnSpc>
                          <a:spcPts val="1380"/>
                        </a:lnSpc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FY2020</a:t>
                      </a: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Budget</a:t>
                      </a:r>
                      <a:r>
                        <a:rPr sz="1200" b="1" baseline="27777" dirty="0">
                          <a:latin typeface="Times New Roman"/>
                          <a:cs typeface="Times New Roman"/>
                        </a:rPr>
                        <a:t>1</a:t>
                      </a:r>
                      <a:endParaRPr sz="1200" baseline="27777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8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$1,591,162.20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7505">
                <a:tc>
                  <a:txBody>
                    <a:bodyPr/>
                    <a:lstStyle/>
                    <a:p>
                      <a:pPr marL="71755" marR="312420">
                        <a:lnSpc>
                          <a:spcPts val="1380"/>
                        </a:lnSpc>
                        <a:spcBef>
                          <a:spcPts val="50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Funds Remaining in  FY2020</a:t>
                      </a: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Budget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9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$1,430,233.92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marL="71755" marR="97790">
                        <a:lnSpc>
                          <a:spcPts val="1380"/>
                        </a:lnSpc>
                        <a:spcBef>
                          <a:spcPts val="35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Percentage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Funds  Used in FY2020</a:t>
                      </a:r>
                      <a:r>
                        <a:rPr sz="1200" b="1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Budget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8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10.11%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marL="71755" marR="133985">
                        <a:lnSpc>
                          <a:spcPts val="1380"/>
                        </a:lnSpc>
                        <a:spcBef>
                          <a:spcPts val="35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Fiscal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2020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YTD</a:t>
                      </a:r>
                      <a:r>
                        <a:rPr sz="1200" b="1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Value 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pro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bono</a:t>
                      </a:r>
                      <a:r>
                        <a:rPr sz="1200" b="1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Services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8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$59,229.75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2971800" y="8910891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90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18819" y="8957691"/>
            <a:ext cx="445770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75" spc="-52" baseline="29914" dirty="0">
                <a:latin typeface="Arial"/>
                <a:cs typeface="Arial"/>
              </a:rPr>
              <a:t>1 </a:t>
            </a:r>
            <a:r>
              <a:rPr sz="1100" spc="-5" dirty="0">
                <a:latin typeface="Times New Roman"/>
                <a:cs typeface="Times New Roman"/>
              </a:rPr>
              <a:t>The FY2020 Budget includes $116,162.20 carried over </a:t>
            </a:r>
            <a:r>
              <a:rPr sz="1100" dirty="0">
                <a:latin typeface="Times New Roman"/>
                <a:cs typeface="Times New Roman"/>
              </a:rPr>
              <a:t>from FY2019</a:t>
            </a:r>
            <a:r>
              <a:rPr sz="1100" spc="1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Budget.</a:t>
            </a:r>
            <a:endParaRPr sz="1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28"/>
            <a:ext cx="7772400" cy="106923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56121" y="309892"/>
            <a:ext cx="7150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25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04310" y="10237188"/>
            <a:ext cx="1638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25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28"/>
            <a:ext cx="7772400" cy="106923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56121" y="309892"/>
            <a:ext cx="7150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26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04310" y="10237188"/>
            <a:ext cx="1638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26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150100" cy="127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33821" y="309892"/>
            <a:ext cx="7150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27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05860" y="12256488"/>
            <a:ext cx="1384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27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28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224916" y="264693"/>
            <a:ext cx="9512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Arial"/>
                <a:cs typeface="Arial"/>
              </a:rPr>
              <a:t>9/4/2019 </a:t>
            </a:r>
            <a:r>
              <a:rPr sz="900" spc="95" dirty="0">
                <a:latin typeface="Arial"/>
                <a:cs typeface="Arial"/>
              </a:rPr>
              <a:t>/</a:t>
            </a:r>
            <a:r>
              <a:rPr sz="900" spc="-160" dirty="0">
                <a:latin typeface="Arial"/>
                <a:cs typeface="Arial"/>
              </a:rPr>
              <a:t> </a:t>
            </a:r>
            <a:r>
              <a:rPr sz="900" spc="-40" dirty="0">
                <a:latin typeface="Arial"/>
                <a:cs typeface="Arial"/>
              </a:rPr>
              <a:t>9:15 </a:t>
            </a:r>
            <a:r>
              <a:rPr sz="900" spc="-35" dirty="0">
                <a:latin typeface="Arial"/>
                <a:cs typeface="Arial"/>
              </a:rPr>
              <a:t>AM</a:t>
            </a:r>
            <a:endParaRPr sz="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75655" y="244995"/>
            <a:ext cx="1649095" cy="321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9920" marR="5080" indent="-617855">
              <a:lnSpc>
                <a:spcPct val="1078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Baltimore </a:t>
            </a:r>
            <a:r>
              <a:rPr sz="900" spc="-55" dirty="0">
                <a:latin typeface="Arial"/>
                <a:cs typeface="Arial"/>
              </a:rPr>
              <a:t>Consent </a:t>
            </a:r>
            <a:r>
              <a:rPr sz="900" spc="-60" dirty="0">
                <a:latin typeface="Arial"/>
                <a:cs typeface="Arial"/>
              </a:rPr>
              <a:t>Decree </a:t>
            </a:r>
            <a:r>
              <a:rPr sz="900" spc="-5" dirty="0">
                <a:latin typeface="Arial"/>
                <a:cs typeface="Arial"/>
              </a:rPr>
              <a:t>Monitor  </a:t>
            </a:r>
            <a:r>
              <a:rPr sz="900" spc="-95" dirty="0">
                <a:latin typeface="Arial"/>
                <a:cs typeface="Arial"/>
              </a:rPr>
              <a:t>INVOICE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43181" y="264693"/>
            <a:ext cx="3333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85" dirty="0">
                <a:latin typeface="Arial"/>
                <a:cs typeface="Arial"/>
              </a:rPr>
              <a:t>Page</a:t>
            </a:r>
            <a:r>
              <a:rPr sz="900" spc="-120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23900" y="681481"/>
          <a:ext cx="12140562" cy="62014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1394"/>
                <a:gridCol w="898525"/>
                <a:gridCol w="3425825"/>
                <a:gridCol w="1083310"/>
                <a:gridCol w="826769"/>
                <a:gridCol w="760729"/>
                <a:gridCol w="2738120"/>
                <a:gridCol w="687070"/>
                <a:gridCol w="718820"/>
              </a:tblGrid>
              <a:tr h="1216025">
                <a:tc gridSpan="9">
                  <a:txBody>
                    <a:bodyPr/>
                    <a:lstStyle/>
                    <a:p>
                      <a:pPr marL="42545">
                        <a:lnSpc>
                          <a:spcPts val="1505"/>
                        </a:lnSpc>
                        <a:tabLst>
                          <a:tab pos="7266305" algn="l"/>
                        </a:tabLst>
                      </a:pPr>
                      <a:r>
                        <a:rPr sz="1450" spc="-1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450" spc="-85" dirty="0">
                          <a:latin typeface="Arial"/>
                          <a:cs typeface="Arial"/>
                        </a:rPr>
                        <a:t>Consent</a:t>
                      </a:r>
                      <a:r>
                        <a:rPr sz="14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50" spc="-80" dirty="0">
                          <a:latin typeface="Arial"/>
                          <a:cs typeface="Arial"/>
                        </a:rPr>
                        <a:t>Decree</a:t>
                      </a:r>
                      <a:r>
                        <a:rPr sz="14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50" spc="-15" dirty="0">
                          <a:latin typeface="Arial"/>
                          <a:cs typeface="Arial"/>
                        </a:rPr>
                        <a:t>Monitor	</a:t>
                      </a:r>
                      <a:r>
                        <a:rPr sz="1350" b="1" spc="-150" baseline="30864" dirty="0">
                          <a:latin typeface="Arial"/>
                          <a:cs typeface="Arial"/>
                        </a:rPr>
                        <a:t>INSTRUCTIONS</a:t>
                      </a:r>
                      <a:endParaRPr sz="1350" baseline="30864">
                        <a:latin typeface="Arial"/>
                        <a:cs typeface="Arial"/>
                      </a:endParaRPr>
                    </a:p>
                    <a:p>
                      <a:pPr marL="39370">
                        <a:lnSpc>
                          <a:spcPts val="1285"/>
                        </a:lnSpc>
                        <a:tabLst>
                          <a:tab pos="7266305" algn="l"/>
                        </a:tabLst>
                      </a:pPr>
                      <a:r>
                        <a:rPr sz="1950" spc="-97" baseline="-14957" dirty="0">
                          <a:latin typeface="Arial"/>
                          <a:cs typeface="Arial"/>
                        </a:rPr>
                        <a:t>750 </a:t>
                      </a:r>
                      <a:r>
                        <a:rPr sz="1950" spc="-187" baseline="-14957" dirty="0">
                          <a:latin typeface="Arial"/>
                          <a:cs typeface="Arial"/>
                        </a:rPr>
                        <a:t>E.  </a:t>
                      </a:r>
                      <a:r>
                        <a:rPr sz="1950" baseline="-14957" dirty="0">
                          <a:latin typeface="Arial"/>
                          <a:cs typeface="Arial"/>
                        </a:rPr>
                        <a:t>Pratt,</a:t>
                      </a:r>
                      <a:r>
                        <a:rPr sz="1950" spc="-232" baseline="-1495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50" spc="-135" baseline="-14957" dirty="0">
                          <a:latin typeface="Arial"/>
                          <a:cs typeface="Arial"/>
                        </a:rPr>
                        <a:t>Ste</a:t>
                      </a:r>
                      <a:r>
                        <a:rPr sz="1950" spc="-37" baseline="-1495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50" spc="22" baseline="-14957" dirty="0">
                          <a:latin typeface="Arial"/>
                          <a:cs typeface="Arial"/>
                        </a:rPr>
                        <a:t>900	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1.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blue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left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first.</a:t>
                      </a:r>
                      <a:r>
                        <a:rPr sz="900" spc="1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cause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rate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information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42545">
                        <a:lnSpc>
                          <a:spcPts val="1639"/>
                        </a:lnSpc>
                        <a:tabLst>
                          <a:tab pos="7266305" algn="l"/>
                        </a:tabLst>
                      </a:pPr>
                      <a:r>
                        <a:rPr sz="2175" spc="-30" baseline="-19157" dirty="0">
                          <a:latin typeface="Arial"/>
                          <a:cs typeface="Arial"/>
                        </a:rPr>
                        <a:t>Baltimore,</a:t>
                      </a:r>
                      <a:r>
                        <a:rPr sz="2175" spc="-15" baseline="-1915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175" spc="-82" baseline="-19157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2175" spc="-22" baseline="-1915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175" spc="-187" baseline="-19157" dirty="0">
                          <a:latin typeface="Arial"/>
                          <a:cs typeface="Arial"/>
                        </a:rPr>
                        <a:t>21202	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2.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"Sample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7266305" marR="175260">
                        <a:lnSpc>
                          <a:spcPct val="107800"/>
                        </a:lnSpc>
                        <a:spcBef>
                          <a:spcPts val="465"/>
                        </a:spcBef>
                        <a:buAutoNum type="arabicPeriod" startAt="3"/>
                        <a:tabLst>
                          <a:tab pos="7379334" algn="l"/>
                        </a:tabLst>
                      </a:pPr>
                      <a:r>
                        <a:rPr sz="900" spc="-7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day,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even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if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a 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which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inevitably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will.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Leadership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must authorize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more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than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eight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billed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day, 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itemized,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but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so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sparingly.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above 8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day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should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reflected</a:t>
                      </a:r>
                      <a:r>
                        <a:rPr sz="900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"unbilled."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7404734" indent="-138430">
                        <a:lnSpc>
                          <a:spcPts val="1070"/>
                        </a:lnSpc>
                        <a:buAutoNum type="arabicPeriod" startAt="3"/>
                        <a:tabLst>
                          <a:tab pos="7405370" algn="l"/>
                        </a:tabLst>
                      </a:pPr>
                      <a:r>
                        <a:rPr sz="900" spc="-7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may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9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9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spent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traveling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Baltimore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anywhere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else.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is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non-re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8910">
                <a:tc gridSpan="2">
                  <a:txBody>
                    <a:bodyPr/>
                    <a:lstStyle/>
                    <a:p>
                      <a:pPr marL="243204">
                        <a:lnSpc>
                          <a:spcPts val="1215"/>
                        </a:lnSpc>
                      </a:pPr>
                      <a:r>
                        <a:rPr sz="1150" spc="-7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150" spc="-10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1150" spc="-5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115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80" dirty="0">
                          <a:latin typeface="Arial"/>
                          <a:cs typeface="Arial"/>
                        </a:rPr>
                        <a:t>OF: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1215"/>
                        </a:lnSpc>
                      </a:pPr>
                      <a:r>
                        <a:rPr sz="1150" b="1" i="1" u="heavy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July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7465" marR="27305" algn="ctr">
                        <a:lnSpc>
                          <a:spcPct val="111300"/>
                        </a:lnSpc>
                        <a:spcBef>
                          <a:spcPts val="489"/>
                        </a:spcBef>
                      </a:pPr>
                      <a:r>
                        <a:rPr sz="800" spc="-30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8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before 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starting 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spreadsheet.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46990" marR="36830" algn="ctr">
                        <a:lnSpc>
                          <a:spcPts val="1070"/>
                        </a:lnSpc>
                        <a:spcBef>
                          <a:spcPts val="50"/>
                        </a:spcBef>
                      </a:pPr>
                      <a:r>
                        <a:rPr sz="800" spc="-55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other 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info </a:t>
                      </a:r>
                      <a:r>
                        <a:rPr sz="8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populate.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2229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857250">
                        <a:lnSpc>
                          <a:spcPts val="1070"/>
                        </a:lnSpc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make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tab.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6530">
                <a:tc gridSpan="2">
                  <a:txBody>
                    <a:bodyPr/>
                    <a:lstStyle/>
                    <a:p>
                      <a:pPr marL="334645">
                        <a:lnSpc>
                          <a:spcPts val="1215"/>
                        </a:lnSpc>
                      </a:pPr>
                      <a:r>
                        <a:rPr sz="1150" spc="-7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150" spc="-105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11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85" dirty="0">
                          <a:latin typeface="Arial"/>
                          <a:cs typeface="Arial"/>
                        </a:rPr>
                        <a:t>BY: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635">
                        <a:lnSpc>
                          <a:spcPts val="1245"/>
                        </a:lnSpc>
                      </a:pPr>
                      <a:r>
                        <a:rPr sz="1300" spc="-114" dirty="0">
                          <a:latin typeface="Arial"/>
                          <a:cs typeface="Arial"/>
                        </a:rPr>
                        <a:t>CMPI </a:t>
                      </a:r>
                      <a:r>
                        <a:rPr sz="1300" spc="-135" dirty="0">
                          <a:latin typeface="Arial"/>
                          <a:cs typeface="Arial"/>
                        </a:rPr>
                        <a:t>(BCMC </a:t>
                      </a:r>
                      <a:r>
                        <a:rPr sz="1300" spc="-75" dirty="0">
                          <a:latin typeface="Arial"/>
                          <a:cs typeface="Arial"/>
                        </a:rPr>
                        <a:t>–</a:t>
                      </a:r>
                      <a:r>
                        <a:rPr sz="1300" spc="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-60" dirty="0">
                          <a:latin typeface="Arial"/>
                          <a:cs typeface="Arial"/>
                        </a:rPr>
                        <a:t>Kelly)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2229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857250">
                        <a:lnSpc>
                          <a:spcPts val="1070"/>
                        </a:lnSpc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attesting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accuracy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statement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submit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it.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05740">
                <a:tc gridSpan="2">
                  <a:txBody>
                    <a:bodyPr/>
                    <a:lstStyle/>
                    <a:p>
                      <a:pPr marL="73596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50" spc="-85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115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100" dirty="0">
                          <a:latin typeface="Arial"/>
                          <a:cs typeface="Arial"/>
                        </a:rPr>
                        <a:t>SUBMITTED: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ts val="1475"/>
                        </a:lnSpc>
                      </a:pPr>
                      <a:r>
                        <a:rPr sz="1300" spc="-15" dirty="0">
                          <a:latin typeface="Arial"/>
                          <a:cs typeface="Arial"/>
                        </a:rPr>
                        <a:t>8/5/2019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2229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857250">
                        <a:lnSpc>
                          <a:spcPts val="1070"/>
                        </a:lnSpc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7.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not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hesitate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900" spc="-1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Deputy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Monitors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Hassan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Aden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Seth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Rosenthal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any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questions.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447675">
                        <a:lnSpc>
                          <a:spcPts val="1460"/>
                        </a:lnSpc>
                      </a:pPr>
                      <a:r>
                        <a:rPr sz="1300" spc="-110" dirty="0">
                          <a:latin typeface="Arial"/>
                          <a:cs typeface="Arial"/>
                        </a:rPr>
                        <a:t>YEAR: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ts val="1460"/>
                        </a:lnSpc>
                      </a:pPr>
                      <a:r>
                        <a:rPr sz="1300" spc="-65" dirty="0">
                          <a:latin typeface="Arial"/>
                          <a:cs typeface="Arial"/>
                        </a:rPr>
                        <a:t>2019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2229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50620">
                <a:tc grid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310070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950" b="1" i="1" spc="-65" dirty="0">
                          <a:latin typeface="Arial"/>
                          <a:cs typeface="Arial"/>
                        </a:rPr>
                        <a:t>Sample</a:t>
                      </a:r>
                      <a:r>
                        <a:rPr sz="950" b="1" i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b="1" i="1" spc="-60" dirty="0">
                          <a:latin typeface="Arial"/>
                          <a:cs typeface="Arial"/>
                        </a:rPr>
                        <a:t>Description:</a:t>
                      </a:r>
                      <a:endParaRPr sz="950">
                        <a:latin typeface="Arial"/>
                        <a:cs typeface="Arial"/>
                      </a:endParaRPr>
                    </a:p>
                    <a:p>
                      <a:pPr marL="1924685" marR="4949825">
                        <a:lnSpc>
                          <a:spcPts val="1270"/>
                        </a:lnSpc>
                        <a:spcBef>
                          <a:spcPts val="50"/>
                        </a:spcBef>
                      </a:pPr>
                      <a:r>
                        <a:rPr sz="950" i="1" spc="-40" dirty="0">
                          <a:latin typeface="Trebuchet MS"/>
                          <a:cs typeface="Trebuchet MS"/>
                        </a:rPr>
                        <a:t>Prepare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for </a:t>
                      </a:r>
                      <a:r>
                        <a:rPr sz="950" i="1" spc="-15" dirty="0">
                          <a:latin typeface="Trebuchet MS"/>
                          <a:cs typeface="Trebuchet MS"/>
                        </a:rPr>
                        <a:t>and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attend </a:t>
                      </a:r>
                      <a:r>
                        <a:rPr sz="950" i="1" spc="-35" dirty="0">
                          <a:latin typeface="Trebuchet MS"/>
                          <a:cs typeface="Trebuchet MS"/>
                        </a:rPr>
                        <a:t>meeting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with </a:t>
                      </a:r>
                      <a:r>
                        <a:rPr sz="950" i="1" dirty="0">
                          <a:latin typeface="Trebuchet MS"/>
                          <a:cs typeface="Trebuchet MS"/>
                        </a:rPr>
                        <a:t>BPD </a:t>
                      </a:r>
                      <a:r>
                        <a:rPr sz="950" i="1" spc="-30" dirty="0">
                          <a:latin typeface="Trebuchet MS"/>
                          <a:cs typeface="Trebuchet MS"/>
                        </a:rPr>
                        <a:t>North Division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DC; </a:t>
                      </a:r>
                      <a:r>
                        <a:rPr sz="950" i="1" spc="-40" dirty="0">
                          <a:latin typeface="Trebuchet MS"/>
                          <a:cs typeface="Trebuchet MS"/>
                        </a:rPr>
                        <a:t>prepare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checklist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for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review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in-service  training; meet with </a:t>
                      </a:r>
                      <a:r>
                        <a:rPr sz="950" i="1" dirty="0">
                          <a:latin typeface="Trebuchet MS"/>
                          <a:cs typeface="Trebuchet MS"/>
                        </a:rPr>
                        <a:t>Ms. </a:t>
                      </a:r>
                      <a:r>
                        <a:rPr sz="950" i="1" spc="-30" dirty="0">
                          <a:latin typeface="Trebuchet MS"/>
                          <a:cs typeface="Trebuchet MS"/>
                        </a:rPr>
                        <a:t>Williams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re </a:t>
                      </a:r>
                      <a:r>
                        <a:rPr sz="950" i="1" spc="-15" dirty="0">
                          <a:latin typeface="Trebuchet MS"/>
                          <a:cs typeface="Trebuchet MS"/>
                        </a:rPr>
                        <a:t>changes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to </a:t>
                      </a:r>
                      <a:r>
                        <a:rPr sz="950" i="1" spc="-35" dirty="0">
                          <a:latin typeface="Trebuchet MS"/>
                          <a:cs typeface="Trebuchet MS"/>
                        </a:rPr>
                        <a:t>compliance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matrix; </a:t>
                      </a:r>
                      <a:r>
                        <a:rPr sz="950" i="1" spc="-40" dirty="0">
                          <a:latin typeface="Trebuchet MS"/>
                          <a:cs typeface="Trebuchet MS"/>
                        </a:rPr>
                        <a:t>copied </a:t>
                      </a:r>
                      <a:r>
                        <a:rPr sz="950" i="1" spc="-25" dirty="0">
                          <a:latin typeface="Trebuchet MS"/>
                          <a:cs typeface="Trebuchet MS"/>
                        </a:rPr>
                        <a:t>use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of force reports; </a:t>
                      </a:r>
                      <a:r>
                        <a:rPr sz="950" i="1" spc="-40" dirty="0">
                          <a:latin typeface="Trebuchet MS"/>
                          <a:cs typeface="Trebuchet MS"/>
                        </a:rPr>
                        <a:t>reviewed  </a:t>
                      </a:r>
                      <a:r>
                        <a:rPr sz="950" i="1" dirty="0">
                          <a:latin typeface="Trebuchet MS"/>
                          <a:cs typeface="Trebuchet MS"/>
                        </a:rPr>
                        <a:t>UNDF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reports </a:t>
                      </a:r>
                      <a:r>
                        <a:rPr sz="950" i="1" dirty="0">
                          <a:latin typeface="Trebuchet MS"/>
                          <a:cs typeface="Trebuchet MS"/>
                        </a:rPr>
                        <a:t>1123454 </a:t>
                      </a:r>
                      <a:r>
                        <a:rPr sz="950" i="1" spc="-1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950" i="1" spc="-1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10" dirty="0">
                          <a:latin typeface="Trebuchet MS"/>
                          <a:cs typeface="Trebuchet MS"/>
                        </a:rPr>
                        <a:t>1123455.</a:t>
                      </a:r>
                      <a:endParaRPr sz="9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4795">
                <a:tc gridSpan="9">
                  <a:txBody>
                    <a:bodyPr/>
                    <a:lstStyle/>
                    <a:p>
                      <a:pPr marL="40640">
                        <a:lnSpc>
                          <a:spcPts val="1880"/>
                        </a:lnSpc>
                      </a:pPr>
                      <a:r>
                        <a:rPr sz="1650" spc="-13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1623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150" b="1" spc="-4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115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b="1" spc="-50" dirty="0">
                          <a:latin typeface="Arial"/>
                          <a:cs typeface="Arial"/>
                        </a:rPr>
                        <a:t>of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150" b="1" spc="-95" dirty="0">
                          <a:latin typeface="Arial"/>
                          <a:cs typeface="Arial"/>
                        </a:rPr>
                        <a:t>Day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150" b="1" spc="-80" dirty="0">
                          <a:latin typeface="Arial"/>
                          <a:cs typeface="Arial"/>
                        </a:rPr>
                        <a:t>Description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08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150" b="1" spc="-100" dirty="0">
                          <a:latin typeface="Arial"/>
                          <a:cs typeface="Arial"/>
                        </a:rPr>
                        <a:t>Hours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226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150" b="1" spc="-80" dirty="0">
                          <a:latin typeface="Arial"/>
                          <a:cs typeface="Arial"/>
                        </a:rPr>
                        <a:t>Rate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114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900" b="1" spc="-55" dirty="0">
                          <a:latin typeface="Arial"/>
                          <a:cs typeface="Arial"/>
                        </a:rPr>
                        <a:t>Total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612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900" b="1" spc="-80" dirty="0">
                          <a:latin typeface="Arial"/>
                          <a:cs typeface="Arial"/>
                        </a:rPr>
                        <a:t>Comments </a:t>
                      </a:r>
                      <a:r>
                        <a:rPr sz="900" b="1" spc="-55" dirty="0">
                          <a:latin typeface="Arial"/>
                          <a:cs typeface="Arial"/>
                        </a:rPr>
                        <a:t>(Unbilled</a:t>
                      </a:r>
                      <a:r>
                        <a:rPr sz="90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60" dirty="0">
                          <a:latin typeface="Arial"/>
                          <a:cs typeface="Arial"/>
                        </a:rPr>
                        <a:t>Time)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774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265" marR="125095" indent="-59690">
                        <a:lnSpc>
                          <a:spcPts val="1160"/>
                        </a:lnSpc>
                        <a:spcBef>
                          <a:spcPts val="40"/>
                        </a:spcBef>
                      </a:pPr>
                      <a:r>
                        <a:rPr sz="900" b="1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900" b="1" spc="-5" dirty="0">
                          <a:latin typeface="Arial"/>
                          <a:cs typeface="Arial"/>
                        </a:rPr>
                        <a:t>nbill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ed  </a:t>
                      </a:r>
                      <a:r>
                        <a:rPr sz="900" b="1" spc="-80" dirty="0">
                          <a:latin typeface="Arial"/>
                          <a:cs typeface="Arial"/>
                        </a:rPr>
                        <a:t>Hours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7955">
                <a:tc>
                  <a:txBody>
                    <a:bodyPr/>
                    <a:lstStyle/>
                    <a:p>
                      <a:pPr marL="25400" algn="ctr">
                        <a:lnSpc>
                          <a:spcPts val="106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July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106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1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R="190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15">
                  <a:txBody>
                    <a:bodyPr/>
                    <a:lstStyle/>
                    <a:p>
                      <a:pPr marL="64769">
                        <a:lnSpc>
                          <a:spcPts val="1070"/>
                        </a:lnSpc>
                        <a:tabLst>
                          <a:tab pos="46355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64769">
                        <a:lnSpc>
                          <a:spcPct val="100000"/>
                        </a:lnSpc>
                        <a:spcBef>
                          <a:spcPts val="85"/>
                        </a:spcBef>
                        <a:tabLst>
                          <a:tab pos="46355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64769">
                        <a:lnSpc>
                          <a:spcPct val="100000"/>
                        </a:lnSpc>
                        <a:spcBef>
                          <a:spcPts val="85"/>
                        </a:spcBef>
                        <a:tabLst>
                          <a:tab pos="46355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64769">
                        <a:lnSpc>
                          <a:spcPct val="100000"/>
                        </a:lnSpc>
                        <a:spcBef>
                          <a:spcPts val="80"/>
                        </a:spcBef>
                        <a:tabLst>
                          <a:tab pos="46355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64769">
                        <a:lnSpc>
                          <a:spcPct val="100000"/>
                        </a:lnSpc>
                        <a:spcBef>
                          <a:spcPts val="85"/>
                        </a:spcBef>
                        <a:tabLst>
                          <a:tab pos="46355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64769">
                        <a:lnSpc>
                          <a:spcPct val="100000"/>
                        </a:lnSpc>
                        <a:spcBef>
                          <a:spcPts val="85"/>
                        </a:spcBef>
                        <a:tabLst>
                          <a:tab pos="46355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64769">
                        <a:lnSpc>
                          <a:spcPct val="100000"/>
                        </a:lnSpc>
                        <a:spcBef>
                          <a:spcPts val="85"/>
                        </a:spcBef>
                        <a:tabLst>
                          <a:tab pos="46355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64769">
                        <a:lnSpc>
                          <a:spcPct val="100000"/>
                        </a:lnSpc>
                        <a:spcBef>
                          <a:spcPts val="85"/>
                        </a:spcBef>
                        <a:tabLst>
                          <a:tab pos="46355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64769">
                        <a:lnSpc>
                          <a:spcPct val="100000"/>
                        </a:lnSpc>
                        <a:spcBef>
                          <a:spcPts val="80"/>
                        </a:spcBef>
                        <a:tabLst>
                          <a:tab pos="46355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15">
                  <a:txBody>
                    <a:bodyPr/>
                    <a:lstStyle/>
                    <a:p>
                      <a:pPr marL="65405">
                        <a:lnSpc>
                          <a:spcPts val="1070"/>
                        </a:lnSpc>
                        <a:tabLst>
                          <a:tab pos="56515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65405">
                        <a:lnSpc>
                          <a:spcPct val="100000"/>
                        </a:lnSpc>
                        <a:spcBef>
                          <a:spcPts val="85"/>
                        </a:spcBef>
                        <a:tabLst>
                          <a:tab pos="56515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65405">
                        <a:lnSpc>
                          <a:spcPct val="100000"/>
                        </a:lnSpc>
                        <a:spcBef>
                          <a:spcPts val="85"/>
                        </a:spcBef>
                        <a:tabLst>
                          <a:tab pos="56515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65405">
                        <a:lnSpc>
                          <a:spcPct val="100000"/>
                        </a:lnSpc>
                        <a:spcBef>
                          <a:spcPts val="80"/>
                        </a:spcBef>
                        <a:tabLst>
                          <a:tab pos="56515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65405">
                        <a:lnSpc>
                          <a:spcPct val="100000"/>
                        </a:lnSpc>
                        <a:tabLst>
                          <a:tab pos="56515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65405">
                        <a:lnSpc>
                          <a:spcPct val="100000"/>
                        </a:lnSpc>
                        <a:spcBef>
                          <a:spcPts val="85"/>
                        </a:spcBef>
                        <a:tabLst>
                          <a:tab pos="56515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65405">
                        <a:lnSpc>
                          <a:spcPct val="100000"/>
                        </a:lnSpc>
                        <a:spcBef>
                          <a:spcPts val="85"/>
                        </a:spcBef>
                        <a:tabLst>
                          <a:tab pos="56515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65405">
                        <a:lnSpc>
                          <a:spcPct val="100000"/>
                        </a:lnSpc>
                        <a:spcBef>
                          <a:spcPts val="85"/>
                        </a:spcBef>
                        <a:tabLst>
                          <a:tab pos="39751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940.00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1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29845">
                        <a:lnSpc>
                          <a:spcPct val="100000"/>
                        </a:lnSpc>
                      </a:pPr>
                      <a:r>
                        <a:rPr sz="900" spc="-5" dirty="0">
                          <a:latin typeface="Arial"/>
                          <a:cs typeface="Arial"/>
                        </a:rPr>
                        <a:t>Monitor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Check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Call/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9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Engagement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29845" marR="212090">
                        <a:lnSpc>
                          <a:spcPts val="3490"/>
                        </a:lnSpc>
                        <a:spcBef>
                          <a:spcPts val="520"/>
                        </a:spcBef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Juneteenth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Demonstration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World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Trade</a:t>
                      </a:r>
                      <a:r>
                        <a:rPr sz="900" spc="-1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Center  Bi-Weekly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Engagement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Police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1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0.6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1.25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R="63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0.8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1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marL="25400" algn="ctr">
                        <a:lnSpc>
                          <a:spcPts val="106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July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106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1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marL="25400" algn="ctr">
                        <a:lnSpc>
                          <a:spcPts val="106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July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106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3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1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marL="25400" algn="ctr">
                        <a:lnSpc>
                          <a:spcPts val="106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July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106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1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marL="25400" algn="ctr">
                        <a:lnSpc>
                          <a:spcPts val="106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July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106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1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marL="25400" algn="ctr">
                        <a:lnSpc>
                          <a:spcPts val="106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July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106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1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marL="25400" algn="ctr">
                        <a:lnSpc>
                          <a:spcPts val="106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July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106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7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1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marL="25400" algn="ctr">
                        <a:lnSpc>
                          <a:spcPts val="106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July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106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1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marL="25400" algn="ctr">
                        <a:lnSpc>
                          <a:spcPts val="1070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July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1070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9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ts val="1070"/>
                        </a:lnSpc>
                      </a:pPr>
                      <a:r>
                        <a:rPr sz="900" spc="-5" dirty="0">
                          <a:latin typeface="Arial"/>
                          <a:cs typeface="Arial"/>
                        </a:rPr>
                        <a:t>Monitor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Check-in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Call/ 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Passed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out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flyers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canvassed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Oliver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1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ts val="985"/>
                        </a:lnSpc>
                      </a:pPr>
                      <a:r>
                        <a:rPr sz="900" spc="-35" dirty="0">
                          <a:latin typeface="Arial"/>
                          <a:cs typeface="Arial"/>
                        </a:rPr>
                        <a:t>Neighborhood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members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association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Out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for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1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ts val="985"/>
                        </a:lnSpc>
                      </a:pPr>
                      <a:r>
                        <a:rPr sz="900" spc="-30" dirty="0">
                          <a:latin typeface="Arial"/>
                          <a:cs typeface="Arial"/>
                        </a:rPr>
                        <a:t>justice.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We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Directly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engaged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over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400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hundred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residents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9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5" dirty="0">
                          <a:latin typeface="Arial"/>
                          <a:cs typeface="Arial"/>
                        </a:rPr>
                        <a:t>East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1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ts val="985"/>
                        </a:lnSpc>
                      </a:pPr>
                      <a:r>
                        <a:rPr sz="900" spc="-25" dirty="0">
                          <a:latin typeface="Arial"/>
                          <a:cs typeface="Arial"/>
                        </a:rPr>
                        <a:t>Baltimore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handed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out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400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flyers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about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upcoming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quarterly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1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ts val="985"/>
                        </a:lnSpc>
                      </a:pPr>
                      <a:r>
                        <a:rPr sz="900" spc="5" dirty="0">
                          <a:latin typeface="Arial"/>
                          <a:cs typeface="Arial"/>
                        </a:rPr>
                        <a:t>forum/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Presented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group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13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youth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workers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iCarre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Young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1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ts val="985"/>
                        </a:lnSpc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Entrpreneurs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program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Leonard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Hicks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Center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9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W.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1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85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ts val="990"/>
                        </a:lnSpc>
                      </a:pPr>
                      <a:r>
                        <a:rPr sz="900" spc="-15" dirty="0">
                          <a:latin typeface="Arial"/>
                          <a:cs typeface="Arial"/>
                        </a:rPr>
                        <a:t>North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Ave.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(completed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Assesments</a:t>
                      </a:r>
                      <a:r>
                        <a:rPr sz="9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Attached)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1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1185321" y="309892"/>
            <a:ext cx="7150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28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4916" y="264693"/>
            <a:ext cx="9512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Arial"/>
                <a:cs typeface="Arial"/>
              </a:rPr>
              <a:t>9/4/2019 </a:t>
            </a:r>
            <a:r>
              <a:rPr sz="900" spc="95" dirty="0">
                <a:latin typeface="Arial"/>
                <a:cs typeface="Arial"/>
              </a:rPr>
              <a:t>/</a:t>
            </a:r>
            <a:r>
              <a:rPr sz="900" spc="-160" dirty="0">
                <a:latin typeface="Arial"/>
                <a:cs typeface="Arial"/>
              </a:rPr>
              <a:t> </a:t>
            </a:r>
            <a:r>
              <a:rPr sz="900" spc="-40" dirty="0">
                <a:latin typeface="Arial"/>
                <a:cs typeface="Arial"/>
              </a:rPr>
              <a:t>9:15 </a:t>
            </a:r>
            <a:r>
              <a:rPr sz="900" spc="-35" dirty="0">
                <a:latin typeface="Arial"/>
                <a:cs typeface="Arial"/>
              </a:rPr>
              <a:t>AM</a:t>
            </a:r>
            <a:endParaRPr sz="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243181" y="264693"/>
            <a:ext cx="3333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85" dirty="0">
                <a:latin typeface="Arial"/>
                <a:cs typeface="Arial"/>
              </a:rPr>
              <a:t>Page</a:t>
            </a:r>
            <a:r>
              <a:rPr sz="900" spc="-120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7908" y="676147"/>
            <a:ext cx="1993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65" dirty="0">
                <a:latin typeface="Arial"/>
                <a:cs typeface="Arial"/>
              </a:rPr>
              <a:t>J</a:t>
            </a:r>
            <a:r>
              <a:rPr sz="900" spc="-35" dirty="0">
                <a:latin typeface="Arial"/>
                <a:cs typeface="Arial"/>
              </a:rPr>
              <a:t>u</a:t>
            </a:r>
            <a:r>
              <a:rPr sz="900" dirty="0">
                <a:latin typeface="Arial"/>
                <a:cs typeface="Arial"/>
              </a:rPr>
              <a:t>l</a:t>
            </a:r>
            <a:r>
              <a:rPr sz="900" spc="-45" dirty="0">
                <a:latin typeface="Arial"/>
                <a:cs typeface="Arial"/>
              </a:rPr>
              <a:t>y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14932" y="676147"/>
            <a:ext cx="1416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latin typeface="Arial"/>
                <a:cs typeface="Arial"/>
              </a:rPr>
              <a:t>1</a:t>
            </a:r>
            <a:r>
              <a:rPr sz="900" spc="-45" dirty="0"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44917" y="676147"/>
            <a:ext cx="3441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305.50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5655" y="244995"/>
            <a:ext cx="2020570" cy="593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9920" marR="375920" indent="-617855">
              <a:lnSpc>
                <a:spcPct val="1078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Baltimore </a:t>
            </a:r>
            <a:r>
              <a:rPr sz="900" spc="-55" dirty="0">
                <a:latin typeface="Arial"/>
                <a:cs typeface="Arial"/>
              </a:rPr>
              <a:t>Consent </a:t>
            </a:r>
            <a:r>
              <a:rPr sz="900" spc="-60" dirty="0">
                <a:latin typeface="Arial"/>
                <a:cs typeface="Arial"/>
              </a:rPr>
              <a:t>Decree </a:t>
            </a:r>
            <a:r>
              <a:rPr sz="900" spc="-5" dirty="0">
                <a:latin typeface="Arial"/>
                <a:cs typeface="Arial"/>
              </a:rPr>
              <a:t>Monitor  </a:t>
            </a:r>
            <a:r>
              <a:rPr sz="900" spc="-95" dirty="0">
                <a:latin typeface="Arial"/>
                <a:cs typeface="Arial"/>
              </a:rPr>
              <a:t>INVOICE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00">
              <a:latin typeface="Times New Roman"/>
              <a:cs typeface="Times New Roman"/>
            </a:endParaRPr>
          </a:p>
          <a:p>
            <a:pPr marL="902335">
              <a:lnSpc>
                <a:spcPct val="100000"/>
              </a:lnSpc>
              <a:tabLst>
                <a:tab pos="1520825" algn="l"/>
              </a:tabLst>
            </a:pPr>
            <a:r>
              <a:rPr sz="900" spc="-40" dirty="0">
                <a:latin typeface="Arial"/>
                <a:cs typeface="Arial"/>
              </a:rPr>
              <a:t>1.3 </a:t>
            </a:r>
            <a:r>
              <a:rPr sz="900" spc="12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	235.00</a:t>
            </a:r>
            <a:r>
              <a:rPr sz="900" spc="13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7908" y="1267586"/>
            <a:ext cx="1993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65" dirty="0">
                <a:latin typeface="Arial"/>
                <a:cs typeface="Arial"/>
              </a:rPr>
              <a:t>J</a:t>
            </a:r>
            <a:r>
              <a:rPr sz="900" spc="-35" dirty="0">
                <a:latin typeface="Arial"/>
                <a:cs typeface="Arial"/>
              </a:rPr>
              <a:t>u</a:t>
            </a:r>
            <a:r>
              <a:rPr sz="900" dirty="0">
                <a:latin typeface="Arial"/>
                <a:cs typeface="Arial"/>
              </a:rPr>
              <a:t>l</a:t>
            </a:r>
            <a:r>
              <a:rPr sz="900" spc="-45" dirty="0">
                <a:latin typeface="Arial"/>
                <a:cs typeface="Arial"/>
              </a:rPr>
              <a:t>y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14932" y="1267586"/>
            <a:ext cx="1416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latin typeface="Arial"/>
                <a:cs typeface="Arial"/>
              </a:rPr>
              <a:t>1</a:t>
            </a:r>
            <a:r>
              <a:rPr sz="900" spc="-4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65798" y="1267586"/>
            <a:ext cx="3028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latin typeface="Arial"/>
                <a:cs typeface="Arial"/>
              </a:rPr>
              <a:t>1.7</a:t>
            </a:r>
            <a:r>
              <a:rPr sz="900" spc="40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44917" y="1267586"/>
            <a:ext cx="3441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399.50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84441" y="1267586"/>
            <a:ext cx="51180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235.00</a:t>
            </a:r>
            <a:r>
              <a:rPr sz="900" spc="130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7908" y="1995805"/>
            <a:ext cx="199390" cy="617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7800"/>
              </a:lnSpc>
              <a:spcBef>
                <a:spcPts val="100"/>
              </a:spcBef>
            </a:pPr>
            <a:r>
              <a:rPr sz="900" spc="-165" dirty="0">
                <a:latin typeface="Arial"/>
                <a:cs typeface="Arial"/>
              </a:rPr>
              <a:t>J</a:t>
            </a:r>
            <a:r>
              <a:rPr sz="900" spc="-35" dirty="0">
                <a:latin typeface="Arial"/>
                <a:cs typeface="Arial"/>
              </a:rPr>
              <a:t>u</a:t>
            </a:r>
            <a:r>
              <a:rPr sz="900" dirty="0">
                <a:latin typeface="Arial"/>
                <a:cs typeface="Arial"/>
              </a:rPr>
              <a:t>l</a:t>
            </a:r>
            <a:r>
              <a:rPr sz="900" spc="-30" dirty="0">
                <a:latin typeface="Arial"/>
                <a:cs typeface="Arial"/>
              </a:rPr>
              <a:t>y  </a:t>
            </a:r>
            <a:r>
              <a:rPr sz="900" spc="-165" dirty="0">
                <a:latin typeface="Arial"/>
                <a:cs typeface="Arial"/>
              </a:rPr>
              <a:t>J</a:t>
            </a:r>
            <a:r>
              <a:rPr sz="900" spc="-35" dirty="0">
                <a:latin typeface="Arial"/>
                <a:cs typeface="Arial"/>
              </a:rPr>
              <a:t>u</a:t>
            </a:r>
            <a:r>
              <a:rPr sz="900" dirty="0">
                <a:latin typeface="Arial"/>
                <a:cs typeface="Arial"/>
              </a:rPr>
              <a:t>l</a:t>
            </a:r>
            <a:r>
              <a:rPr sz="900" spc="-30" dirty="0">
                <a:latin typeface="Arial"/>
                <a:cs typeface="Arial"/>
              </a:rPr>
              <a:t>y  </a:t>
            </a:r>
            <a:r>
              <a:rPr sz="900" spc="-165" dirty="0">
                <a:latin typeface="Arial"/>
                <a:cs typeface="Arial"/>
              </a:rPr>
              <a:t>J</a:t>
            </a:r>
            <a:r>
              <a:rPr sz="900" spc="-35" dirty="0">
                <a:latin typeface="Arial"/>
                <a:cs typeface="Arial"/>
              </a:rPr>
              <a:t>u</a:t>
            </a:r>
            <a:r>
              <a:rPr sz="900" dirty="0">
                <a:latin typeface="Arial"/>
                <a:cs typeface="Arial"/>
              </a:rPr>
              <a:t>l</a:t>
            </a:r>
            <a:r>
              <a:rPr sz="900" spc="-30" dirty="0">
                <a:latin typeface="Arial"/>
                <a:cs typeface="Arial"/>
              </a:rPr>
              <a:t>y  </a:t>
            </a:r>
            <a:r>
              <a:rPr sz="900" spc="-165" dirty="0">
                <a:latin typeface="Arial"/>
                <a:cs typeface="Arial"/>
              </a:rPr>
              <a:t>J</a:t>
            </a:r>
            <a:r>
              <a:rPr sz="900" spc="-35" dirty="0">
                <a:latin typeface="Arial"/>
                <a:cs typeface="Arial"/>
              </a:rPr>
              <a:t>u</a:t>
            </a:r>
            <a:r>
              <a:rPr sz="900" dirty="0">
                <a:latin typeface="Arial"/>
                <a:cs typeface="Arial"/>
              </a:rPr>
              <a:t>l</a:t>
            </a:r>
            <a:r>
              <a:rPr sz="900" spc="-45" dirty="0">
                <a:latin typeface="Arial"/>
                <a:cs typeface="Arial"/>
              </a:rPr>
              <a:t>y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14932" y="1995805"/>
            <a:ext cx="141605" cy="61722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900" spc="-50" dirty="0">
                <a:latin typeface="Arial"/>
                <a:cs typeface="Arial"/>
              </a:rPr>
              <a:t>1</a:t>
            </a:r>
            <a:r>
              <a:rPr sz="900" spc="-4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50" dirty="0">
                <a:latin typeface="Arial"/>
                <a:cs typeface="Arial"/>
              </a:rPr>
              <a:t>1</a:t>
            </a:r>
            <a:r>
              <a:rPr sz="900" spc="-4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50" dirty="0">
                <a:latin typeface="Arial"/>
                <a:cs typeface="Arial"/>
              </a:rPr>
              <a:t>1</a:t>
            </a:r>
            <a:r>
              <a:rPr sz="900" spc="-4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900" spc="-50" dirty="0">
                <a:latin typeface="Arial"/>
                <a:cs typeface="Arial"/>
              </a:rPr>
              <a:t>1</a:t>
            </a:r>
            <a:r>
              <a:rPr sz="900" spc="-45" dirty="0">
                <a:latin typeface="Arial"/>
                <a:cs typeface="Arial"/>
              </a:rPr>
              <a:t>5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65798" y="1995805"/>
            <a:ext cx="302895" cy="61722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85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85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85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80"/>
              </a:spcBef>
            </a:pPr>
            <a:r>
              <a:rPr sz="900" spc="-40" dirty="0">
                <a:latin typeface="Arial"/>
                <a:cs typeface="Arial"/>
              </a:rPr>
              <a:t>1.8</a:t>
            </a:r>
            <a:r>
              <a:rPr sz="900" spc="2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44917" y="1995805"/>
            <a:ext cx="344170" cy="61722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80340">
              <a:lnSpc>
                <a:spcPct val="100000"/>
              </a:lnSpc>
              <a:spcBef>
                <a:spcPts val="185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  <a:p>
            <a:pPr marL="180340">
              <a:lnSpc>
                <a:spcPct val="100000"/>
              </a:lnSpc>
              <a:spcBef>
                <a:spcPts val="85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  <a:p>
            <a:pPr marL="12700" marR="5080" indent="167640">
              <a:lnSpc>
                <a:spcPct val="107800"/>
              </a:lnSpc>
            </a:pPr>
            <a:r>
              <a:rPr sz="900" spc="-25" dirty="0">
                <a:latin typeface="Arial"/>
                <a:cs typeface="Arial"/>
              </a:rPr>
              <a:t>-  </a:t>
            </a:r>
            <a:r>
              <a:rPr sz="900" spc="-45" dirty="0">
                <a:latin typeface="Arial"/>
                <a:cs typeface="Arial"/>
              </a:rPr>
              <a:t>423.00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84441" y="1995805"/>
            <a:ext cx="511809" cy="61722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900" spc="-45" dirty="0">
                <a:latin typeface="Arial"/>
                <a:cs typeface="Arial"/>
              </a:rPr>
              <a:t>235.00  </a:t>
            </a:r>
            <a:r>
              <a:rPr sz="900" spc="12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45" dirty="0">
                <a:latin typeface="Arial"/>
                <a:cs typeface="Arial"/>
              </a:rPr>
              <a:t>235.00  </a:t>
            </a:r>
            <a:r>
              <a:rPr sz="900" spc="12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45" dirty="0">
                <a:latin typeface="Arial"/>
                <a:cs typeface="Arial"/>
              </a:rPr>
              <a:t>235.00  </a:t>
            </a:r>
            <a:r>
              <a:rPr sz="900" spc="12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900" spc="-45" dirty="0">
                <a:latin typeface="Arial"/>
                <a:cs typeface="Arial"/>
              </a:rPr>
              <a:t>235.00  </a:t>
            </a:r>
            <a:r>
              <a:rPr sz="900" spc="12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7908" y="2745752"/>
            <a:ext cx="1993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65" dirty="0">
                <a:latin typeface="Arial"/>
                <a:cs typeface="Arial"/>
              </a:rPr>
              <a:t>J</a:t>
            </a:r>
            <a:r>
              <a:rPr sz="900" spc="-35" dirty="0">
                <a:latin typeface="Arial"/>
                <a:cs typeface="Arial"/>
              </a:rPr>
              <a:t>u</a:t>
            </a:r>
            <a:r>
              <a:rPr sz="900" dirty="0">
                <a:latin typeface="Arial"/>
                <a:cs typeface="Arial"/>
              </a:rPr>
              <a:t>l</a:t>
            </a:r>
            <a:r>
              <a:rPr sz="900" spc="-45" dirty="0">
                <a:latin typeface="Arial"/>
                <a:cs typeface="Arial"/>
              </a:rPr>
              <a:t>y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14932" y="2745752"/>
            <a:ext cx="1416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latin typeface="Arial"/>
                <a:cs typeface="Arial"/>
              </a:rPr>
              <a:t>1</a:t>
            </a:r>
            <a:r>
              <a:rPr sz="900" spc="-4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65798" y="2745752"/>
            <a:ext cx="3028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latin typeface="Arial"/>
                <a:cs typeface="Arial"/>
              </a:rPr>
              <a:t>5.2</a:t>
            </a:r>
            <a:r>
              <a:rPr sz="900" spc="40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84441" y="2745752"/>
            <a:ext cx="11049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85800" algn="l"/>
              </a:tabLst>
            </a:pPr>
            <a:r>
              <a:rPr sz="900" spc="-45" dirty="0">
                <a:latin typeface="Arial"/>
                <a:cs typeface="Arial"/>
              </a:rPr>
              <a:t>235.00  </a:t>
            </a:r>
            <a:r>
              <a:rPr sz="900" spc="110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r>
              <a:rPr sz="900" dirty="0">
                <a:latin typeface="Arial"/>
                <a:cs typeface="Arial"/>
              </a:rPr>
              <a:t>	</a:t>
            </a:r>
            <a:r>
              <a:rPr sz="900" spc="-35" dirty="0">
                <a:latin typeface="Arial"/>
                <a:cs typeface="Arial"/>
              </a:rPr>
              <a:t>1,</a:t>
            </a:r>
            <a:r>
              <a:rPr sz="900" spc="-45" dirty="0">
                <a:latin typeface="Arial"/>
                <a:cs typeface="Arial"/>
              </a:rPr>
              <a:t>222.00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37908" y="3769740"/>
            <a:ext cx="199390" cy="321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900"/>
              </a:lnSpc>
              <a:spcBef>
                <a:spcPts val="100"/>
              </a:spcBef>
            </a:pPr>
            <a:r>
              <a:rPr sz="900" spc="-165" dirty="0">
                <a:latin typeface="Arial"/>
                <a:cs typeface="Arial"/>
              </a:rPr>
              <a:t>J</a:t>
            </a:r>
            <a:r>
              <a:rPr sz="900" spc="-35" dirty="0">
                <a:latin typeface="Arial"/>
                <a:cs typeface="Arial"/>
              </a:rPr>
              <a:t>u</a:t>
            </a:r>
            <a:r>
              <a:rPr sz="900" dirty="0">
                <a:latin typeface="Arial"/>
                <a:cs typeface="Arial"/>
              </a:rPr>
              <a:t>l</a:t>
            </a:r>
            <a:r>
              <a:rPr sz="900" spc="-30" dirty="0">
                <a:latin typeface="Arial"/>
                <a:cs typeface="Arial"/>
              </a:rPr>
              <a:t>y  </a:t>
            </a:r>
            <a:r>
              <a:rPr sz="900" spc="-165" dirty="0">
                <a:latin typeface="Arial"/>
                <a:cs typeface="Arial"/>
              </a:rPr>
              <a:t>J</a:t>
            </a:r>
            <a:r>
              <a:rPr sz="900" spc="-35" dirty="0">
                <a:latin typeface="Arial"/>
                <a:cs typeface="Arial"/>
              </a:rPr>
              <a:t>u</a:t>
            </a:r>
            <a:r>
              <a:rPr sz="900" dirty="0">
                <a:latin typeface="Arial"/>
                <a:cs typeface="Arial"/>
              </a:rPr>
              <a:t>l</a:t>
            </a:r>
            <a:r>
              <a:rPr sz="900" spc="-45" dirty="0">
                <a:latin typeface="Arial"/>
                <a:cs typeface="Arial"/>
              </a:rPr>
              <a:t>y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14932" y="3769740"/>
            <a:ext cx="141605" cy="32131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900" spc="-50" dirty="0">
                <a:latin typeface="Arial"/>
                <a:cs typeface="Arial"/>
              </a:rPr>
              <a:t>1</a:t>
            </a:r>
            <a:r>
              <a:rPr sz="900" spc="-45" dirty="0">
                <a:latin typeface="Arial"/>
                <a:cs typeface="Arial"/>
              </a:rPr>
              <a:t>7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50" dirty="0">
                <a:latin typeface="Arial"/>
                <a:cs typeface="Arial"/>
              </a:rPr>
              <a:t>1</a:t>
            </a:r>
            <a:r>
              <a:rPr sz="900" spc="-4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465798" y="3769740"/>
            <a:ext cx="302895" cy="32131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85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85"/>
              </a:spcBef>
            </a:pPr>
            <a:r>
              <a:rPr sz="900" spc="-40" dirty="0">
                <a:latin typeface="Arial"/>
                <a:cs typeface="Arial"/>
              </a:rPr>
              <a:t>3.7</a:t>
            </a:r>
            <a:r>
              <a:rPr sz="900" spc="2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844917" y="3769740"/>
            <a:ext cx="344170" cy="321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7640">
              <a:lnSpc>
                <a:spcPct val="1079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  </a:t>
            </a:r>
            <a:r>
              <a:rPr sz="900" spc="-45" dirty="0">
                <a:latin typeface="Arial"/>
                <a:cs typeface="Arial"/>
              </a:rPr>
              <a:t>869.50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084441" y="3769740"/>
            <a:ext cx="511809" cy="32131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900" spc="-45" dirty="0">
                <a:latin typeface="Arial"/>
                <a:cs typeface="Arial"/>
              </a:rPr>
              <a:t>235.00  </a:t>
            </a:r>
            <a:r>
              <a:rPr sz="900" spc="12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45" dirty="0">
                <a:latin typeface="Arial"/>
                <a:cs typeface="Arial"/>
              </a:rPr>
              <a:t>235.00  </a:t>
            </a:r>
            <a:r>
              <a:rPr sz="900" spc="12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479771" y="5552960"/>
            <a:ext cx="1701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latin typeface="Arial"/>
                <a:cs typeface="Arial"/>
              </a:rPr>
              <a:t>1.3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37908" y="5543829"/>
            <a:ext cx="199390" cy="765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7800"/>
              </a:lnSpc>
              <a:spcBef>
                <a:spcPts val="100"/>
              </a:spcBef>
            </a:pPr>
            <a:r>
              <a:rPr sz="900" spc="-165" dirty="0">
                <a:latin typeface="Arial"/>
                <a:cs typeface="Arial"/>
              </a:rPr>
              <a:t>J</a:t>
            </a:r>
            <a:r>
              <a:rPr sz="900" spc="-35" dirty="0">
                <a:latin typeface="Arial"/>
                <a:cs typeface="Arial"/>
              </a:rPr>
              <a:t>u</a:t>
            </a:r>
            <a:r>
              <a:rPr sz="900" dirty="0">
                <a:latin typeface="Arial"/>
                <a:cs typeface="Arial"/>
              </a:rPr>
              <a:t>l</a:t>
            </a:r>
            <a:r>
              <a:rPr sz="900" spc="-30" dirty="0">
                <a:latin typeface="Arial"/>
                <a:cs typeface="Arial"/>
              </a:rPr>
              <a:t>y  </a:t>
            </a:r>
            <a:r>
              <a:rPr sz="900" spc="-165" dirty="0">
                <a:latin typeface="Arial"/>
                <a:cs typeface="Arial"/>
              </a:rPr>
              <a:t>J</a:t>
            </a:r>
            <a:r>
              <a:rPr sz="900" spc="-35" dirty="0">
                <a:latin typeface="Arial"/>
                <a:cs typeface="Arial"/>
              </a:rPr>
              <a:t>u</a:t>
            </a:r>
            <a:r>
              <a:rPr sz="900" dirty="0">
                <a:latin typeface="Arial"/>
                <a:cs typeface="Arial"/>
              </a:rPr>
              <a:t>l</a:t>
            </a:r>
            <a:r>
              <a:rPr sz="900" spc="-30" dirty="0">
                <a:latin typeface="Arial"/>
                <a:cs typeface="Arial"/>
              </a:rPr>
              <a:t>y  </a:t>
            </a:r>
            <a:r>
              <a:rPr sz="900" spc="-165" dirty="0">
                <a:latin typeface="Arial"/>
                <a:cs typeface="Arial"/>
              </a:rPr>
              <a:t>J</a:t>
            </a:r>
            <a:r>
              <a:rPr sz="900" spc="-35" dirty="0">
                <a:latin typeface="Arial"/>
                <a:cs typeface="Arial"/>
              </a:rPr>
              <a:t>u</a:t>
            </a:r>
            <a:r>
              <a:rPr sz="900" dirty="0">
                <a:latin typeface="Arial"/>
                <a:cs typeface="Arial"/>
              </a:rPr>
              <a:t>l</a:t>
            </a:r>
            <a:r>
              <a:rPr sz="900" spc="-30" dirty="0">
                <a:latin typeface="Arial"/>
                <a:cs typeface="Arial"/>
              </a:rPr>
              <a:t>y  </a:t>
            </a:r>
            <a:r>
              <a:rPr sz="900" spc="-165" dirty="0">
                <a:latin typeface="Arial"/>
                <a:cs typeface="Arial"/>
              </a:rPr>
              <a:t>J</a:t>
            </a:r>
            <a:r>
              <a:rPr sz="900" spc="-35" dirty="0">
                <a:latin typeface="Arial"/>
                <a:cs typeface="Arial"/>
              </a:rPr>
              <a:t>u</a:t>
            </a:r>
            <a:r>
              <a:rPr sz="900" dirty="0">
                <a:latin typeface="Arial"/>
                <a:cs typeface="Arial"/>
              </a:rPr>
              <a:t>l</a:t>
            </a:r>
            <a:r>
              <a:rPr sz="900" spc="-30" dirty="0">
                <a:latin typeface="Arial"/>
                <a:cs typeface="Arial"/>
              </a:rPr>
              <a:t>y  </a:t>
            </a:r>
            <a:r>
              <a:rPr sz="900" spc="-165" dirty="0">
                <a:latin typeface="Arial"/>
                <a:cs typeface="Arial"/>
              </a:rPr>
              <a:t>J</a:t>
            </a:r>
            <a:r>
              <a:rPr sz="900" spc="-35" dirty="0">
                <a:latin typeface="Arial"/>
                <a:cs typeface="Arial"/>
              </a:rPr>
              <a:t>u</a:t>
            </a:r>
            <a:r>
              <a:rPr sz="900" dirty="0">
                <a:latin typeface="Arial"/>
                <a:cs typeface="Arial"/>
              </a:rPr>
              <a:t>l</a:t>
            </a:r>
            <a:r>
              <a:rPr sz="900" spc="-45" dirty="0">
                <a:latin typeface="Arial"/>
                <a:cs typeface="Arial"/>
              </a:rPr>
              <a:t>y</a:t>
            </a:r>
            <a:endParaRPr sz="9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614932" y="5543829"/>
            <a:ext cx="141605" cy="76517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900" spc="-50" dirty="0">
                <a:latin typeface="Arial"/>
                <a:cs typeface="Arial"/>
              </a:rPr>
              <a:t>1</a:t>
            </a:r>
            <a:r>
              <a:rPr sz="900" spc="-45" dirty="0"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50" dirty="0">
                <a:latin typeface="Arial"/>
                <a:cs typeface="Arial"/>
              </a:rPr>
              <a:t>2</a:t>
            </a:r>
            <a:r>
              <a:rPr sz="900" spc="-45" dirty="0"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50" dirty="0">
                <a:latin typeface="Arial"/>
                <a:cs typeface="Arial"/>
              </a:rPr>
              <a:t>2</a:t>
            </a:r>
            <a:r>
              <a:rPr sz="900" spc="-4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50" dirty="0">
                <a:latin typeface="Arial"/>
                <a:cs typeface="Arial"/>
              </a:rPr>
              <a:t>2</a:t>
            </a:r>
            <a:r>
              <a:rPr sz="900" spc="-4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50" dirty="0">
                <a:latin typeface="Arial"/>
                <a:cs typeface="Arial"/>
              </a:rPr>
              <a:t>2</a:t>
            </a:r>
            <a:r>
              <a:rPr sz="900" spc="-4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685153" y="5543829"/>
            <a:ext cx="83820" cy="76517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084441" y="5543829"/>
            <a:ext cx="511809" cy="76517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900" spc="-45" dirty="0">
                <a:latin typeface="Arial"/>
                <a:cs typeface="Arial"/>
              </a:rPr>
              <a:t>235.00  </a:t>
            </a:r>
            <a:r>
              <a:rPr sz="900" spc="12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45" dirty="0">
                <a:latin typeface="Arial"/>
                <a:cs typeface="Arial"/>
              </a:rPr>
              <a:t>235.00  </a:t>
            </a:r>
            <a:r>
              <a:rPr sz="900" spc="12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45" dirty="0">
                <a:latin typeface="Arial"/>
                <a:cs typeface="Arial"/>
              </a:rPr>
              <a:t>235.00  </a:t>
            </a:r>
            <a:r>
              <a:rPr sz="900" spc="12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45" dirty="0">
                <a:latin typeface="Arial"/>
                <a:cs typeface="Arial"/>
              </a:rPr>
              <a:t>235.00  </a:t>
            </a:r>
            <a:r>
              <a:rPr sz="900" spc="12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45" dirty="0">
                <a:latin typeface="Arial"/>
                <a:cs typeface="Arial"/>
              </a:rPr>
              <a:t>235.00  </a:t>
            </a:r>
            <a:r>
              <a:rPr sz="900" spc="12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1479771" y="5985890"/>
            <a:ext cx="170180" cy="32131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900" spc="-40" dirty="0">
                <a:latin typeface="Arial"/>
                <a:cs typeface="Arial"/>
              </a:rPr>
              <a:t>1.7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40" dirty="0">
                <a:latin typeface="Arial"/>
                <a:cs typeface="Arial"/>
              </a:rPr>
              <a:t>0.8</a:t>
            </a:r>
            <a:endParaRPr sz="9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012671" y="5543829"/>
            <a:ext cx="2808605" cy="76517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38125" indent="-225425">
              <a:lnSpc>
                <a:spcPct val="100000"/>
              </a:lnSpc>
              <a:spcBef>
                <a:spcPts val="180"/>
              </a:spcBef>
              <a:buChar char="-"/>
              <a:tabLst>
                <a:tab pos="237490" algn="l"/>
                <a:tab pos="238125" algn="l"/>
              </a:tabLst>
            </a:pPr>
            <a:r>
              <a:rPr sz="900" spc="-50" dirty="0">
                <a:latin typeface="Arial"/>
                <a:cs typeface="Arial"/>
              </a:rPr>
              <a:t>Presented </a:t>
            </a:r>
            <a:r>
              <a:rPr sz="900" spc="10" dirty="0">
                <a:latin typeface="Arial"/>
                <a:cs typeface="Arial"/>
              </a:rPr>
              <a:t>to</a:t>
            </a:r>
            <a:r>
              <a:rPr sz="900" spc="-190" dirty="0">
                <a:latin typeface="Arial"/>
                <a:cs typeface="Arial"/>
              </a:rPr>
              <a:t> </a:t>
            </a:r>
            <a:r>
              <a:rPr sz="900" spc="-70" dirty="0">
                <a:latin typeface="Arial"/>
                <a:cs typeface="Arial"/>
              </a:rPr>
              <a:t>a </a:t>
            </a:r>
            <a:r>
              <a:rPr sz="900" spc="-35" dirty="0">
                <a:latin typeface="Arial"/>
                <a:cs typeface="Arial"/>
              </a:rPr>
              <a:t>group </a:t>
            </a:r>
            <a:r>
              <a:rPr sz="900" dirty="0">
                <a:latin typeface="Arial"/>
                <a:cs typeface="Arial"/>
              </a:rPr>
              <a:t>of </a:t>
            </a:r>
            <a:r>
              <a:rPr sz="900" spc="-45" dirty="0">
                <a:latin typeface="Arial"/>
                <a:cs typeface="Arial"/>
              </a:rPr>
              <a:t>15 </a:t>
            </a:r>
            <a:r>
              <a:rPr sz="900" spc="-40" dirty="0">
                <a:latin typeface="Arial"/>
                <a:cs typeface="Arial"/>
              </a:rPr>
              <a:t>Youth </a:t>
            </a:r>
            <a:r>
              <a:rPr sz="900" spc="-35" dirty="0">
                <a:latin typeface="Arial"/>
                <a:cs typeface="Arial"/>
              </a:rPr>
              <a:t>workers </a:t>
            </a:r>
            <a:r>
              <a:rPr sz="900" spc="-10" dirty="0">
                <a:latin typeface="Arial"/>
                <a:cs typeface="Arial"/>
              </a:rPr>
              <a:t>at </a:t>
            </a:r>
            <a:r>
              <a:rPr sz="900" spc="-35" dirty="0">
                <a:latin typeface="Arial"/>
                <a:cs typeface="Arial"/>
              </a:rPr>
              <a:t>Robert W.</a:t>
            </a:r>
            <a:endParaRPr sz="900">
              <a:latin typeface="Arial"/>
              <a:cs typeface="Arial"/>
            </a:endParaRPr>
          </a:p>
          <a:p>
            <a:pPr marL="238125" indent="-225425">
              <a:lnSpc>
                <a:spcPct val="100000"/>
              </a:lnSpc>
              <a:spcBef>
                <a:spcPts val="85"/>
              </a:spcBef>
              <a:buChar char="-"/>
              <a:tabLst>
                <a:tab pos="237490" algn="l"/>
                <a:tab pos="238125" algn="l"/>
              </a:tabLst>
            </a:pPr>
            <a:r>
              <a:rPr sz="900" spc="-55" dirty="0">
                <a:latin typeface="Arial"/>
                <a:cs typeface="Arial"/>
              </a:rPr>
              <a:t>Table </a:t>
            </a:r>
            <a:r>
              <a:rPr sz="900" spc="-10" dirty="0">
                <a:latin typeface="Arial"/>
                <a:cs typeface="Arial"/>
              </a:rPr>
              <a:t>at </a:t>
            </a:r>
            <a:r>
              <a:rPr sz="900" spc="-30" dirty="0">
                <a:latin typeface="Arial"/>
                <a:cs typeface="Arial"/>
              </a:rPr>
              <a:t>Out </a:t>
            </a:r>
            <a:r>
              <a:rPr sz="900" spc="5" dirty="0">
                <a:latin typeface="Arial"/>
                <a:cs typeface="Arial"/>
              </a:rPr>
              <a:t>for</a:t>
            </a:r>
            <a:r>
              <a:rPr sz="900" spc="-114" dirty="0">
                <a:latin typeface="Arial"/>
                <a:cs typeface="Arial"/>
              </a:rPr>
              <a:t> </a:t>
            </a:r>
            <a:r>
              <a:rPr sz="900" spc="-55" dirty="0">
                <a:latin typeface="Arial"/>
                <a:cs typeface="Arial"/>
              </a:rPr>
              <a:t>Justice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  <a:p>
            <a:pPr marL="238125" indent="-225425">
              <a:lnSpc>
                <a:spcPct val="100000"/>
              </a:lnSpc>
              <a:spcBef>
                <a:spcPts val="85"/>
              </a:spcBef>
              <a:buChar char="-"/>
              <a:tabLst>
                <a:tab pos="237490" algn="l"/>
                <a:tab pos="238125" algn="l"/>
              </a:tabLst>
            </a:pPr>
            <a:r>
              <a:rPr sz="900" spc="-50" dirty="0">
                <a:latin typeface="Arial"/>
                <a:cs typeface="Arial"/>
              </a:rPr>
              <a:t>Presented </a:t>
            </a:r>
            <a:r>
              <a:rPr sz="900" spc="10" dirty="0">
                <a:latin typeface="Arial"/>
                <a:cs typeface="Arial"/>
              </a:rPr>
              <a:t>to </a:t>
            </a:r>
            <a:r>
              <a:rPr sz="900" spc="-70" dirty="0">
                <a:latin typeface="Arial"/>
                <a:cs typeface="Arial"/>
              </a:rPr>
              <a:t>a </a:t>
            </a:r>
            <a:r>
              <a:rPr sz="900" spc="-35" dirty="0">
                <a:latin typeface="Arial"/>
                <a:cs typeface="Arial"/>
              </a:rPr>
              <a:t>group </a:t>
            </a:r>
            <a:r>
              <a:rPr sz="900" dirty="0">
                <a:latin typeface="Arial"/>
                <a:cs typeface="Arial"/>
              </a:rPr>
              <a:t>of </a:t>
            </a:r>
            <a:r>
              <a:rPr sz="900" spc="-45" dirty="0">
                <a:latin typeface="Arial"/>
                <a:cs typeface="Arial"/>
              </a:rPr>
              <a:t>14 </a:t>
            </a:r>
            <a:r>
              <a:rPr sz="900" spc="-40" dirty="0">
                <a:latin typeface="Arial"/>
                <a:cs typeface="Arial"/>
              </a:rPr>
              <a:t>Youth Workers </a:t>
            </a:r>
            <a:r>
              <a:rPr sz="900" spc="-10" dirty="0">
                <a:latin typeface="Arial"/>
                <a:cs typeface="Arial"/>
              </a:rPr>
              <a:t>at</a:t>
            </a:r>
            <a:r>
              <a:rPr sz="900" spc="-190" dirty="0">
                <a:latin typeface="Arial"/>
                <a:cs typeface="Arial"/>
              </a:rPr>
              <a:t> </a:t>
            </a:r>
            <a:r>
              <a:rPr sz="900" spc="-15" dirty="0">
                <a:latin typeface="Arial"/>
                <a:cs typeface="Arial"/>
              </a:rPr>
              <a:t>the</a:t>
            </a:r>
            <a:endParaRPr sz="900">
              <a:latin typeface="Arial"/>
              <a:cs typeface="Arial"/>
            </a:endParaRPr>
          </a:p>
          <a:p>
            <a:pPr marL="238125" indent="-225425">
              <a:lnSpc>
                <a:spcPct val="100000"/>
              </a:lnSpc>
              <a:spcBef>
                <a:spcPts val="85"/>
              </a:spcBef>
              <a:buChar char="-"/>
              <a:tabLst>
                <a:tab pos="237490" algn="l"/>
                <a:tab pos="238125" algn="l"/>
              </a:tabLst>
            </a:pPr>
            <a:r>
              <a:rPr sz="900" spc="-5" dirty="0">
                <a:latin typeface="Arial"/>
                <a:cs typeface="Arial"/>
              </a:rPr>
              <a:t>Monitor </a:t>
            </a:r>
            <a:r>
              <a:rPr sz="900" spc="-70" dirty="0">
                <a:latin typeface="Arial"/>
                <a:cs typeface="Arial"/>
              </a:rPr>
              <a:t>Team </a:t>
            </a:r>
            <a:r>
              <a:rPr sz="900" spc="-55" dirty="0">
                <a:latin typeface="Arial"/>
                <a:cs typeface="Arial"/>
              </a:rPr>
              <a:t>Check-in</a:t>
            </a:r>
            <a:r>
              <a:rPr sz="900" spc="-80" dirty="0">
                <a:latin typeface="Arial"/>
                <a:cs typeface="Arial"/>
              </a:rPr>
              <a:t> </a:t>
            </a:r>
            <a:r>
              <a:rPr sz="900" spc="-60" dirty="0">
                <a:latin typeface="Arial"/>
                <a:cs typeface="Arial"/>
              </a:rPr>
              <a:t>Call</a:t>
            </a:r>
            <a:endParaRPr sz="9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32854" y="690372"/>
            <a:ext cx="0" cy="5619115"/>
          </a:xfrm>
          <a:custGeom>
            <a:avLst/>
            <a:gdLst/>
            <a:ahLst/>
            <a:cxnLst/>
            <a:rect l="l" t="t" r="r" b="b"/>
            <a:pathLst>
              <a:path h="5619115">
                <a:moveTo>
                  <a:pt x="0" y="0"/>
                </a:moveTo>
                <a:lnTo>
                  <a:pt x="0" y="5618988"/>
                </a:lnTo>
              </a:path>
            </a:pathLst>
          </a:custGeom>
          <a:ln w="17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375959" y="690372"/>
            <a:ext cx="0" cy="5619115"/>
          </a:xfrm>
          <a:custGeom>
            <a:avLst/>
            <a:gdLst/>
            <a:ahLst/>
            <a:cxnLst/>
            <a:rect l="l" t="t" r="r" b="b"/>
            <a:pathLst>
              <a:path h="5619115">
                <a:moveTo>
                  <a:pt x="0" y="0"/>
                </a:moveTo>
                <a:lnTo>
                  <a:pt x="0" y="5618988"/>
                </a:lnTo>
              </a:path>
            </a:pathLst>
          </a:custGeom>
          <a:ln w="17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2122932" y="685800"/>
          <a:ext cx="3428365" cy="5614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8365"/>
              </a:tblGrid>
              <a:tr h="591185">
                <a:tc>
                  <a:txBody>
                    <a:bodyPr/>
                    <a:lstStyle/>
                    <a:p>
                      <a:pPr marL="31750">
                        <a:lnSpc>
                          <a:spcPts val="1070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Presented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group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7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youth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workers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Ddent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Education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at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31750" marR="199390">
                        <a:lnSpc>
                          <a:spcPct val="107800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St.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Peter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Claver Church.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They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were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what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they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considered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public 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safety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subset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social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innovation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concept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team</a:t>
                      </a:r>
                      <a:r>
                        <a:rPr sz="900" spc="-1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(Assesments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prototype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attached)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39140">
                <a:tc>
                  <a:txBody>
                    <a:bodyPr/>
                    <a:lstStyle/>
                    <a:p>
                      <a:pPr marL="31750">
                        <a:lnSpc>
                          <a:spcPts val="1070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Met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members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Campaign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Justice,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Safety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and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Jobs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31750" marR="272415">
                        <a:lnSpc>
                          <a:spcPct val="107700"/>
                        </a:lnSpc>
                      </a:pPr>
                      <a:r>
                        <a:rPr sz="900" spc="-65" dirty="0">
                          <a:latin typeface="Arial"/>
                          <a:cs typeface="Arial"/>
                        </a:rPr>
                        <a:t>discuss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Monitoring </a:t>
                      </a:r>
                      <a:r>
                        <a:rPr sz="900" spc="-75" dirty="0">
                          <a:latin typeface="Arial"/>
                          <a:cs typeface="Arial"/>
                        </a:rPr>
                        <a:t>Teams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upcoming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Quarterly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forum, the </a:t>
                      </a:r>
                      <a:r>
                        <a:rPr sz="900" spc="-180" dirty="0">
                          <a:latin typeface="Arial"/>
                          <a:cs typeface="Arial"/>
                        </a:rPr>
                        <a:t>CJSJ 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Peoples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town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hall,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federal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hearing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900" spc="-75" dirty="0">
                          <a:latin typeface="Arial"/>
                          <a:cs typeface="Arial"/>
                        </a:rPr>
                        <a:t>Judge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Bredar and</a:t>
                      </a:r>
                      <a:r>
                        <a:rPr sz="900" spc="-1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giving 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Public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Feedback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Policy 708 and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elearning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process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(Feedback 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Attached)/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Tabled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Out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9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Justice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7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5910">
                <a:tc>
                  <a:txBody>
                    <a:bodyPr/>
                    <a:lstStyle/>
                    <a:p>
                      <a:pPr marL="31750">
                        <a:lnSpc>
                          <a:spcPts val="1070"/>
                        </a:lnSpc>
                      </a:pPr>
                      <a:r>
                        <a:rPr sz="900" spc="-35" dirty="0">
                          <a:latin typeface="Arial"/>
                          <a:cs typeface="Arial"/>
                        </a:rPr>
                        <a:t>Neighborhood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Liaison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Monitoring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Facebook</a:t>
                      </a:r>
                      <a:r>
                        <a:rPr sz="9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Live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31750">
                        <a:lnSpc>
                          <a:spcPts val="1080"/>
                        </a:lnSpc>
                        <a:spcBef>
                          <a:spcPts val="80"/>
                        </a:spcBef>
                      </a:pPr>
                      <a:r>
                        <a:rPr sz="900" spc="-65" dirty="0">
                          <a:latin typeface="Arial"/>
                          <a:cs typeface="Arial"/>
                        </a:rPr>
                        <a:t>session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034415">
                <a:tc>
                  <a:txBody>
                    <a:bodyPr/>
                    <a:lstStyle/>
                    <a:p>
                      <a:pPr marL="31750">
                        <a:lnSpc>
                          <a:spcPts val="1065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Presented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Mayor's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Action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Group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about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Youth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Works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31750" marR="85725">
                        <a:lnSpc>
                          <a:spcPct val="107800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Assesments/ Presented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Group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23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Youth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workers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Druid 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Hieghts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Development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Corporation(Assessments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Attached)/ 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Monitoring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finalizing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Agenda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Quarterly 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Public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Forum/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Monitoring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Quarterly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Community Report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forum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 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Eastern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District's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Oliver Community</a:t>
                      </a:r>
                      <a:r>
                        <a:rPr sz="9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Center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26235">
                <a:tc>
                  <a:txBody>
                    <a:bodyPr/>
                    <a:lstStyle/>
                    <a:p>
                      <a:pPr marL="31750">
                        <a:lnSpc>
                          <a:spcPts val="1070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Presented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group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15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Youth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workers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liberty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Recreation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31750" marR="59055">
                        <a:lnSpc>
                          <a:spcPct val="107800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Center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Summer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Program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NorthWest Baltimore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(Assesments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Suggestions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Attached)/Met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Mayor </a:t>
                      </a:r>
                      <a:r>
                        <a:rPr sz="900" spc="-90" dirty="0">
                          <a:latin typeface="Arial"/>
                          <a:cs typeface="Arial"/>
                        </a:rPr>
                        <a:t>Jack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Young's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intern,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Derrel 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Frazier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speak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ways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we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can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encourage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more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city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residents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9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come 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forward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information 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well 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engage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trust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building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 </a:t>
                      </a:r>
                      <a:r>
                        <a:rPr sz="900" spc="-114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Mayors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Office/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Presented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 the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"Peoples Town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Hall"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at 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Union Baptist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Church,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where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about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40-50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residents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discussed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how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 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formalize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their input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ideas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then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an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Overview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discussion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about 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Policy 708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led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by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Lydia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Rodriquez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900" spc="-135" dirty="0">
                          <a:latin typeface="Arial"/>
                          <a:cs typeface="Arial"/>
                        </a:rPr>
                        <a:t>CASA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Jackie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Robarge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from 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Power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Inside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7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29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11185321" y="309892"/>
            <a:ext cx="7150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29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30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224916" y="264693"/>
            <a:ext cx="9512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Arial"/>
                <a:cs typeface="Arial"/>
              </a:rPr>
              <a:t>9/4/2019 </a:t>
            </a:r>
            <a:r>
              <a:rPr sz="900" spc="95" dirty="0">
                <a:latin typeface="Arial"/>
                <a:cs typeface="Arial"/>
              </a:rPr>
              <a:t>/</a:t>
            </a:r>
            <a:r>
              <a:rPr sz="900" spc="-160" dirty="0">
                <a:latin typeface="Arial"/>
                <a:cs typeface="Arial"/>
              </a:rPr>
              <a:t> </a:t>
            </a:r>
            <a:r>
              <a:rPr sz="900" spc="-40" dirty="0">
                <a:latin typeface="Arial"/>
                <a:cs typeface="Arial"/>
              </a:rPr>
              <a:t>9:15 </a:t>
            </a:r>
            <a:r>
              <a:rPr sz="900" spc="-35" dirty="0">
                <a:latin typeface="Arial"/>
                <a:cs typeface="Arial"/>
              </a:rPr>
              <a:t>AM</a:t>
            </a:r>
            <a:endParaRPr sz="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75655" y="244995"/>
            <a:ext cx="1649095" cy="321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9920" marR="5080" indent="-617855">
              <a:lnSpc>
                <a:spcPct val="1078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Baltimore </a:t>
            </a:r>
            <a:r>
              <a:rPr sz="900" spc="-55" dirty="0">
                <a:latin typeface="Arial"/>
                <a:cs typeface="Arial"/>
              </a:rPr>
              <a:t>Consent </a:t>
            </a:r>
            <a:r>
              <a:rPr sz="900" spc="-60" dirty="0">
                <a:latin typeface="Arial"/>
                <a:cs typeface="Arial"/>
              </a:rPr>
              <a:t>Decree </a:t>
            </a:r>
            <a:r>
              <a:rPr sz="900" spc="-5" dirty="0">
                <a:latin typeface="Arial"/>
                <a:cs typeface="Arial"/>
              </a:rPr>
              <a:t>Monitor  </a:t>
            </a:r>
            <a:r>
              <a:rPr sz="900" spc="-95" dirty="0">
                <a:latin typeface="Arial"/>
                <a:cs typeface="Arial"/>
              </a:rPr>
              <a:t>INVOICE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43181" y="264693"/>
            <a:ext cx="3333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85" dirty="0">
                <a:latin typeface="Arial"/>
                <a:cs typeface="Arial"/>
              </a:rPr>
              <a:t>Page</a:t>
            </a:r>
            <a:r>
              <a:rPr sz="900" spc="-120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23900" y="681355"/>
          <a:ext cx="12142468" cy="35426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/>
                <a:gridCol w="905510"/>
                <a:gridCol w="3428365"/>
                <a:gridCol w="1083310"/>
                <a:gridCol w="827404"/>
                <a:gridCol w="760095"/>
                <a:gridCol w="2983229"/>
                <a:gridCol w="1161415"/>
              </a:tblGrid>
              <a:tr h="1182370">
                <a:tc>
                  <a:txBody>
                    <a:bodyPr/>
                    <a:lstStyle/>
                    <a:p>
                      <a:pPr marL="33655" algn="ctr">
                        <a:lnSpc>
                          <a:spcPts val="1070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July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ts val="1070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24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070"/>
                        </a:lnSpc>
                      </a:pPr>
                      <a:r>
                        <a:rPr sz="900" spc="-65" dirty="0">
                          <a:latin typeface="Arial"/>
                          <a:cs typeface="Arial"/>
                        </a:rPr>
                        <a:t>gave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Tour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Presentation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about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West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history</a:t>
                      </a:r>
                      <a:r>
                        <a:rPr sz="9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of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31750" marR="34290">
                        <a:lnSpc>
                          <a:spcPct val="107800"/>
                        </a:lnSpc>
                      </a:pPr>
                      <a:r>
                        <a:rPr sz="900" spc="-30" dirty="0">
                          <a:latin typeface="Arial"/>
                          <a:cs typeface="Arial"/>
                        </a:rPr>
                        <a:t>policing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 the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community,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125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Investigation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subsequent 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Consent Decree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group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16 Youth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workers,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mainly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North </a:t>
                      </a:r>
                      <a:r>
                        <a:rPr sz="900" spc="-75" dirty="0">
                          <a:latin typeface="Arial"/>
                          <a:cs typeface="Arial"/>
                        </a:rPr>
                        <a:t>East 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named Imagine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Together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(Assessments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Attached)/ 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110" dirty="0">
                          <a:latin typeface="Arial"/>
                          <a:cs typeface="Arial"/>
                        </a:rPr>
                        <a:t>OSI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Presentation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discuss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Micro-Policing,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what </a:t>
                      </a:r>
                      <a:r>
                        <a:rPr sz="900" spc="25" dirty="0">
                          <a:latin typeface="Arial"/>
                          <a:cs typeface="Arial"/>
                        </a:rPr>
                        <a:t>it</a:t>
                      </a:r>
                      <a:r>
                        <a:rPr sz="900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is?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How  residents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can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inform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process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what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they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are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doing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empower 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entire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communities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900" spc="-1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engaged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 the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process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 algn="r">
                        <a:lnSpc>
                          <a:spcPts val="1070"/>
                        </a:lnSpc>
                      </a:pPr>
                      <a:r>
                        <a:rPr sz="900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.8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rowSpan="8">
                  <a:txBody>
                    <a:bodyPr/>
                    <a:lstStyle/>
                    <a:p>
                      <a:pPr marL="63500">
                        <a:lnSpc>
                          <a:spcPts val="1070"/>
                        </a:lnSpc>
                        <a:tabLst>
                          <a:tab pos="46228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63500">
                        <a:lnSpc>
                          <a:spcPct val="100000"/>
                        </a:lnSpc>
                        <a:tabLst>
                          <a:tab pos="46228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63500">
                        <a:lnSpc>
                          <a:spcPct val="100000"/>
                        </a:lnSpc>
                        <a:tabLst>
                          <a:tab pos="46228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63500">
                        <a:lnSpc>
                          <a:spcPct val="100000"/>
                        </a:lnSpc>
                        <a:spcBef>
                          <a:spcPts val="85"/>
                        </a:spcBef>
                        <a:tabLst>
                          <a:tab pos="46228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63500">
                        <a:lnSpc>
                          <a:spcPct val="100000"/>
                        </a:lnSpc>
                        <a:spcBef>
                          <a:spcPts val="85"/>
                        </a:spcBef>
                        <a:tabLst>
                          <a:tab pos="46228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63500">
                        <a:lnSpc>
                          <a:spcPct val="100000"/>
                        </a:lnSpc>
                        <a:spcBef>
                          <a:spcPts val="80"/>
                        </a:spcBef>
                        <a:tabLst>
                          <a:tab pos="46228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63500">
                        <a:lnSpc>
                          <a:spcPct val="100000"/>
                        </a:lnSpc>
                        <a:spcBef>
                          <a:spcPts val="85"/>
                        </a:spcBef>
                        <a:tabLst>
                          <a:tab pos="46228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63500">
                        <a:lnSpc>
                          <a:spcPct val="100000"/>
                        </a:lnSpc>
                        <a:spcBef>
                          <a:spcPts val="85"/>
                        </a:spcBef>
                        <a:tabLst>
                          <a:tab pos="46228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8">
                  <a:txBody>
                    <a:bodyPr/>
                    <a:lstStyle/>
                    <a:p>
                      <a:pPr marL="63500">
                        <a:lnSpc>
                          <a:spcPts val="1070"/>
                        </a:lnSpc>
                        <a:tabLst>
                          <a:tab pos="39560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658.00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63500">
                        <a:lnSpc>
                          <a:spcPct val="100000"/>
                        </a:lnSpc>
                        <a:tabLst>
                          <a:tab pos="39560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822.50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63500">
                        <a:lnSpc>
                          <a:spcPct val="100000"/>
                        </a:lnSpc>
                        <a:tabLst>
                          <a:tab pos="5632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63500">
                        <a:lnSpc>
                          <a:spcPct val="100000"/>
                        </a:lnSpc>
                        <a:spcBef>
                          <a:spcPts val="85"/>
                        </a:spcBef>
                        <a:tabLst>
                          <a:tab pos="5632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63500">
                        <a:lnSpc>
                          <a:spcPct val="100000"/>
                        </a:lnSpc>
                        <a:spcBef>
                          <a:spcPts val="85"/>
                        </a:spcBef>
                        <a:tabLst>
                          <a:tab pos="5632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63500">
                        <a:lnSpc>
                          <a:spcPct val="100000"/>
                        </a:lnSpc>
                        <a:spcBef>
                          <a:spcPts val="80"/>
                        </a:spcBef>
                        <a:tabLst>
                          <a:tab pos="5632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63500">
                        <a:lnSpc>
                          <a:spcPct val="100000"/>
                        </a:lnSpc>
                        <a:spcBef>
                          <a:spcPts val="85"/>
                        </a:spcBef>
                        <a:tabLst>
                          <a:tab pos="5632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63500">
                        <a:lnSpc>
                          <a:spcPct val="100000"/>
                        </a:lnSpc>
                        <a:spcBef>
                          <a:spcPts val="85"/>
                        </a:spcBef>
                        <a:tabLst>
                          <a:tab pos="5632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590550">
                <a:tc>
                  <a:txBody>
                    <a:bodyPr/>
                    <a:lstStyle/>
                    <a:p>
                      <a:pPr marL="33655" algn="ctr">
                        <a:lnSpc>
                          <a:spcPts val="106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July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ts val="1065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25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065"/>
                        </a:lnSpc>
                      </a:pPr>
                      <a:r>
                        <a:rPr sz="900" spc="-35" dirty="0">
                          <a:latin typeface="Arial"/>
                          <a:cs typeface="Arial"/>
                        </a:rPr>
                        <a:t>Follow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meeting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Dent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Education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assist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their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prototype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31750" marR="358140">
                        <a:lnSpc>
                          <a:spcPts val="1160"/>
                        </a:lnSpc>
                        <a:spcBef>
                          <a:spcPts val="55"/>
                        </a:spcBef>
                      </a:pPr>
                      <a:r>
                        <a:rPr sz="900" spc="-35" dirty="0">
                          <a:latin typeface="Arial"/>
                          <a:cs typeface="Arial"/>
                        </a:rPr>
                        <a:t>Presentation(Attached)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SouthWest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Baltimore/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Quarterly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Public 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hearing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900" spc="-75" dirty="0">
                          <a:latin typeface="Arial"/>
                          <a:cs typeface="Arial"/>
                        </a:rPr>
                        <a:t>Judge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Bredar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135" dirty="0">
                          <a:latin typeface="Arial"/>
                          <a:cs typeface="Arial"/>
                        </a:rPr>
                        <a:t>US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District</a:t>
                      </a:r>
                      <a:r>
                        <a:rPr sz="9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Court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 algn="r">
                        <a:lnSpc>
                          <a:spcPts val="1065"/>
                        </a:lnSpc>
                      </a:pPr>
                      <a:r>
                        <a:rPr sz="900" spc="-5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.5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7320">
                <a:tc rowSpan="6">
                  <a:txBody>
                    <a:bodyPr/>
                    <a:lstStyle/>
                    <a:p>
                      <a:pPr marL="426084">
                        <a:lnSpc>
                          <a:spcPts val="1070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July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426084" marR="384810" algn="just">
                        <a:lnSpc>
                          <a:spcPts val="1160"/>
                        </a:lnSpc>
                        <a:spcBef>
                          <a:spcPts val="5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J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ul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y  J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ul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y  J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ul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y  J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ul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y  J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ul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6">
                  <a:txBody>
                    <a:bodyPr/>
                    <a:lstStyle/>
                    <a:p>
                      <a:pPr marL="31115" algn="ctr">
                        <a:lnSpc>
                          <a:spcPts val="1070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26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31115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27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3111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28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3111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29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3111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30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3111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31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28575">
                        <a:lnSpc>
                          <a:spcPct val="100000"/>
                        </a:lnSpc>
                      </a:pPr>
                      <a:r>
                        <a:rPr sz="900" spc="-55" dirty="0">
                          <a:latin typeface="Arial"/>
                          <a:cs typeface="Arial"/>
                        </a:rPr>
                        <a:t>Table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Out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9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Justice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2857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900" spc="-30" dirty="0">
                          <a:latin typeface="Arial"/>
                          <a:cs typeface="Arial"/>
                        </a:rPr>
                        <a:t>Drafted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Article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900" spc="-1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August's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Monitor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input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28575">
                        <a:lnSpc>
                          <a:spcPct val="100000"/>
                        </a:lnSpc>
                      </a:pPr>
                      <a:r>
                        <a:rPr sz="900" spc="-25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Bet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on Baltimore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youth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Innovation</a:t>
                      </a:r>
                      <a:r>
                        <a:rPr sz="900" spc="-1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Presentation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34671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2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R="433705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1.6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R="433705" algn="ctr">
                        <a:lnSpc>
                          <a:spcPct val="100000"/>
                        </a:lnSpc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2.3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79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15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73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15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73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15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79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15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303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15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3670">
                <a:tc gridSpan="4">
                  <a:txBody>
                    <a:bodyPr/>
                    <a:lstStyle/>
                    <a:p>
                      <a:pPr marR="3175" algn="r">
                        <a:lnSpc>
                          <a:spcPts val="103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24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035"/>
                        </a:lnSpc>
                      </a:pPr>
                      <a:r>
                        <a:rPr sz="900" b="1" spc="-110" dirty="0">
                          <a:latin typeface="Arial"/>
                          <a:cs typeface="Arial"/>
                        </a:rPr>
                        <a:t>TOTAL: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035"/>
                        </a:lnSpc>
                        <a:tabLst>
                          <a:tab pos="307340" algn="l"/>
                        </a:tabLst>
                      </a:pPr>
                      <a:r>
                        <a:rPr sz="900" b="1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b="1" spc="-40" dirty="0">
                          <a:latin typeface="Arial"/>
                          <a:cs typeface="Arial"/>
                        </a:rPr>
                        <a:t>5,640.00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720725" algn="r">
                        <a:lnSpc>
                          <a:spcPts val="1035"/>
                        </a:lnSpc>
                      </a:pPr>
                      <a:r>
                        <a:rPr sz="9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2.35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1185321" y="309892"/>
            <a:ext cx="7150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30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31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224916" y="264693"/>
            <a:ext cx="9512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Arial"/>
                <a:cs typeface="Arial"/>
              </a:rPr>
              <a:t>9/4/2019 </a:t>
            </a:r>
            <a:r>
              <a:rPr sz="900" spc="95" dirty="0">
                <a:latin typeface="Arial"/>
                <a:cs typeface="Arial"/>
              </a:rPr>
              <a:t>/</a:t>
            </a:r>
            <a:r>
              <a:rPr sz="900" spc="-160" dirty="0">
                <a:latin typeface="Arial"/>
                <a:cs typeface="Arial"/>
              </a:rPr>
              <a:t> </a:t>
            </a:r>
            <a:r>
              <a:rPr sz="900" spc="-40" dirty="0">
                <a:latin typeface="Arial"/>
                <a:cs typeface="Arial"/>
              </a:rPr>
              <a:t>9:15 </a:t>
            </a:r>
            <a:r>
              <a:rPr sz="900" spc="-35" dirty="0">
                <a:latin typeface="Arial"/>
                <a:cs typeface="Arial"/>
              </a:rPr>
              <a:t>AM</a:t>
            </a:r>
            <a:endParaRPr sz="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75655" y="244995"/>
            <a:ext cx="1649095" cy="321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9920" marR="5080" indent="-617855">
              <a:lnSpc>
                <a:spcPct val="1078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Baltimore </a:t>
            </a:r>
            <a:r>
              <a:rPr sz="900" spc="-55" dirty="0">
                <a:latin typeface="Arial"/>
                <a:cs typeface="Arial"/>
              </a:rPr>
              <a:t>Consent </a:t>
            </a:r>
            <a:r>
              <a:rPr sz="900" spc="-60" dirty="0">
                <a:latin typeface="Arial"/>
                <a:cs typeface="Arial"/>
              </a:rPr>
              <a:t>Decree </a:t>
            </a:r>
            <a:r>
              <a:rPr sz="900" spc="-5" dirty="0">
                <a:latin typeface="Arial"/>
                <a:cs typeface="Arial"/>
              </a:rPr>
              <a:t>Monitor  </a:t>
            </a:r>
            <a:r>
              <a:rPr sz="900" spc="-95" dirty="0">
                <a:latin typeface="Arial"/>
                <a:cs typeface="Arial"/>
              </a:rPr>
              <a:t>INVOICE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43181" y="264693"/>
            <a:ext cx="3333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85" dirty="0">
                <a:latin typeface="Arial"/>
                <a:cs typeface="Arial"/>
              </a:rPr>
              <a:t>Page</a:t>
            </a:r>
            <a:r>
              <a:rPr sz="900" spc="-120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23900" y="681481"/>
          <a:ext cx="12145640" cy="62769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1394"/>
                <a:gridCol w="897255"/>
                <a:gridCol w="3428365"/>
                <a:gridCol w="1083944"/>
                <a:gridCol w="827404"/>
                <a:gridCol w="760729"/>
                <a:gridCol w="868679"/>
                <a:gridCol w="985520"/>
                <a:gridCol w="2292350"/>
              </a:tblGrid>
              <a:tr h="264795">
                <a:tc gridSpan="9">
                  <a:txBody>
                    <a:bodyPr/>
                    <a:lstStyle/>
                    <a:p>
                      <a:pPr marL="40640">
                        <a:lnSpc>
                          <a:spcPts val="1880"/>
                        </a:lnSpc>
                      </a:pPr>
                      <a:r>
                        <a:rPr sz="1650" spc="-28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367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33705">
                        <a:lnSpc>
                          <a:spcPts val="1019"/>
                        </a:lnSpc>
                      </a:pPr>
                      <a:r>
                        <a:rPr sz="900" b="1" spc="-114" dirty="0">
                          <a:latin typeface="Arial"/>
                          <a:cs typeface="Arial"/>
                        </a:rPr>
                        <a:t>MEALS </a:t>
                      </a:r>
                      <a:r>
                        <a:rPr sz="900" b="1" spc="-80" dirty="0">
                          <a:latin typeface="Arial"/>
                          <a:cs typeface="Arial"/>
                        </a:rPr>
                        <a:t>+</a:t>
                      </a:r>
                      <a:r>
                        <a:rPr sz="900" b="1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105" dirty="0">
                          <a:latin typeface="Arial"/>
                          <a:cs typeface="Arial"/>
                        </a:rPr>
                        <a:t>INCIDENTALS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32130">
                        <a:lnSpc>
                          <a:spcPts val="1019"/>
                        </a:lnSpc>
                      </a:pPr>
                      <a:r>
                        <a:rPr sz="900" b="1" spc="-75" dirty="0">
                          <a:latin typeface="Arial"/>
                          <a:cs typeface="Arial"/>
                        </a:rPr>
                        <a:t>NON</a:t>
                      </a:r>
                      <a:r>
                        <a:rPr sz="900" b="1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120" dirty="0">
                          <a:latin typeface="Arial"/>
                          <a:cs typeface="Arial"/>
                        </a:rPr>
                        <a:t>MEALS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44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ts val="805"/>
                        </a:lnSpc>
                      </a:pPr>
                      <a:r>
                        <a:rPr sz="900" b="1" spc="-55" dirty="0">
                          <a:latin typeface="Arial"/>
                          <a:cs typeface="Arial"/>
                        </a:rPr>
                        <a:t>Total </a:t>
                      </a:r>
                      <a:r>
                        <a:rPr sz="900" b="1" spc="-30" dirty="0">
                          <a:latin typeface="Arial"/>
                          <a:cs typeface="Arial"/>
                        </a:rPr>
                        <a:t>Meal</a:t>
                      </a:r>
                      <a:r>
                        <a:rPr sz="900" b="1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80" dirty="0">
                          <a:latin typeface="Arial"/>
                          <a:cs typeface="Arial"/>
                        </a:rPr>
                        <a:t>+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5D8F0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17475" marR="93345" indent="33020">
                        <a:lnSpc>
                          <a:spcPct val="107900"/>
                        </a:lnSpc>
                      </a:pPr>
                      <a:r>
                        <a:rPr sz="900" b="1" spc="-45" dirty="0">
                          <a:latin typeface="Arial"/>
                          <a:cs typeface="Arial"/>
                        </a:rPr>
                        <a:t>Non-Meal  </a:t>
                      </a:r>
                      <a:r>
                        <a:rPr sz="900" b="1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es</a:t>
                      </a:r>
                      <a:r>
                        <a:rPr sz="900" b="1" spc="-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900" b="1" spc="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900" b="1" spc="-5" dirty="0">
                          <a:latin typeface="Arial"/>
                          <a:cs typeface="Arial"/>
                        </a:rPr>
                        <a:t>iptio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n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47015" marR="179705" indent="-41275">
                        <a:lnSpc>
                          <a:spcPct val="107900"/>
                        </a:lnSpc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Non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-Me</a:t>
                      </a:r>
                      <a:r>
                        <a:rPr sz="900" b="1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l  </a:t>
                      </a:r>
                      <a:r>
                        <a:rPr sz="900" b="1" spc="-95" dirty="0">
                          <a:latin typeface="Arial"/>
                          <a:cs typeface="Arial"/>
                        </a:rPr>
                        <a:t>Expense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ts val="985"/>
                        </a:lnSpc>
                      </a:pPr>
                      <a:r>
                        <a:rPr sz="900" b="1" spc="-65" dirty="0">
                          <a:latin typeface="Arial"/>
                          <a:cs typeface="Arial"/>
                        </a:rPr>
                        <a:t>Incidentals</a:t>
                      </a:r>
                      <a:r>
                        <a:rPr sz="900" b="1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45" dirty="0">
                          <a:latin typeface="Arial"/>
                          <a:cs typeface="Arial"/>
                        </a:rPr>
                        <a:t>(per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9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marL="19050" algn="ctr">
                        <a:lnSpc>
                          <a:spcPts val="985"/>
                        </a:lnSpc>
                      </a:pPr>
                      <a:r>
                        <a:rPr sz="900" b="1" spc="-50" dirty="0">
                          <a:latin typeface="Arial"/>
                          <a:cs typeface="Arial"/>
                        </a:rPr>
                        <a:t>Date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935">
                        <a:lnSpc>
                          <a:spcPts val="985"/>
                        </a:lnSpc>
                      </a:pPr>
                      <a:r>
                        <a:rPr sz="900" b="1" spc="-70" dirty="0">
                          <a:latin typeface="Arial"/>
                          <a:cs typeface="Arial"/>
                        </a:rPr>
                        <a:t>Category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46175">
                        <a:lnSpc>
                          <a:spcPts val="985"/>
                        </a:lnSpc>
                      </a:pPr>
                      <a:r>
                        <a:rPr sz="900" b="1" spc="-80" dirty="0">
                          <a:latin typeface="Arial"/>
                          <a:cs typeface="Arial"/>
                        </a:rPr>
                        <a:t>Comments </a:t>
                      </a:r>
                      <a:r>
                        <a:rPr sz="900" b="1" spc="-25" dirty="0">
                          <a:latin typeface="Arial"/>
                          <a:cs typeface="Arial"/>
                        </a:rPr>
                        <a:t>(if</a:t>
                      </a:r>
                      <a:r>
                        <a:rPr sz="90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80" dirty="0">
                          <a:latin typeface="Arial"/>
                          <a:cs typeface="Arial"/>
                        </a:rPr>
                        <a:t>necessary)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99085">
                        <a:lnSpc>
                          <a:spcPts val="985"/>
                        </a:lnSpc>
                      </a:pPr>
                      <a:r>
                        <a:rPr sz="900" b="1" spc="-60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90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75" dirty="0">
                          <a:latin typeface="Arial"/>
                          <a:cs typeface="Arial"/>
                        </a:rPr>
                        <a:t>Day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ts val="985"/>
                        </a:lnSpc>
                      </a:pPr>
                      <a:r>
                        <a:rPr sz="900" b="1" spc="-55" dirty="0">
                          <a:latin typeface="Arial"/>
                          <a:cs typeface="Arial"/>
                        </a:rPr>
                        <a:t>daily</a:t>
                      </a:r>
                      <a:r>
                        <a:rPr sz="900" b="1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70" dirty="0">
                          <a:latin typeface="Arial"/>
                          <a:cs typeface="Arial"/>
                        </a:rPr>
                        <a:t>Guidelines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9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985"/>
                        </a:lnSpc>
                      </a:pPr>
                      <a:r>
                        <a:rPr sz="900" b="1" spc="-55" dirty="0">
                          <a:latin typeface="Arial"/>
                          <a:cs typeface="Arial"/>
                        </a:rPr>
                        <a:t>Total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ts val="985"/>
                        </a:lnSpc>
                      </a:pPr>
                      <a:r>
                        <a:rPr sz="900" b="1" spc="-90" dirty="0">
                          <a:latin typeface="Arial"/>
                          <a:cs typeface="Arial"/>
                        </a:rPr>
                        <a:t>cap </a:t>
                      </a:r>
                      <a:r>
                        <a:rPr sz="900" b="1" spc="-4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900" b="1" spc="-50" dirty="0">
                          <a:latin typeface="Arial"/>
                          <a:cs typeface="Arial"/>
                        </a:rPr>
                        <a:t>$69</a:t>
                      </a:r>
                      <a:r>
                        <a:rPr sz="9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50" dirty="0">
                          <a:latin typeface="Arial"/>
                          <a:cs typeface="Arial"/>
                        </a:rPr>
                        <a:t>per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9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03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ts val="720"/>
                        </a:lnSpc>
                      </a:pPr>
                      <a:r>
                        <a:rPr sz="900" b="1" spc="-55" dirty="0">
                          <a:latin typeface="Arial"/>
                          <a:cs typeface="Arial"/>
                        </a:rPr>
                        <a:t>day)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9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 rowSpan="22"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2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613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6220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613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613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613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6220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613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613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6220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613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613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613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6220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613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613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6220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613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613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6220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613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613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613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6220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613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613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6220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613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613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613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6220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613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1185321" y="309892"/>
            <a:ext cx="7150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31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4916" y="264693"/>
            <a:ext cx="9512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Arial"/>
                <a:cs typeface="Arial"/>
              </a:rPr>
              <a:t>9/4/2019 </a:t>
            </a:r>
            <a:r>
              <a:rPr sz="900" spc="95" dirty="0">
                <a:latin typeface="Arial"/>
                <a:cs typeface="Arial"/>
              </a:rPr>
              <a:t>/</a:t>
            </a:r>
            <a:r>
              <a:rPr sz="900" spc="-160" dirty="0">
                <a:latin typeface="Arial"/>
                <a:cs typeface="Arial"/>
              </a:rPr>
              <a:t> </a:t>
            </a:r>
            <a:r>
              <a:rPr sz="900" spc="-40" dirty="0">
                <a:latin typeface="Arial"/>
                <a:cs typeface="Arial"/>
              </a:rPr>
              <a:t>9:15 </a:t>
            </a:r>
            <a:r>
              <a:rPr sz="900" spc="-35" dirty="0">
                <a:latin typeface="Arial"/>
                <a:cs typeface="Arial"/>
              </a:rPr>
              <a:t>AM</a:t>
            </a:r>
            <a:endParaRPr sz="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75655" y="244995"/>
            <a:ext cx="1649095" cy="321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9920" marR="5080" indent="-617855">
              <a:lnSpc>
                <a:spcPct val="1078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Baltimore </a:t>
            </a:r>
            <a:r>
              <a:rPr sz="900" spc="-55" dirty="0">
                <a:latin typeface="Arial"/>
                <a:cs typeface="Arial"/>
              </a:rPr>
              <a:t>Consent </a:t>
            </a:r>
            <a:r>
              <a:rPr sz="900" spc="-60" dirty="0">
                <a:latin typeface="Arial"/>
                <a:cs typeface="Arial"/>
              </a:rPr>
              <a:t>Decree </a:t>
            </a:r>
            <a:r>
              <a:rPr sz="900" spc="-5" dirty="0">
                <a:latin typeface="Arial"/>
                <a:cs typeface="Arial"/>
              </a:rPr>
              <a:t>Monitor  </a:t>
            </a:r>
            <a:r>
              <a:rPr sz="900" spc="-95" dirty="0">
                <a:latin typeface="Arial"/>
                <a:cs typeface="Arial"/>
              </a:rPr>
              <a:t>INVOICE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43181" y="264693"/>
            <a:ext cx="3333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85" dirty="0">
                <a:latin typeface="Arial"/>
                <a:cs typeface="Arial"/>
              </a:rPr>
              <a:t>Page</a:t>
            </a:r>
            <a:r>
              <a:rPr sz="900" spc="-120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5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65741" y="763028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41841" y="763028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65741" y="99923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41841" y="99923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65741" y="123559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41841" y="123559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65741" y="1471701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41841" y="1471701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865741" y="1708022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141841" y="1708022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865741" y="194411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141841" y="194411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865741" y="218033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41841" y="218033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865741" y="241669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141841" y="241669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65741" y="2652801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141841" y="2652801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865741" y="2889122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141841" y="2889122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865741" y="312521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141841" y="312521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865741" y="336143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141841" y="336143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865741" y="359779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141841" y="359779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865741" y="3833901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141841" y="3833901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865741" y="4070222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141841" y="4070222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865741" y="430631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141841" y="430631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865741" y="454253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141841" y="454253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865741" y="4778882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141841" y="4778882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865741" y="5014988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141841" y="5014988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865741" y="525133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141841" y="525133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865741" y="5487428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141841" y="5487428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865741" y="572363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9141841" y="572363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865741" y="5959982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141841" y="5959982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9865741" y="6196076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141841" y="6196076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9865741" y="6432422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9141841" y="6432422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9865741" y="6668528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9141841" y="6668528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9865741" y="690473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9141841" y="690473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232854" y="690372"/>
            <a:ext cx="0" cy="6379845"/>
          </a:xfrm>
          <a:custGeom>
            <a:avLst/>
            <a:gdLst/>
            <a:ahLst/>
            <a:cxnLst/>
            <a:rect l="l" t="t" r="r" b="b"/>
            <a:pathLst>
              <a:path h="6379845">
                <a:moveTo>
                  <a:pt x="0" y="0"/>
                </a:moveTo>
                <a:lnTo>
                  <a:pt x="0" y="6379464"/>
                </a:lnTo>
              </a:path>
            </a:pathLst>
          </a:custGeom>
          <a:ln w="17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0084307" y="690372"/>
            <a:ext cx="0" cy="6379845"/>
          </a:xfrm>
          <a:custGeom>
            <a:avLst/>
            <a:gdLst/>
            <a:ahLst/>
            <a:cxnLst/>
            <a:rect l="l" t="t" r="r" b="b"/>
            <a:pathLst>
              <a:path h="6379845">
                <a:moveTo>
                  <a:pt x="0" y="0"/>
                </a:moveTo>
                <a:lnTo>
                  <a:pt x="0" y="6379464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1" name="object 61"/>
          <p:cNvGraphicFramePr>
            <a:graphicFrameLocks noGrp="1"/>
          </p:cNvGraphicFramePr>
          <p:nvPr/>
        </p:nvGraphicFramePr>
        <p:xfrm>
          <a:off x="5550027" y="685800"/>
          <a:ext cx="3540760" cy="6367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3945"/>
                <a:gridCol w="827405"/>
                <a:gridCol w="760730"/>
                <a:gridCol w="868680"/>
              </a:tblGrid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</a:tbl>
          </a:graphicData>
        </a:graphic>
      </p:graphicFrame>
      <p:sp>
        <p:nvSpPr>
          <p:cNvPr id="63" name="object 6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32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11185321" y="309892"/>
            <a:ext cx="7150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32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33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224916" y="264693"/>
            <a:ext cx="9512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Arial"/>
                <a:cs typeface="Arial"/>
              </a:rPr>
              <a:t>9/4/2019 </a:t>
            </a:r>
            <a:r>
              <a:rPr sz="900" spc="95" dirty="0">
                <a:latin typeface="Arial"/>
                <a:cs typeface="Arial"/>
              </a:rPr>
              <a:t>/</a:t>
            </a:r>
            <a:r>
              <a:rPr sz="900" spc="-160" dirty="0">
                <a:latin typeface="Arial"/>
                <a:cs typeface="Arial"/>
              </a:rPr>
              <a:t> </a:t>
            </a:r>
            <a:r>
              <a:rPr sz="900" spc="-40" dirty="0">
                <a:latin typeface="Arial"/>
                <a:cs typeface="Arial"/>
              </a:rPr>
              <a:t>9:15 </a:t>
            </a:r>
            <a:r>
              <a:rPr sz="900" spc="-35" dirty="0">
                <a:latin typeface="Arial"/>
                <a:cs typeface="Arial"/>
              </a:rPr>
              <a:t>AM</a:t>
            </a:r>
            <a:endParaRPr sz="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75655" y="244995"/>
            <a:ext cx="1649095" cy="321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9920" marR="5080" indent="-617855">
              <a:lnSpc>
                <a:spcPct val="1078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Baltimore </a:t>
            </a:r>
            <a:r>
              <a:rPr sz="900" spc="-55" dirty="0">
                <a:latin typeface="Arial"/>
                <a:cs typeface="Arial"/>
              </a:rPr>
              <a:t>Consent </a:t>
            </a:r>
            <a:r>
              <a:rPr sz="900" spc="-60" dirty="0">
                <a:latin typeface="Arial"/>
                <a:cs typeface="Arial"/>
              </a:rPr>
              <a:t>Decree </a:t>
            </a:r>
            <a:r>
              <a:rPr sz="900" spc="-5" dirty="0">
                <a:latin typeface="Arial"/>
                <a:cs typeface="Arial"/>
              </a:rPr>
              <a:t>Monitor  </a:t>
            </a:r>
            <a:r>
              <a:rPr sz="900" spc="-95" dirty="0">
                <a:latin typeface="Arial"/>
                <a:cs typeface="Arial"/>
              </a:rPr>
              <a:t>INVOICE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43181" y="264693"/>
            <a:ext cx="3333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85" dirty="0">
                <a:latin typeface="Arial"/>
                <a:cs typeface="Arial"/>
              </a:rPr>
              <a:t>Page</a:t>
            </a:r>
            <a:r>
              <a:rPr sz="900" spc="-120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23900" y="685800"/>
          <a:ext cx="9852657" cy="1332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6380"/>
                <a:gridCol w="1083945"/>
                <a:gridCol w="827404"/>
                <a:gridCol w="760729"/>
                <a:gridCol w="868679"/>
                <a:gridCol w="985520"/>
              </a:tblGrid>
              <a:tr h="236220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676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63500">
                        <a:lnSpc>
                          <a:spcPct val="100000"/>
                        </a:lnSpc>
                        <a:spcBef>
                          <a:spcPts val="780"/>
                        </a:spcBef>
                        <a:tabLst>
                          <a:tab pos="78676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63500">
                        <a:lnSpc>
                          <a:spcPct val="100000"/>
                        </a:lnSpc>
                        <a:spcBef>
                          <a:spcPts val="780"/>
                        </a:spcBef>
                        <a:tabLst>
                          <a:tab pos="78676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63500">
                        <a:lnSpc>
                          <a:spcPct val="100000"/>
                        </a:lnSpc>
                        <a:spcBef>
                          <a:spcPts val="780"/>
                        </a:spcBef>
                        <a:tabLst>
                          <a:tab pos="78676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63500">
                        <a:lnSpc>
                          <a:spcPct val="100000"/>
                        </a:lnSpc>
                        <a:spcBef>
                          <a:spcPts val="710"/>
                        </a:spcBef>
                        <a:tabLst>
                          <a:tab pos="78676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62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367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7940">
                        <a:lnSpc>
                          <a:spcPts val="1035"/>
                        </a:lnSpc>
                        <a:tabLst>
                          <a:tab pos="931544" algn="l"/>
                          <a:tab pos="1655445" algn="l"/>
                        </a:tabLst>
                      </a:pPr>
                      <a:r>
                        <a:rPr sz="900" spc="-90" dirty="0">
                          <a:latin typeface="Arial"/>
                          <a:cs typeface="Arial"/>
                        </a:rPr>
                        <a:t>TOTAL:	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23900" y="2170429"/>
          <a:ext cx="7237092" cy="941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1394"/>
                <a:gridCol w="892809"/>
                <a:gridCol w="5342889"/>
              </a:tblGrid>
              <a:tr h="147320">
                <a:tc>
                  <a:txBody>
                    <a:bodyPr/>
                    <a:lstStyle/>
                    <a:p>
                      <a:pPr marR="3175" algn="r">
                        <a:lnSpc>
                          <a:spcPts val="1055"/>
                        </a:lnSpc>
                      </a:pPr>
                      <a:r>
                        <a:rPr sz="900" b="1" spc="-60" dirty="0">
                          <a:latin typeface="Arial"/>
                          <a:cs typeface="Arial"/>
                        </a:rPr>
                        <a:t>Subtotal</a:t>
                      </a:r>
                      <a:r>
                        <a:rPr sz="900" b="1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65" dirty="0">
                          <a:latin typeface="Arial"/>
                          <a:cs typeface="Arial"/>
                        </a:rPr>
                        <a:t>Time: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055"/>
                        </a:lnSpc>
                        <a:tabLst>
                          <a:tab pos="440055" algn="l"/>
                        </a:tabLst>
                      </a:pPr>
                      <a:r>
                        <a:rPr sz="900" b="1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b="1" spc="-40" dirty="0">
                          <a:latin typeface="Arial"/>
                          <a:cs typeface="Arial"/>
                        </a:rPr>
                        <a:t>5,640.00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marR="3175" algn="r">
                        <a:lnSpc>
                          <a:spcPts val="1055"/>
                        </a:lnSpc>
                      </a:pPr>
                      <a:r>
                        <a:rPr sz="900" b="1" spc="-60" dirty="0">
                          <a:latin typeface="Arial"/>
                          <a:cs typeface="Arial"/>
                        </a:rPr>
                        <a:t>Subtotal</a:t>
                      </a:r>
                      <a:r>
                        <a:rPr sz="900" b="1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95" dirty="0">
                          <a:latin typeface="Arial"/>
                          <a:cs typeface="Arial"/>
                        </a:rPr>
                        <a:t>Expenses: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055"/>
                        </a:lnSpc>
                        <a:tabLst>
                          <a:tab pos="695960" algn="l"/>
                        </a:tabLst>
                      </a:pPr>
                      <a:r>
                        <a:rPr sz="900" b="1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b="1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53670">
                <a:tc>
                  <a:txBody>
                    <a:bodyPr/>
                    <a:lstStyle/>
                    <a:p>
                      <a:pPr marR="3175" algn="r">
                        <a:lnSpc>
                          <a:spcPts val="1030"/>
                        </a:lnSpc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900" b="1" spc="-5" dirty="0">
                          <a:latin typeface="Arial"/>
                          <a:cs typeface="Arial"/>
                        </a:rPr>
                        <a:t>TA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L: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030"/>
                        </a:lnSpc>
                        <a:tabLst>
                          <a:tab pos="440055" algn="l"/>
                        </a:tabLst>
                      </a:pPr>
                      <a:r>
                        <a:rPr sz="900" b="1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b="1" spc="-40" dirty="0">
                          <a:latin typeface="Arial"/>
                          <a:cs typeface="Arial"/>
                        </a:rPr>
                        <a:t>5,640.00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53670">
                <a:tc>
                  <a:txBody>
                    <a:bodyPr/>
                    <a:lstStyle/>
                    <a:p>
                      <a:pPr marR="3175" algn="r">
                        <a:lnSpc>
                          <a:spcPts val="1030"/>
                        </a:lnSpc>
                      </a:pPr>
                      <a:r>
                        <a:rPr sz="900" b="1" spc="-55" dirty="0">
                          <a:latin typeface="Arial"/>
                          <a:cs typeface="Arial"/>
                        </a:rPr>
                        <a:t>Unbilled</a:t>
                      </a:r>
                      <a:r>
                        <a:rPr sz="900" b="1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85" dirty="0">
                          <a:latin typeface="Arial"/>
                          <a:cs typeface="Arial"/>
                        </a:rPr>
                        <a:t>Hours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21665">
                        <a:lnSpc>
                          <a:spcPts val="1030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12.35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39725">
                <a:tc gridSpan="3">
                  <a:txBody>
                    <a:bodyPr/>
                    <a:lstStyle/>
                    <a:p>
                      <a:pPr marR="194945" algn="r">
                        <a:lnSpc>
                          <a:spcPts val="1055"/>
                        </a:lnSpc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900" b="1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900" b="1" spc="-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LS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33020">
                        <a:lnSpc>
                          <a:spcPct val="100000"/>
                        </a:lnSpc>
                        <a:spcBef>
                          <a:spcPts val="50"/>
                        </a:spcBef>
                        <a:tabLst>
                          <a:tab pos="6473825" algn="l"/>
                        </a:tabLst>
                      </a:pPr>
                      <a:r>
                        <a:rPr sz="1150" spc="-7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1150" spc="-25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1150" spc="-4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1150" spc="-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1150" spc="-2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50" spc="-75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1150" spc="-3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1150" spc="-2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1150" spc="-40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115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50" dirty="0">
                          <a:latin typeface="Arial"/>
                          <a:cs typeface="Arial"/>
                        </a:rPr>
                        <a:t>are </a:t>
                      </a:r>
                      <a:r>
                        <a:rPr sz="11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45" dirty="0">
                          <a:latin typeface="Arial"/>
                          <a:cs typeface="Arial"/>
                        </a:rPr>
                        <a:t>accurate:	</a:t>
                      </a:r>
                      <a:r>
                        <a:rPr sz="900" spc="-150" dirty="0">
                          <a:latin typeface="Arial"/>
                          <a:cs typeface="Arial"/>
                        </a:rPr>
                        <a:t>RK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1185321" y="309892"/>
            <a:ext cx="7150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33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34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3143"/>
            <a:ext cx="3657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75" dirty="0">
                <a:latin typeface="Arial"/>
                <a:cs typeface="Arial"/>
              </a:rPr>
              <a:t>N</a:t>
            </a:r>
            <a:r>
              <a:rPr sz="1000" spc="-80" dirty="0">
                <a:latin typeface="Arial"/>
                <a:cs typeface="Arial"/>
              </a:rPr>
              <a:t>a</a:t>
            </a:r>
            <a:r>
              <a:rPr sz="1000" spc="-45" dirty="0">
                <a:latin typeface="Arial"/>
                <a:cs typeface="Arial"/>
              </a:rPr>
              <a:t>m</a:t>
            </a:r>
            <a:r>
              <a:rPr sz="1000" spc="-70" dirty="0">
                <a:latin typeface="Arial"/>
                <a:cs typeface="Arial"/>
              </a:rPr>
              <a:t>e</a:t>
            </a:r>
            <a:r>
              <a:rPr sz="1000" spc="-15" dirty="0">
                <a:latin typeface="Arial"/>
                <a:cs typeface="Arial"/>
              </a:rPr>
              <a:t>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2304" y="255536"/>
            <a:ext cx="6172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0" dirty="0">
                <a:latin typeface="Arial"/>
                <a:cs typeface="Arial"/>
              </a:rPr>
              <a:t>Weekly</a:t>
            </a:r>
            <a:r>
              <a:rPr sz="1000" spc="-95" dirty="0">
                <a:latin typeface="Arial"/>
                <a:cs typeface="Arial"/>
              </a:rPr>
              <a:t> </a:t>
            </a:r>
            <a:r>
              <a:rPr sz="1000" spc="-90" dirty="0">
                <a:latin typeface="Arial"/>
                <a:cs typeface="Arial"/>
              </a:rPr>
              <a:t>Log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33856" y="848994"/>
          <a:ext cx="11362054" cy="63131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4540"/>
                <a:gridCol w="916305"/>
                <a:gridCol w="890269"/>
                <a:gridCol w="2714625"/>
                <a:gridCol w="827405"/>
                <a:gridCol w="631190"/>
                <a:gridCol w="756920"/>
                <a:gridCol w="2790190"/>
                <a:gridCol w="523240"/>
                <a:gridCol w="547370"/>
              </a:tblGrid>
              <a:tr h="93027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155"/>
                        </a:lnSpc>
                        <a:tabLst>
                          <a:tab pos="6765925" algn="l"/>
                        </a:tabLst>
                      </a:pPr>
                      <a:r>
                        <a:rPr sz="1100" spc="-15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Consent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Decree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Monitor	</a:t>
                      </a:r>
                      <a:r>
                        <a:rPr sz="975" b="1" spc="-82" baseline="34188" dirty="0">
                          <a:latin typeface="Arial"/>
                          <a:cs typeface="Arial"/>
                        </a:rPr>
                        <a:t>INSTRUCTIONS</a:t>
                      </a:r>
                      <a:endParaRPr sz="975" baseline="34188">
                        <a:latin typeface="Arial"/>
                        <a:cs typeface="Arial"/>
                      </a:endParaRPr>
                    </a:p>
                    <a:p>
                      <a:pPr marL="31750">
                        <a:lnSpc>
                          <a:spcPts val="990"/>
                        </a:lnSpc>
                        <a:tabLst>
                          <a:tab pos="6765925" algn="l"/>
                        </a:tabLst>
                      </a:pPr>
                      <a:r>
                        <a:rPr sz="1500" spc="-82" baseline="-13888" dirty="0">
                          <a:latin typeface="Arial"/>
                          <a:cs typeface="Arial"/>
                        </a:rPr>
                        <a:t>750 </a:t>
                      </a:r>
                      <a:r>
                        <a:rPr sz="1500" spc="-142" baseline="-13888" dirty="0">
                          <a:latin typeface="Arial"/>
                          <a:cs typeface="Arial"/>
                        </a:rPr>
                        <a:t>E.  </a:t>
                      </a:r>
                      <a:r>
                        <a:rPr sz="1500" spc="-7" baseline="-13888" dirty="0">
                          <a:latin typeface="Arial"/>
                          <a:cs typeface="Arial"/>
                        </a:rPr>
                        <a:t>Pratt,</a:t>
                      </a:r>
                      <a:r>
                        <a:rPr sz="1500" spc="-157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112" baseline="-13888" dirty="0">
                          <a:latin typeface="Arial"/>
                          <a:cs typeface="Arial"/>
                        </a:rPr>
                        <a:t>Ste</a:t>
                      </a:r>
                      <a:r>
                        <a:rPr sz="1500" spc="-30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15" baseline="-13888" dirty="0">
                          <a:latin typeface="Arial"/>
                          <a:cs typeface="Arial"/>
                        </a:rPr>
                        <a:t>900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1.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blue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left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first.</a:t>
                      </a:r>
                      <a:r>
                        <a:rPr sz="650" spc="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cause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and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rate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information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spreadsheet.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33020">
                        <a:lnSpc>
                          <a:spcPts val="1245"/>
                        </a:lnSpc>
                        <a:tabLst>
                          <a:tab pos="6765925" algn="l"/>
                        </a:tabLst>
                      </a:pPr>
                      <a:r>
                        <a:rPr sz="1650" spc="-30" baseline="-20202" dirty="0">
                          <a:latin typeface="Arial"/>
                          <a:cs typeface="Arial"/>
                        </a:rPr>
                        <a:t>Baltimore,</a:t>
                      </a:r>
                      <a:r>
                        <a:rPr sz="1650" spc="-15" baseline="-20202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50" spc="-44" baseline="-20202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650" spc="-37" baseline="-20202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50" spc="-142" baseline="-20202" dirty="0">
                          <a:latin typeface="Arial"/>
                          <a:cs typeface="Arial"/>
                        </a:rPr>
                        <a:t>21202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2.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"Sample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below.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6766559" marR="17145">
                        <a:lnSpc>
                          <a:spcPct val="113799"/>
                        </a:lnSpc>
                        <a:spcBef>
                          <a:spcPts val="355"/>
                        </a:spcBef>
                        <a:buAutoNum type="arabicPeriod" startAt="3"/>
                        <a:tabLst>
                          <a:tab pos="6852284" algn="l"/>
                        </a:tabLst>
                      </a:pPr>
                      <a:r>
                        <a:rPr sz="650" spc="-40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not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bill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more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than eight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(8)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day, even </a:t>
                      </a:r>
                      <a:r>
                        <a:rPr sz="650" spc="15" dirty="0">
                          <a:latin typeface="Arial"/>
                          <a:cs typeface="Arial"/>
                        </a:rPr>
                        <a:t>if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work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more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than eight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(8)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which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inevitably 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will.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Leadership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must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authorize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more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than eight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billed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itemized,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but will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so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sparingly.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above 8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in 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day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should be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reflected </a:t>
                      </a:r>
                      <a:r>
                        <a:rPr sz="650" spc="-50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65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"unbilled."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6871334" indent="-104775">
                        <a:lnSpc>
                          <a:spcPct val="100000"/>
                        </a:lnSpc>
                        <a:spcBef>
                          <a:spcPts val="35"/>
                        </a:spcBef>
                        <a:buAutoNum type="arabicPeriod" startAt="3"/>
                        <a:tabLst>
                          <a:tab pos="6871970" algn="l"/>
                        </a:tabLst>
                      </a:pPr>
                      <a:r>
                        <a:rPr sz="650" spc="-3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may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b="1" spc="-4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65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spent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traveling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Baltimore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anywhere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else. 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is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non-reimbursable.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89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70230">
                        <a:lnSpc>
                          <a:spcPts val="919"/>
                        </a:lnSpc>
                      </a:pPr>
                      <a:r>
                        <a:rPr sz="850" spc="-5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85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OF: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9"/>
                        </a:lnSpc>
                      </a:pPr>
                      <a:r>
                        <a:rPr sz="850" b="1" i="1" u="sng" spc="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29845" marR="20320" indent="1270" algn="ctr">
                        <a:lnSpc>
                          <a:spcPct val="114999"/>
                        </a:lnSpc>
                        <a:spcBef>
                          <a:spcPts val="320"/>
                        </a:spcBef>
                      </a:pPr>
                      <a:r>
                        <a:rPr sz="600" spc="-20" dirty="0">
                          <a:latin typeface="Arial"/>
                          <a:cs typeface="Arial"/>
                        </a:rPr>
                        <a:t>Complete these 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6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before  starting 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spreadsheet.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37465" marR="27940" algn="ctr">
                        <a:lnSpc>
                          <a:spcPct val="114999"/>
                        </a:lnSpc>
                      </a:pPr>
                      <a:r>
                        <a:rPr sz="600" spc="-40" dirty="0">
                          <a:latin typeface="Arial"/>
                          <a:cs typeface="Arial"/>
                        </a:rPr>
                        <a:t>Rates</a:t>
                      </a:r>
                      <a:r>
                        <a:rPr sz="6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other  info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populate.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064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5341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1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make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tab.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39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37540">
                        <a:lnSpc>
                          <a:spcPts val="910"/>
                        </a:lnSpc>
                      </a:pPr>
                      <a:r>
                        <a:rPr sz="850" spc="-5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BY: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915"/>
                        </a:lnSpc>
                      </a:pPr>
                      <a:r>
                        <a:rPr sz="1000" spc="-90" dirty="0">
                          <a:latin typeface="Arial"/>
                          <a:cs typeface="Arial"/>
                        </a:rPr>
                        <a:t>CMPI (BCMC)- </a:t>
                      </a:r>
                      <a:r>
                        <a:rPr sz="1000" spc="-50" dirty="0">
                          <a:latin typeface="Arial"/>
                          <a:cs typeface="Arial"/>
                        </a:rPr>
                        <a:t>Darnyle</a:t>
                      </a:r>
                      <a:r>
                        <a:rPr sz="10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Wharton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64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5341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1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Do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attesting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accuracy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statement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submit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it.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62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R="5080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850" spc="-55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85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SUBMITTED: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1090"/>
                        </a:lnSpc>
                      </a:pPr>
                      <a:r>
                        <a:rPr sz="1000" spc="-20" dirty="0">
                          <a:latin typeface="Arial"/>
                          <a:cs typeface="Arial"/>
                        </a:rPr>
                        <a:t>8/8/2019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64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5341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15" dirty="0">
                          <a:latin typeface="Arial"/>
                          <a:cs typeface="Arial"/>
                        </a:rPr>
                        <a:t>7.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Do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Deputy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Monitors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45" dirty="0">
                          <a:latin typeface="Arial"/>
                          <a:cs typeface="Arial"/>
                        </a:rPr>
                        <a:t>Hassan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Aden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Seth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Rosenthal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any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questions.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1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R="10795" algn="r">
                        <a:lnSpc>
                          <a:spcPts val="1105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YEA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1019"/>
                        </a:lnSpc>
                      </a:pPr>
                      <a:r>
                        <a:rPr sz="1000" spc="-55" dirty="0">
                          <a:latin typeface="Arial"/>
                          <a:cs typeface="Arial"/>
                        </a:rPr>
                        <a:t>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64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876300">
                <a:tc grid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3535679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750" b="1" i="1" spc="-70" dirty="0">
                          <a:latin typeface="Arial"/>
                          <a:cs typeface="Arial"/>
                        </a:rPr>
                        <a:t>Sample</a:t>
                      </a:r>
                      <a:r>
                        <a:rPr sz="750" b="1" i="1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b="1" i="1" spc="-60" dirty="0">
                          <a:latin typeface="Arial"/>
                          <a:cs typeface="Arial"/>
                        </a:rPr>
                        <a:t>Description:</a:t>
                      </a:r>
                      <a:endParaRPr sz="750">
                        <a:latin typeface="Arial"/>
                        <a:cs typeface="Arial"/>
                      </a:endParaRPr>
                    </a:p>
                    <a:p>
                      <a:pPr marL="1703705" marR="4862830">
                        <a:lnSpc>
                          <a:spcPts val="969"/>
                        </a:lnSpc>
                        <a:spcBef>
                          <a:spcPts val="35"/>
                        </a:spcBef>
                      </a:pPr>
                      <a:r>
                        <a:rPr sz="750" i="1" spc="-45" dirty="0">
                          <a:latin typeface="Trebuchet MS"/>
                          <a:cs typeface="Trebuchet MS"/>
                        </a:rPr>
                        <a:t>Prepare 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for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and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attend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meeting 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with </a:t>
                      </a:r>
                      <a:r>
                        <a:rPr sz="750" i="1" spc="-20" dirty="0">
                          <a:latin typeface="Trebuchet MS"/>
                          <a:cs typeface="Trebuchet MS"/>
                        </a:rPr>
                        <a:t>BPD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North Division 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DC;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prepare 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checklist 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for 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review of in-service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training; 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meet with </a:t>
                      </a:r>
                      <a:r>
                        <a:rPr sz="750" i="1" spc="-15" dirty="0">
                          <a:latin typeface="Trebuchet MS"/>
                          <a:cs typeface="Trebuchet MS"/>
                        </a:rPr>
                        <a:t>Ms. 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Williams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re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changes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compliance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matrix;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copied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force reports;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reviewed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20" dirty="0">
                          <a:latin typeface="Trebuchet MS"/>
                          <a:cs typeface="Trebuchet MS"/>
                        </a:rPr>
                        <a:t>UNDF</a:t>
                      </a:r>
                      <a:r>
                        <a:rPr sz="7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reports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1123454</a:t>
                      </a:r>
                      <a:r>
                        <a:rPr sz="7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1123455.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02565">
                <a:tc gridSpan="10">
                  <a:txBody>
                    <a:bodyPr/>
                    <a:lstStyle/>
                    <a:p>
                      <a:pPr marL="31750">
                        <a:lnSpc>
                          <a:spcPts val="1415"/>
                        </a:lnSpc>
                      </a:pPr>
                      <a:r>
                        <a:rPr sz="1200" spc="-7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1935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850" b="1" spc="-2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850" b="1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35" dirty="0">
                          <a:latin typeface="Arial"/>
                          <a:cs typeface="Arial"/>
                        </a:rPr>
                        <a:t>of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14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850" b="1" spc="-60" dirty="0">
                          <a:latin typeface="Arial"/>
                          <a:cs typeface="Arial"/>
                        </a:rPr>
                        <a:t>Day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14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850" b="1" spc="-55" dirty="0">
                          <a:latin typeface="Arial"/>
                          <a:cs typeface="Arial"/>
                        </a:rPr>
                        <a:t>Description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8384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850" b="1" spc="-70" dirty="0">
                          <a:latin typeface="Arial"/>
                          <a:cs typeface="Arial"/>
                        </a:rPr>
                        <a:t>Hours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14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850" b="1" spc="-50" dirty="0">
                          <a:latin typeface="Arial"/>
                          <a:cs typeface="Arial"/>
                        </a:rPr>
                        <a:t>Rate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14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650" b="1" spc="-25" dirty="0">
                          <a:latin typeface="Arial"/>
                          <a:cs typeface="Arial"/>
                        </a:rPr>
                        <a:t>Total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694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650" b="1" spc="-40" dirty="0">
                          <a:latin typeface="Arial"/>
                          <a:cs typeface="Arial"/>
                        </a:rPr>
                        <a:t>Comments </a:t>
                      </a:r>
                      <a:r>
                        <a:rPr sz="650" b="1" spc="-20" dirty="0">
                          <a:latin typeface="Arial"/>
                          <a:cs typeface="Arial"/>
                        </a:rPr>
                        <a:t>(Unbilled</a:t>
                      </a:r>
                      <a:r>
                        <a:rPr sz="65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b="1" spc="-30" dirty="0">
                          <a:latin typeface="Arial"/>
                          <a:cs typeface="Arial"/>
                        </a:rPr>
                        <a:t>Time)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1290" marR="93345" indent="-46355">
                        <a:lnSpc>
                          <a:spcPts val="890"/>
                        </a:lnSpc>
                        <a:spcBef>
                          <a:spcPts val="30"/>
                        </a:spcBef>
                      </a:pPr>
                      <a:r>
                        <a:rPr sz="650" b="1" spc="-5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650" b="1" spc="5" dirty="0">
                          <a:latin typeface="Arial"/>
                          <a:cs typeface="Arial"/>
                        </a:rPr>
                        <a:t>nb</a:t>
                      </a:r>
                      <a:r>
                        <a:rPr sz="650" b="1" dirty="0">
                          <a:latin typeface="Arial"/>
                          <a:cs typeface="Arial"/>
                        </a:rPr>
                        <a:t>illed  </a:t>
                      </a:r>
                      <a:r>
                        <a:rPr sz="650" b="1" spc="-40" dirty="0">
                          <a:latin typeface="Arial"/>
                          <a:cs typeface="Arial"/>
                        </a:rPr>
                        <a:t>Hours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606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50" spc="-35" dirty="0">
                          <a:latin typeface="Arial"/>
                          <a:cs typeface="Arial"/>
                        </a:rPr>
                        <a:t>July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1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50" spc="-15" dirty="0">
                          <a:latin typeface="Arial"/>
                          <a:cs typeface="Arial"/>
                        </a:rPr>
                        <a:t>Started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collecting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invoices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65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45" dirty="0">
                          <a:latin typeface="Arial"/>
                          <a:cs typeface="Arial"/>
                        </a:rPr>
                        <a:t>NLs.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90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1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6131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52324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2479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35" dirty="0">
                          <a:latin typeface="Arial"/>
                          <a:cs typeface="Arial"/>
                        </a:rPr>
                        <a:t>July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2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Attended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meeting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Lead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Deputy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monitor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about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engagement.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90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1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6131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2"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52324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35" dirty="0">
                          <a:latin typeface="Arial"/>
                          <a:cs typeface="Arial"/>
                        </a:rPr>
                        <a:t>July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3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5" dirty="0">
                          <a:latin typeface="Arial"/>
                          <a:cs typeface="Arial"/>
                        </a:rPr>
                        <a:t>Posted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social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media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about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quarterly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forum.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Sent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my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5" dirty="0">
                          <a:latin typeface="Arial"/>
                          <a:cs typeface="Arial"/>
                        </a:rPr>
                        <a:t>NL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invoices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out.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90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1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6131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2"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52324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35" dirty="0">
                          <a:latin typeface="Arial"/>
                          <a:cs typeface="Arial"/>
                        </a:rPr>
                        <a:t>July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4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6131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2"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0706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35" dirty="0">
                          <a:latin typeface="Arial"/>
                          <a:cs typeface="Arial"/>
                        </a:rPr>
                        <a:t>July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5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6131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2"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0706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35" dirty="0">
                          <a:latin typeface="Arial"/>
                          <a:cs typeface="Arial"/>
                        </a:rPr>
                        <a:t>July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6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6131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2"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0706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35" dirty="0">
                          <a:latin typeface="Arial"/>
                          <a:cs typeface="Arial"/>
                        </a:rPr>
                        <a:t>July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7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6131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2"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0706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35" dirty="0">
                          <a:latin typeface="Arial"/>
                          <a:cs typeface="Arial"/>
                        </a:rPr>
                        <a:t>July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8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35" dirty="0">
                          <a:latin typeface="Arial"/>
                          <a:cs typeface="Arial"/>
                        </a:rPr>
                        <a:t>Checked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and answered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emails. Did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log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checks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65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Northeast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90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3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6131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2"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52324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97.50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35" dirty="0">
                          <a:latin typeface="Arial"/>
                          <a:cs typeface="Arial"/>
                        </a:rPr>
                        <a:t>July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9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30" dirty="0">
                          <a:latin typeface="Arial"/>
                          <a:cs typeface="Arial"/>
                        </a:rPr>
                        <a:t>Had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one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one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checkin </a:t>
                      </a:r>
                      <a:r>
                        <a:rPr sz="650" spc="1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liaison.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650" spc="-110" dirty="0">
                          <a:latin typeface="Arial"/>
                          <a:cs typeface="Arial"/>
                        </a:rPr>
                        <a:t>CE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conference call.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Attended</a:t>
                      </a:r>
                      <a:r>
                        <a:rPr sz="65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5" dirty="0">
                          <a:latin typeface="Arial"/>
                          <a:cs typeface="Arial"/>
                        </a:rPr>
                        <a:t>BHB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90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3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6131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2"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7879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225.00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047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ts val="725"/>
                        </a:lnSpc>
                      </a:pPr>
                      <a:r>
                        <a:rPr sz="650" spc="-15" dirty="0">
                          <a:latin typeface="Arial"/>
                          <a:cs typeface="Arial"/>
                        </a:rPr>
                        <a:t>(Bmore Healthy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Babies)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talked about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Consent Decree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and upcoming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Quarterly</a:t>
                      </a:r>
                      <a:r>
                        <a:rPr sz="65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Public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35" dirty="0">
                          <a:latin typeface="Arial"/>
                          <a:cs typeface="Arial"/>
                        </a:rPr>
                        <a:t>July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10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Made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visit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650" spc="-50" dirty="0">
                          <a:latin typeface="Arial"/>
                          <a:cs typeface="Arial"/>
                        </a:rPr>
                        <a:t>NL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65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Eastern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District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90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1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6131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2"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52324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35" dirty="0">
                          <a:latin typeface="Arial"/>
                          <a:cs typeface="Arial"/>
                        </a:rPr>
                        <a:t>July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11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20" dirty="0">
                          <a:latin typeface="Arial"/>
                          <a:cs typeface="Arial"/>
                        </a:rPr>
                        <a:t>Met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Liaison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look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quarterly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forum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meeting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site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went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over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community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90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5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6131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2"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7879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187.50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041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ts val="725"/>
                        </a:lnSpc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engagement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activities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upcoming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weeks.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Checked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and answered emails.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Delivered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supplies</a:t>
                      </a:r>
                      <a:r>
                        <a:rPr sz="65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35" dirty="0">
                          <a:latin typeface="Arial"/>
                          <a:cs typeface="Arial"/>
                        </a:rPr>
                        <a:t>July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12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6131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2"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0706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650" spc="-35" dirty="0">
                          <a:latin typeface="Arial"/>
                          <a:cs typeface="Arial"/>
                        </a:rPr>
                        <a:t>July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13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36131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/>
                </a:tc>
                <a:tc gridSpan="2"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60706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35" dirty="0">
                          <a:latin typeface="Arial"/>
                          <a:cs typeface="Arial"/>
                        </a:rPr>
                        <a:t>July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14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6131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2"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0706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35" dirty="0">
                          <a:latin typeface="Arial"/>
                          <a:cs typeface="Arial"/>
                        </a:rPr>
                        <a:t>July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15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Prepared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facilitated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650" spc="-55" dirty="0">
                          <a:latin typeface="Arial"/>
                          <a:cs typeface="Arial"/>
                        </a:rPr>
                        <a:t>NL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meeting.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recorded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Facebook Live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90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3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6131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2"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7879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225.00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041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ts val="725"/>
                        </a:lnSpc>
                      </a:pPr>
                      <a:r>
                        <a:rPr sz="650" spc="-40" dirty="0">
                          <a:latin typeface="Arial"/>
                          <a:cs typeface="Arial"/>
                        </a:rPr>
                        <a:t>Session.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0702417" y="263143"/>
            <a:ext cx="14643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55" dirty="0">
                <a:latin typeface="Arial"/>
                <a:cs typeface="Arial"/>
              </a:rPr>
              <a:t>Septembe</a:t>
            </a:r>
            <a:r>
              <a:rPr sz="1200" spc="-232" baseline="-10416" dirty="0">
                <a:latin typeface="Arial"/>
                <a:cs typeface="Arial"/>
              </a:rPr>
              <a:t>P</a:t>
            </a:r>
            <a:r>
              <a:rPr sz="1000" spc="-155" dirty="0">
                <a:latin typeface="Arial"/>
                <a:cs typeface="Arial"/>
              </a:rPr>
              <a:t>r</a:t>
            </a:r>
            <a:r>
              <a:rPr sz="1200" spc="-232" baseline="-10416" dirty="0">
                <a:latin typeface="Arial"/>
                <a:cs typeface="Arial"/>
              </a:rPr>
              <a:t>a</a:t>
            </a:r>
            <a:r>
              <a:rPr sz="1000" spc="-155" dirty="0">
                <a:latin typeface="Arial"/>
                <a:cs typeface="Arial"/>
              </a:rPr>
              <a:t>1</a:t>
            </a:r>
            <a:r>
              <a:rPr sz="1200" spc="-232" baseline="-10416" dirty="0">
                <a:latin typeface="Arial"/>
                <a:cs typeface="Arial"/>
              </a:rPr>
              <a:t>g</a:t>
            </a:r>
            <a:r>
              <a:rPr sz="1000" spc="-155" dirty="0">
                <a:latin typeface="Arial"/>
                <a:cs typeface="Arial"/>
              </a:rPr>
              <a:t>7</a:t>
            </a:r>
            <a:r>
              <a:rPr sz="1200" spc="-232" baseline="-10416" dirty="0">
                <a:latin typeface="Arial"/>
                <a:cs typeface="Arial"/>
              </a:rPr>
              <a:t>e</a:t>
            </a:r>
            <a:r>
              <a:rPr sz="1000" spc="-155" dirty="0">
                <a:latin typeface="Arial"/>
                <a:cs typeface="Arial"/>
              </a:rPr>
              <a:t>t</a:t>
            </a:r>
            <a:r>
              <a:rPr sz="1200" spc="-232" baseline="-10416" dirty="0">
                <a:latin typeface="Arial"/>
                <a:cs typeface="Arial"/>
              </a:rPr>
              <a:t>3</a:t>
            </a:r>
            <a:r>
              <a:rPr sz="1000" spc="-155" dirty="0">
                <a:latin typeface="Arial"/>
                <a:cs typeface="Arial"/>
              </a:rPr>
              <a:t>h</a:t>
            </a:r>
            <a:r>
              <a:rPr sz="1200" spc="-232" baseline="-10416" dirty="0">
                <a:latin typeface="Arial"/>
                <a:cs typeface="Arial"/>
              </a:rPr>
              <a:t>4</a:t>
            </a:r>
            <a:r>
              <a:rPr sz="1200" spc="-135" baseline="-10416" dirty="0">
                <a:latin typeface="Arial"/>
                <a:cs typeface="Arial"/>
              </a:rPr>
              <a:t> </a:t>
            </a:r>
            <a:r>
              <a:rPr sz="1200" spc="-345" baseline="-10416" dirty="0">
                <a:latin typeface="Arial"/>
                <a:cs typeface="Arial"/>
              </a:rPr>
              <a:t>o</a:t>
            </a:r>
            <a:r>
              <a:rPr sz="1000" spc="-229" dirty="0">
                <a:latin typeface="Arial"/>
                <a:cs typeface="Arial"/>
              </a:rPr>
              <a:t>- </a:t>
            </a:r>
            <a:r>
              <a:rPr sz="1200" spc="-292" baseline="-10416" dirty="0">
                <a:latin typeface="Arial"/>
                <a:cs typeface="Arial"/>
              </a:rPr>
              <a:t>f</a:t>
            </a:r>
            <a:r>
              <a:rPr sz="1000" spc="-195" dirty="0">
                <a:latin typeface="Arial"/>
                <a:cs typeface="Arial"/>
              </a:rPr>
              <a:t>2</a:t>
            </a:r>
            <a:r>
              <a:rPr sz="1200" spc="-292" baseline="-10416" dirty="0">
                <a:latin typeface="Arial"/>
                <a:cs typeface="Arial"/>
              </a:rPr>
              <a:t>1</a:t>
            </a:r>
            <a:r>
              <a:rPr sz="1000" spc="-195" dirty="0">
                <a:latin typeface="Arial"/>
                <a:cs typeface="Arial"/>
              </a:rPr>
              <a:t>8</a:t>
            </a:r>
            <a:r>
              <a:rPr sz="1200" spc="-292" baseline="-10416" dirty="0">
                <a:latin typeface="Arial"/>
                <a:cs typeface="Arial"/>
              </a:rPr>
              <a:t>9</a:t>
            </a:r>
            <a:r>
              <a:rPr sz="1000" spc="-195" dirty="0">
                <a:latin typeface="Arial"/>
                <a:cs typeface="Arial"/>
              </a:rPr>
              <a:t>t</a:t>
            </a:r>
            <a:r>
              <a:rPr sz="1200" spc="-292" baseline="-10416" dirty="0">
                <a:latin typeface="Arial"/>
                <a:cs typeface="Arial"/>
              </a:rPr>
              <a:t>6</a:t>
            </a:r>
            <a:r>
              <a:rPr sz="1000" spc="-195" dirty="0">
                <a:latin typeface="Arial"/>
                <a:cs typeface="Arial"/>
              </a:rPr>
              <a:t>h </a:t>
            </a:r>
            <a:r>
              <a:rPr sz="1000" spc="25" dirty="0">
                <a:latin typeface="Arial"/>
                <a:cs typeface="Arial"/>
              </a:rPr>
              <a:t>'</a:t>
            </a:r>
            <a:r>
              <a:rPr sz="1000" spc="-95" dirty="0">
                <a:latin typeface="Arial"/>
                <a:cs typeface="Arial"/>
              </a:rPr>
              <a:t> </a:t>
            </a:r>
            <a:r>
              <a:rPr sz="1000" spc="-55" dirty="0">
                <a:latin typeface="Arial"/>
                <a:cs typeface="Arial"/>
              </a:rPr>
              <a:t>18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457200"/>
            <a:ext cx="5943600" cy="60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18819" y="1043558"/>
            <a:ext cx="2576830" cy="900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1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September </a:t>
            </a:r>
            <a:r>
              <a:rPr sz="1200" dirty="0">
                <a:latin typeface="Times New Roman"/>
                <a:cs typeface="Times New Roman"/>
              </a:rPr>
              <a:t>17,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2019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410"/>
              </a:lnSpc>
            </a:pPr>
            <a:r>
              <a:rPr sz="1200" spc="-5" dirty="0">
                <a:latin typeface="Times New Roman"/>
                <a:cs typeface="Times New Roman"/>
              </a:rPr>
              <a:t>Page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4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sz="1200" i="1" spc="-5" dirty="0">
                <a:latin typeface="Times New Roman"/>
                <a:cs typeface="Times New Roman"/>
              </a:rPr>
              <a:t>Breakdown </a:t>
            </a:r>
            <a:r>
              <a:rPr sz="1200" i="1" dirty="0">
                <a:latin typeface="Times New Roman"/>
                <a:cs typeface="Times New Roman"/>
              </a:rPr>
              <a:t>of Billable </a:t>
            </a:r>
            <a:r>
              <a:rPr sz="1200" i="1" spc="-5" dirty="0">
                <a:latin typeface="Times New Roman"/>
                <a:cs typeface="Times New Roman"/>
              </a:rPr>
              <a:t>Hours </a:t>
            </a:r>
            <a:r>
              <a:rPr sz="1200" i="1" dirty="0">
                <a:latin typeface="Times New Roman"/>
                <a:cs typeface="Times New Roman"/>
              </a:rPr>
              <a:t>&amp;</a:t>
            </a:r>
            <a:r>
              <a:rPr sz="1200" i="1" spc="-20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Expenses</a:t>
            </a:r>
            <a:endParaRPr sz="1200">
              <a:latin typeface="Times New Roman"/>
              <a:cs typeface="Times New Roman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31519" y="2136648"/>
          <a:ext cx="6303010" cy="419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1325"/>
                <a:gridCol w="685800"/>
                <a:gridCol w="685800"/>
                <a:gridCol w="800100"/>
                <a:gridCol w="1200785"/>
                <a:gridCol w="1219200"/>
              </a:tblGrid>
              <a:tr h="5715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6985" algn="ctr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Times New Roman"/>
                          <a:cs typeface="Times New Roman"/>
                        </a:rPr>
                        <a:t>July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41605" marR="129539" indent="30480">
                        <a:lnSpc>
                          <a:spcPts val="1380"/>
                        </a:lnSpc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Total 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Ho</a:t>
                      </a:r>
                      <a:r>
                        <a:rPr sz="1200" b="1" spc="5" dirty="0"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41605" marR="129539" indent="12065">
                        <a:lnSpc>
                          <a:spcPts val="1380"/>
                        </a:lnSpc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Billed 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Ho</a:t>
                      </a:r>
                      <a:r>
                        <a:rPr sz="1200" b="1" spc="5" dirty="0"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99390" marR="83185" indent="-103505">
                        <a:lnSpc>
                          <a:spcPts val="1380"/>
                        </a:lnSpc>
                      </a:pP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Pro</a:t>
                      </a:r>
                      <a:r>
                        <a:rPr sz="1200" b="1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Bono 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Hours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411480" marR="132080" indent="-268605">
                        <a:lnSpc>
                          <a:spcPts val="1380"/>
                        </a:lnSpc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Total</a:t>
                      </a:r>
                      <a:r>
                        <a:rPr sz="1200" b="1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Services  Billed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2275" marR="104775" indent="-303530">
                        <a:lnSpc>
                          <a:spcPts val="1380"/>
                        </a:lnSpc>
                        <a:spcBef>
                          <a:spcPts val="35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Total</a:t>
                      </a:r>
                      <a:r>
                        <a:rPr sz="1200" b="1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Expenses  Billed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3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Thompson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67.5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48.7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18.8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$23,132.50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$0.00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3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Rosenthal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99.7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64.9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34.8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$30,827.50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$0.00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25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Aden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74.5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60.5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14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$14,217.50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$0.00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L="71120">
                        <a:lnSpc>
                          <a:spcPts val="134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Barge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4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48.8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4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42.3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4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6.5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4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$9,940.50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4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$812.86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25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Bethel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15.5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15.5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$3,642.50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$156.00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3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Drake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20.7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7.2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13.5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$1,692.00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$0.00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3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Drake (Exec.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Ass't)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33.5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33.5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$1,256.25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$372.17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3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Joyce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65.8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47.8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18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$11,233.00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$456.84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25"/>
                        </a:lnSpc>
                      </a:pP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Meares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1.9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1.9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$446.50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$0.00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L="71120">
                        <a:lnSpc>
                          <a:spcPts val="134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O'Toole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4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59.9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4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40.3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4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19.6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4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$9,470.50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4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$1,503.16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25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Ramsey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33.8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27.9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5.9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$6,556.50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$0.00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Smoot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59.5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41.5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18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$9,752.50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$1,111.52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3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Villasenor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49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33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16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$7,755.00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$1,645.53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Ray</a:t>
                      </a:r>
                      <a:r>
                        <a:rPr sz="12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Kelly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36.35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24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12.35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$5,640.00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$0.00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3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Darnyle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Wharton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33.6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33.6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$2,520.00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$0.00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3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Neighborhood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Liaisons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103.3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103.3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$2,066.00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$225.00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2245">
                <a:tc>
                  <a:txBody>
                    <a:bodyPr/>
                    <a:lstStyle/>
                    <a:p>
                      <a:pPr marL="71120">
                        <a:lnSpc>
                          <a:spcPts val="134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Dupont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4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31.9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4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12.9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4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4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$3,031.50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4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$835.45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3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Bowman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14.7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14.7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$3,454.50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$0.00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3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Parker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29.5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28.7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0.8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$7,175.00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$0.00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25"/>
                        </a:lnSpc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Total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25"/>
                        </a:lnSpc>
                      </a:pPr>
                      <a:r>
                        <a:rPr sz="1200" b="1" dirty="0">
                          <a:latin typeface="Times New Roman"/>
                          <a:cs typeface="Times New Roman"/>
                        </a:rPr>
                        <a:t>879.45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25"/>
                        </a:lnSpc>
                      </a:pPr>
                      <a:r>
                        <a:rPr sz="1200" b="1" dirty="0">
                          <a:latin typeface="Times New Roman"/>
                          <a:cs typeface="Times New Roman"/>
                        </a:rPr>
                        <a:t>682.2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25"/>
                        </a:lnSpc>
                      </a:pPr>
                      <a:r>
                        <a:rPr sz="1200" b="1" dirty="0">
                          <a:latin typeface="Times New Roman"/>
                          <a:cs typeface="Times New Roman"/>
                        </a:rPr>
                        <a:t>197.25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25"/>
                        </a:lnSpc>
                      </a:pPr>
                      <a:r>
                        <a:rPr sz="1200" b="1" dirty="0">
                          <a:latin typeface="Times New Roman"/>
                          <a:cs typeface="Times New Roman"/>
                        </a:rPr>
                        <a:t>$153,809.75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25"/>
                        </a:lnSpc>
                      </a:pPr>
                      <a:r>
                        <a:rPr sz="1200" b="1" dirty="0">
                          <a:latin typeface="Times New Roman"/>
                          <a:cs typeface="Times New Roman"/>
                        </a:rPr>
                        <a:t>$7,118.53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718819" y="6700646"/>
            <a:ext cx="6312535" cy="2099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Individual Invoices </a:t>
            </a: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and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Supporting</a:t>
            </a: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Documentation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marR="184785" indent="457200">
              <a:lnSpc>
                <a:spcPct val="103299"/>
              </a:lnSpc>
            </a:pPr>
            <a:r>
              <a:rPr sz="1200" spc="-5" dirty="0">
                <a:latin typeface="Times New Roman"/>
                <a:cs typeface="Times New Roman"/>
              </a:rPr>
              <a:t>The remainder </a:t>
            </a:r>
            <a:r>
              <a:rPr sz="1200" dirty="0">
                <a:latin typeface="Times New Roman"/>
                <a:cs typeface="Times New Roman"/>
              </a:rPr>
              <a:t>of this </a:t>
            </a:r>
            <a:r>
              <a:rPr sz="1200" spc="-5" dirty="0">
                <a:latin typeface="Times New Roman"/>
                <a:cs typeface="Times New Roman"/>
              </a:rPr>
              <a:t>invoice includes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individual invoices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all </a:t>
            </a:r>
            <a:r>
              <a:rPr sz="1200" dirty="0">
                <a:latin typeface="Times New Roman"/>
                <a:cs typeface="Times New Roman"/>
              </a:rPr>
              <a:t>Team </a:t>
            </a:r>
            <a:r>
              <a:rPr sz="1200" spc="-5" dirty="0">
                <a:latin typeface="Times New Roman"/>
                <a:cs typeface="Times New Roman"/>
              </a:rPr>
              <a:t>members who  submitted invoices for </a:t>
            </a:r>
            <a:r>
              <a:rPr sz="1200" dirty="0">
                <a:latin typeface="Times New Roman"/>
                <a:cs typeface="Times New Roman"/>
              </a:rPr>
              <a:t>July 2019, </a:t>
            </a:r>
            <a:r>
              <a:rPr sz="1200" spc="-10" dirty="0">
                <a:latin typeface="Times New Roman"/>
                <a:cs typeface="Times New Roman"/>
              </a:rPr>
              <a:t>as </a:t>
            </a:r>
            <a:r>
              <a:rPr sz="1200" dirty="0">
                <a:latin typeface="Times New Roman"/>
                <a:cs typeface="Times New Roman"/>
              </a:rPr>
              <a:t>well </a:t>
            </a:r>
            <a:r>
              <a:rPr sz="1200" spc="-5" dirty="0">
                <a:latin typeface="Times New Roman"/>
                <a:cs typeface="Times New Roman"/>
              </a:rPr>
              <a:t>as receipts for travel, transportation, accommodations, and  expenses incurred for website development, establishment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Team e-mail addresses, and food </a:t>
            </a:r>
            <a:r>
              <a:rPr sz="1200" dirty="0">
                <a:latin typeface="Times New Roman"/>
                <a:cs typeface="Times New Roman"/>
              </a:rPr>
              <a:t>for a  community </a:t>
            </a:r>
            <a:r>
              <a:rPr sz="1200" spc="-5" dirty="0">
                <a:latin typeface="Times New Roman"/>
                <a:cs typeface="Times New Roman"/>
              </a:rPr>
              <a:t>stakeholders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meeting.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 marR="5080" indent="457200">
              <a:lnSpc>
                <a:spcPct val="103299"/>
              </a:lnSpc>
            </a:pPr>
            <a:r>
              <a:rPr sz="1200" spc="-5" dirty="0">
                <a:latin typeface="Times New Roman"/>
                <a:cs typeface="Times New Roman"/>
              </a:rPr>
              <a:t>The </a:t>
            </a:r>
            <a:r>
              <a:rPr sz="1200" dirty="0">
                <a:latin typeface="Times New Roman"/>
                <a:cs typeface="Times New Roman"/>
              </a:rPr>
              <a:t>City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Team </a:t>
            </a:r>
            <a:r>
              <a:rPr sz="1200" dirty="0">
                <a:latin typeface="Times New Roman"/>
                <a:cs typeface="Times New Roman"/>
              </a:rPr>
              <a:t>have </a:t>
            </a:r>
            <a:r>
              <a:rPr sz="1200" spc="-5" dirty="0">
                <a:latin typeface="Times New Roman"/>
                <a:cs typeface="Times New Roman"/>
              </a:rPr>
              <a:t>agreed that Team members who elect </a:t>
            </a:r>
            <a:r>
              <a:rPr sz="1200" dirty="0">
                <a:latin typeface="Times New Roman"/>
                <a:cs typeface="Times New Roman"/>
              </a:rPr>
              <a:t>to be </a:t>
            </a:r>
            <a:r>
              <a:rPr sz="1200" spc="-5" dirty="0">
                <a:latin typeface="Times New Roman"/>
                <a:cs typeface="Times New Roman"/>
              </a:rPr>
              <a:t>compensated for </a:t>
            </a:r>
            <a:r>
              <a:rPr sz="1200" dirty="0">
                <a:latin typeface="Times New Roman"/>
                <a:cs typeface="Times New Roman"/>
              </a:rPr>
              <a:t>meals  </a:t>
            </a:r>
            <a:r>
              <a:rPr sz="1200" spc="-5" dirty="0">
                <a:latin typeface="Times New Roman"/>
                <a:cs typeface="Times New Roman"/>
              </a:rPr>
              <a:t>and personal expenses incurred while traveling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Baltimore </a:t>
            </a:r>
            <a:r>
              <a:rPr sz="1200" dirty="0">
                <a:latin typeface="Times New Roman"/>
                <a:cs typeface="Times New Roman"/>
              </a:rPr>
              <a:t>for </a:t>
            </a:r>
            <a:r>
              <a:rPr sz="1200" spc="-5" dirty="0">
                <a:latin typeface="Times New Roman"/>
                <a:cs typeface="Times New Roman"/>
              </a:rPr>
              <a:t>work </a:t>
            </a:r>
            <a:r>
              <a:rPr sz="1200" dirty="0">
                <a:latin typeface="Times New Roman"/>
                <a:cs typeface="Times New Roman"/>
              </a:rPr>
              <a:t>on the </a:t>
            </a:r>
            <a:r>
              <a:rPr sz="1200" spc="-5" dirty="0">
                <a:latin typeface="Times New Roman"/>
                <a:cs typeface="Times New Roman"/>
              </a:rPr>
              <a:t>project will </a:t>
            </a:r>
            <a:r>
              <a:rPr sz="1200" dirty="0">
                <a:latin typeface="Times New Roman"/>
                <a:cs typeface="Times New Roman"/>
              </a:rPr>
              <a:t>do </a:t>
            </a:r>
            <a:r>
              <a:rPr sz="1200" spc="-5" dirty="0">
                <a:latin typeface="Times New Roman"/>
                <a:cs typeface="Times New Roman"/>
              </a:rPr>
              <a:t>so at </a:t>
            </a:r>
            <a:r>
              <a:rPr sz="1200" dirty="0">
                <a:latin typeface="Times New Roman"/>
                <a:cs typeface="Times New Roman"/>
              </a:rPr>
              <a:t>the  </a:t>
            </a:r>
            <a:r>
              <a:rPr sz="1200" spc="-5" dirty="0">
                <a:latin typeface="Times New Roman"/>
                <a:cs typeface="Times New Roman"/>
              </a:rPr>
              <a:t>standard federal </a:t>
            </a:r>
            <a:r>
              <a:rPr sz="1200" dirty="0">
                <a:latin typeface="Times New Roman"/>
                <a:cs typeface="Times New Roman"/>
              </a:rPr>
              <a:t>per </a:t>
            </a:r>
            <a:r>
              <a:rPr sz="1200" spc="-5" dirty="0">
                <a:latin typeface="Times New Roman"/>
                <a:cs typeface="Times New Roman"/>
              </a:rPr>
              <a:t>diem rate </a:t>
            </a:r>
            <a:r>
              <a:rPr sz="1200" dirty="0">
                <a:latin typeface="Times New Roman"/>
                <a:cs typeface="Times New Roman"/>
              </a:rPr>
              <a:t>of $71, </a:t>
            </a:r>
            <a:r>
              <a:rPr sz="1200" spc="-5" dirty="0">
                <a:latin typeface="Times New Roman"/>
                <a:cs typeface="Times New Roman"/>
              </a:rPr>
              <a:t>with fractions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days billed at </a:t>
            </a:r>
            <a:r>
              <a:rPr sz="1200" dirty="0">
                <a:latin typeface="Times New Roman"/>
                <a:cs typeface="Times New Roman"/>
              </a:rPr>
              <a:t>75% of the </a:t>
            </a:r>
            <a:r>
              <a:rPr sz="1200" spc="-5" dirty="0">
                <a:latin typeface="Times New Roman"/>
                <a:cs typeface="Times New Roman"/>
              </a:rPr>
              <a:t>standard federal per  diem rate, </a:t>
            </a:r>
            <a:r>
              <a:rPr sz="1200" dirty="0">
                <a:latin typeface="Times New Roman"/>
                <a:cs typeface="Times New Roman"/>
              </a:rPr>
              <a:t>or $53.25. Some </a:t>
            </a:r>
            <a:r>
              <a:rPr sz="1200" spc="-5" dirty="0">
                <a:latin typeface="Times New Roman"/>
                <a:cs typeface="Times New Roman"/>
              </a:rPr>
              <a:t>team members </a:t>
            </a:r>
            <a:r>
              <a:rPr sz="1200" dirty="0">
                <a:latin typeface="Times New Roman"/>
                <a:cs typeface="Times New Roman"/>
              </a:rPr>
              <a:t>have </a:t>
            </a:r>
            <a:r>
              <a:rPr sz="1200" spc="-5" dirty="0">
                <a:latin typeface="Times New Roman"/>
                <a:cs typeface="Times New Roman"/>
              </a:rPr>
              <a:t>waived </a:t>
            </a:r>
            <a:r>
              <a:rPr sz="1200" dirty="0">
                <a:latin typeface="Times New Roman"/>
                <a:cs typeface="Times New Roman"/>
              </a:rPr>
              <a:t>or reduced </a:t>
            </a:r>
            <a:r>
              <a:rPr sz="1200" spc="-5" dirty="0">
                <a:latin typeface="Times New Roman"/>
                <a:cs typeface="Times New Roman"/>
              </a:rPr>
              <a:t>their </a:t>
            </a:r>
            <a:r>
              <a:rPr sz="1200" dirty="0">
                <a:latin typeface="Times New Roman"/>
                <a:cs typeface="Times New Roman"/>
              </a:rPr>
              <a:t>per </a:t>
            </a:r>
            <a:r>
              <a:rPr sz="1200" spc="-5" dirty="0">
                <a:latin typeface="Times New Roman"/>
                <a:cs typeface="Times New Roman"/>
              </a:rPr>
              <a:t>diem charges, </a:t>
            </a:r>
            <a:r>
              <a:rPr sz="1200" dirty="0">
                <a:latin typeface="Times New Roman"/>
                <a:cs typeface="Times New Roman"/>
              </a:rPr>
              <a:t>or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elected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35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3143"/>
            <a:ext cx="3657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75" dirty="0">
                <a:latin typeface="Arial"/>
                <a:cs typeface="Arial"/>
              </a:rPr>
              <a:t>N</a:t>
            </a:r>
            <a:r>
              <a:rPr sz="1000" spc="-80" dirty="0">
                <a:latin typeface="Arial"/>
                <a:cs typeface="Arial"/>
              </a:rPr>
              <a:t>a</a:t>
            </a:r>
            <a:r>
              <a:rPr sz="1000" spc="-45" dirty="0">
                <a:latin typeface="Arial"/>
                <a:cs typeface="Arial"/>
              </a:rPr>
              <a:t>m</a:t>
            </a:r>
            <a:r>
              <a:rPr sz="1000" spc="-70" dirty="0">
                <a:latin typeface="Arial"/>
                <a:cs typeface="Arial"/>
              </a:rPr>
              <a:t>e</a:t>
            </a:r>
            <a:r>
              <a:rPr sz="1000" spc="-15" dirty="0">
                <a:latin typeface="Arial"/>
                <a:cs typeface="Arial"/>
              </a:rPr>
              <a:t>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2304" y="255536"/>
            <a:ext cx="6172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0" dirty="0">
                <a:latin typeface="Arial"/>
                <a:cs typeface="Arial"/>
              </a:rPr>
              <a:t>Weekly</a:t>
            </a:r>
            <a:r>
              <a:rPr sz="1000" spc="-95" dirty="0">
                <a:latin typeface="Arial"/>
                <a:cs typeface="Arial"/>
              </a:rPr>
              <a:t> </a:t>
            </a:r>
            <a:r>
              <a:rPr sz="1000" spc="-90" dirty="0">
                <a:latin typeface="Arial"/>
                <a:cs typeface="Arial"/>
              </a:rPr>
              <a:t>Log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33856" y="849947"/>
          <a:ext cx="11362055" cy="38607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6610"/>
                <a:gridCol w="862965"/>
                <a:gridCol w="3604260"/>
                <a:gridCol w="826135"/>
                <a:gridCol w="631825"/>
                <a:gridCol w="756920"/>
                <a:gridCol w="3863340"/>
              </a:tblGrid>
              <a:tr h="224790">
                <a:tc>
                  <a:txBody>
                    <a:bodyPr/>
                    <a:lstStyle/>
                    <a:p>
                      <a:pPr marL="32702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35" dirty="0">
                          <a:latin typeface="Arial"/>
                          <a:cs typeface="Arial"/>
                        </a:rPr>
                        <a:t>July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7147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16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Made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preparations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set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up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room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Quarterly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Public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Forum.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1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0005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52578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32702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35" dirty="0">
                          <a:latin typeface="Arial"/>
                          <a:cs typeface="Arial"/>
                        </a:rPr>
                        <a:t>July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7147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17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Made </a:t>
                      </a:r>
                      <a:r>
                        <a:rPr sz="650" spc="-50" dirty="0">
                          <a:latin typeface="Arial"/>
                          <a:cs typeface="Arial"/>
                        </a:rPr>
                        <a:t>NL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visit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Eastern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District.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Posted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5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social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media.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5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0005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813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112.50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32702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35" dirty="0">
                          <a:latin typeface="Arial"/>
                          <a:cs typeface="Arial"/>
                        </a:rPr>
                        <a:t>July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7147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18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Made </a:t>
                      </a:r>
                      <a:r>
                        <a:rPr sz="650" spc="-50" dirty="0">
                          <a:latin typeface="Arial"/>
                          <a:cs typeface="Arial"/>
                        </a:rPr>
                        <a:t>NL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visit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Northeast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Northern</a:t>
                      </a:r>
                      <a:r>
                        <a:rPr sz="65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District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2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0005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813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150.00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32702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35" dirty="0">
                          <a:latin typeface="Arial"/>
                          <a:cs typeface="Arial"/>
                        </a:rPr>
                        <a:t>July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7147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19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35" dirty="0">
                          <a:latin typeface="Arial"/>
                          <a:cs typeface="Arial"/>
                        </a:rPr>
                        <a:t>Checked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and answered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emails. Did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log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checks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in Northern</a:t>
                      </a:r>
                      <a:r>
                        <a:rPr sz="65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district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4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0005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813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105.00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32702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35" dirty="0">
                          <a:latin typeface="Arial"/>
                          <a:cs typeface="Arial"/>
                        </a:rPr>
                        <a:t>July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7147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20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0005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0960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32702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35" dirty="0">
                          <a:latin typeface="Arial"/>
                          <a:cs typeface="Arial"/>
                        </a:rPr>
                        <a:t>July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7147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21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0005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0960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marL="32702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35" dirty="0">
                          <a:latin typeface="Arial"/>
                          <a:cs typeface="Arial"/>
                        </a:rPr>
                        <a:t>July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7147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22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35" dirty="0">
                          <a:latin typeface="Arial"/>
                          <a:cs typeface="Arial"/>
                        </a:rPr>
                        <a:t>Checked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and answered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emails.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Posted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social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media.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650" spc="1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church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coalition</a:t>
                      </a:r>
                      <a:r>
                        <a:rPr sz="65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about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1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0005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813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157.50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041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725"/>
                        </a:lnSpc>
                      </a:pPr>
                      <a:r>
                        <a:rPr sz="650" spc="-25" dirty="0">
                          <a:latin typeface="Arial"/>
                          <a:cs typeface="Arial"/>
                        </a:rPr>
                        <a:t>Consent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Decree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marL="32702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35" dirty="0">
                          <a:latin typeface="Arial"/>
                          <a:cs typeface="Arial"/>
                        </a:rPr>
                        <a:t>July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7147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23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650" spc="1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65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10" dirty="0">
                          <a:latin typeface="Arial"/>
                          <a:cs typeface="Arial"/>
                        </a:rPr>
                        <a:t>CE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Team.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Did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log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check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up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in Northwest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and Southwest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5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0005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813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187.50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047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725"/>
                        </a:lnSpc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districts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32702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35" dirty="0">
                          <a:latin typeface="Arial"/>
                          <a:cs typeface="Arial"/>
                        </a:rPr>
                        <a:t>July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7147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24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Made </a:t>
                      </a:r>
                      <a:r>
                        <a:rPr sz="650" spc="-50" dirty="0">
                          <a:latin typeface="Arial"/>
                          <a:cs typeface="Arial"/>
                        </a:rPr>
                        <a:t>NL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visit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East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did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log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check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65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East.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8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0005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813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135.00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32702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650" spc="-35" dirty="0">
                          <a:latin typeface="Arial"/>
                          <a:cs typeface="Arial"/>
                        </a:rPr>
                        <a:t>July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7147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25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Made </a:t>
                      </a:r>
                      <a:r>
                        <a:rPr sz="650" spc="-50" dirty="0">
                          <a:latin typeface="Arial"/>
                          <a:cs typeface="Arial"/>
                        </a:rPr>
                        <a:t>NL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visits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North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and Southeast.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Posted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5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social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media.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2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40005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4813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150.00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32702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35" dirty="0">
                          <a:latin typeface="Arial"/>
                          <a:cs typeface="Arial"/>
                        </a:rPr>
                        <a:t>July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7147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26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15" dirty="0">
                          <a:latin typeface="Arial"/>
                          <a:cs typeface="Arial"/>
                        </a:rPr>
                        <a:t>Did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log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checks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65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Southeast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1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0005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52578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32702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35" dirty="0">
                          <a:latin typeface="Arial"/>
                          <a:cs typeface="Arial"/>
                        </a:rPr>
                        <a:t>July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7147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27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0005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0960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32702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650" spc="-35" dirty="0">
                          <a:latin typeface="Arial"/>
                          <a:cs typeface="Arial"/>
                        </a:rPr>
                        <a:t>July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7147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28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40005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60960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32702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35" dirty="0">
                          <a:latin typeface="Arial"/>
                          <a:cs typeface="Arial"/>
                        </a:rPr>
                        <a:t>July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7147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29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35" dirty="0">
                          <a:latin typeface="Arial"/>
                          <a:cs typeface="Arial"/>
                        </a:rPr>
                        <a:t>Checked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and answered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emails. Did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log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checks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Northeast</a:t>
                      </a:r>
                      <a:r>
                        <a:rPr sz="65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district.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5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0005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813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112.50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4790">
                <a:tc>
                  <a:txBody>
                    <a:bodyPr/>
                    <a:lstStyle/>
                    <a:p>
                      <a:pPr marL="32702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35" dirty="0">
                          <a:latin typeface="Arial"/>
                          <a:cs typeface="Arial"/>
                        </a:rPr>
                        <a:t>July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7147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30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650" spc="1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650" spc="-110" dirty="0">
                          <a:latin typeface="Arial"/>
                          <a:cs typeface="Arial"/>
                        </a:rPr>
                        <a:t>CE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Team.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Posted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5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social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media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1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0005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52578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4154">
                <a:tc>
                  <a:txBody>
                    <a:bodyPr/>
                    <a:lstStyle/>
                    <a:p>
                      <a:pPr marL="32702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35" dirty="0">
                          <a:latin typeface="Arial"/>
                          <a:cs typeface="Arial"/>
                        </a:rPr>
                        <a:t>July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147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31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5" dirty="0">
                          <a:latin typeface="Arial"/>
                          <a:cs typeface="Arial"/>
                        </a:rPr>
                        <a:t>Talked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5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Imagine Youth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group about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Consent Decree.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Made </a:t>
                      </a:r>
                      <a:r>
                        <a:rPr sz="650" spc="-55" dirty="0">
                          <a:latin typeface="Arial"/>
                          <a:cs typeface="Arial"/>
                        </a:rPr>
                        <a:t>NL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visit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Eastern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district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2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0005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813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150.00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7475">
                <a:tc gridSpan="4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650" dirty="0">
                          <a:latin typeface="Arial"/>
                          <a:cs typeface="Arial"/>
                        </a:rPr>
                        <a:t>33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6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</a:pPr>
                      <a:r>
                        <a:rPr sz="650" b="1" spc="-60" dirty="0">
                          <a:latin typeface="Arial"/>
                          <a:cs typeface="Arial"/>
                        </a:rPr>
                        <a:t>TOTAL: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tabLst>
                          <a:tab pos="411480" algn="l"/>
                        </a:tabLst>
                      </a:pPr>
                      <a:r>
                        <a:rPr sz="650" b="1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b="1" spc="-15" dirty="0">
                          <a:latin typeface="Arial"/>
                          <a:cs typeface="Arial"/>
                        </a:rPr>
                        <a:t>2,520.00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R="548005" algn="r">
                        <a:lnSpc>
                          <a:spcPct val="100000"/>
                        </a:lnSpc>
                      </a:pPr>
                      <a:r>
                        <a:rPr sz="650" dirty="0">
                          <a:latin typeface="Arial"/>
                          <a:cs typeface="Arial"/>
                        </a:rPr>
                        <a:t>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0702417" y="263143"/>
            <a:ext cx="14643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55" dirty="0">
                <a:latin typeface="Arial"/>
                <a:cs typeface="Arial"/>
              </a:rPr>
              <a:t>Septembe</a:t>
            </a:r>
            <a:r>
              <a:rPr sz="1200" spc="-232" baseline="-10416" dirty="0">
                <a:latin typeface="Arial"/>
                <a:cs typeface="Arial"/>
              </a:rPr>
              <a:t>P</a:t>
            </a:r>
            <a:r>
              <a:rPr sz="1000" spc="-155" dirty="0">
                <a:latin typeface="Arial"/>
                <a:cs typeface="Arial"/>
              </a:rPr>
              <a:t>r</a:t>
            </a:r>
            <a:r>
              <a:rPr sz="1200" spc="-232" baseline="-10416" dirty="0">
                <a:latin typeface="Arial"/>
                <a:cs typeface="Arial"/>
              </a:rPr>
              <a:t>a</a:t>
            </a:r>
            <a:r>
              <a:rPr sz="1000" spc="-155" dirty="0">
                <a:latin typeface="Arial"/>
                <a:cs typeface="Arial"/>
              </a:rPr>
              <a:t>1</a:t>
            </a:r>
            <a:r>
              <a:rPr sz="1200" spc="-232" baseline="-10416" dirty="0">
                <a:latin typeface="Arial"/>
                <a:cs typeface="Arial"/>
              </a:rPr>
              <a:t>g</a:t>
            </a:r>
            <a:r>
              <a:rPr sz="1000" spc="-155" dirty="0">
                <a:latin typeface="Arial"/>
                <a:cs typeface="Arial"/>
              </a:rPr>
              <a:t>7</a:t>
            </a:r>
            <a:r>
              <a:rPr sz="1200" spc="-232" baseline="-10416" dirty="0">
                <a:latin typeface="Arial"/>
                <a:cs typeface="Arial"/>
              </a:rPr>
              <a:t>e</a:t>
            </a:r>
            <a:r>
              <a:rPr sz="1000" spc="-155" dirty="0">
                <a:latin typeface="Arial"/>
                <a:cs typeface="Arial"/>
              </a:rPr>
              <a:t>t</a:t>
            </a:r>
            <a:r>
              <a:rPr sz="1200" spc="-232" baseline="-10416" dirty="0">
                <a:latin typeface="Arial"/>
                <a:cs typeface="Arial"/>
              </a:rPr>
              <a:t>3</a:t>
            </a:r>
            <a:r>
              <a:rPr sz="1000" spc="-155" dirty="0">
                <a:latin typeface="Arial"/>
                <a:cs typeface="Arial"/>
              </a:rPr>
              <a:t>h</a:t>
            </a:r>
            <a:r>
              <a:rPr sz="1200" spc="-232" baseline="-10416" dirty="0">
                <a:latin typeface="Arial"/>
                <a:cs typeface="Arial"/>
              </a:rPr>
              <a:t>5</a:t>
            </a:r>
            <a:r>
              <a:rPr sz="1200" spc="-135" baseline="-10416" dirty="0">
                <a:latin typeface="Arial"/>
                <a:cs typeface="Arial"/>
              </a:rPr>
              <a:t> </a:t>
            </a:r>
            <a:r>
              <a:rPr sz="1200" spc="-345" baseline="-10416" dirty="0">
                <a:latin typeface="Arial"/>
                <a:cs typeface="Arial"/>
              </a:rPr>
              <a:t>o</a:t>
            </a:r>
            <a:r>
              <a:rPr sz="1000" spc="-229" dirty="0">
                <a:latin typeface="Arial"/>
                <a:cs typeface="Arial"/>
              </a:rPr>
              <a:t>- </a:t>
            </a:r>
            <a:r>
              <a:rPr sz="1200" spc="-292" baseline="-10416" dirty="0">
                <a:latin typeface="Arial"/>
                <a:cs typeface="Arial"/>
              </a:rPr>
              <a:t>f</a:t>
            </a:r>
            <a:r>
              <a:rPr sz="1000" spc="-195" dirty="0">
                <a:latin typeface="Arial"/>
                <a:cs typeface="Arial"/>
              </a:rPr>
              <a:t>2</a:t>
            </a:r>
            <a:r>
              <a:rPr sz="1200" spc="-292" baseline="-10416" dirty="0">
                <a:latin typeface="Arial"/>
                <a:cs typeface="Arial"/>
              </a:rPr>
              <a:t>1</a:t>
            </a:r>
            <a:r>
              <a:rPr sz="1000" spc="-195" dirty="0">
                <a:latin typeface="Arial"/>
                <a:cs typeface="Arial"/>
              </a:rPr>
              <a:t>8</a:t>
            </a:r>
            <a:r>
              <a:rPr sz="1200" spc="-292" baseline="-10416" dirty="0">
                <a:latin typeface="Arial"/>
                <a:cs typeface="Arial"/>
              </a:rPr>
              <a:t>9</a:t>
            </a:r>
            <a:r>
              <a:rPr sz="1000" spc="-195" dirty="0">
                <a:latin typeface="Arial"/>
                <a:cs typeface="Arial"/>
              </a:rPr>
              <a:t>t</a:t>
            </a:r>
            <a:r>
              <a:rPr sz="1200" spc="-292" baseline="-10416" dirty="0">
                <a:latin typeface="Arial"/>
                <a:cs typeface="Arial"/>
              </a:rPr>
              <a:t>6</a:t>
            </a:r>
            <a:r>
              <a:rPr sz="1000" spc="-195" dirty="0">
                <a:latin typeface="Arial"/>
                <a:cs typeface="Arial"/>
              </a:rPr>
              <a:t>h </a:t>
            </a:r>
            <a:r>
              <a:rPr sz="1000" spc="25" dirty="0">
                <a:latin typeface="Arial"/>
                <a:cs typeface="Arial"/>
              </a:rPr>
              <a:t>'</a:t>
            </a:r>
            <a:r>
              <a:rPr sz="1000" spc="-95" dirty="0">
                <a:latin typeface="Arial"/>
                <a:cs typeface="Arial"/>
              </a:rPr>
              <a:t> </a:t>
            </a:r>
            <a:r>
              <a:rPr sz="1000" spc="-55" dirty="0">
                <a:latin typeface="Arial"/>
                <a:cs typeface="Arial"/>
              </a:rPr>
              <a:t>18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36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3143"/>
            <a:ext cx="3657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75" dirty="0">
                <a:latin typeface="Arial"/>
                <a:cs typeface="Arial"/>
              </a:rPr>
              <a:t>N</a:t>
            </a:r>
            <a:r>
              <a:rPr sz="1000" spc="-80" dirty="0">
                <a:latin typeface="Arial"/>
                <a:cs typeface="Arial"/>
              </a:rPr>
              <a:t>a</a:t>
            </a:r>
            <a:r>
              <a:rPr sz="1000" spc="-45" dirty="0">
                <a:latin typeface="Arial"/>
                <a:cs typeface="Arial"/>
              </a:rPr>
              <a:t>m</a:t>
            </a:r>
            <a:r>
              <a:rPr sz="1000" spc="-70" dirty="0">
                <a:latin typeface="Arial"/>
                <a:cs typeface="Arial"/>
              </a:rPr>
              <a:t>e</a:t>
            </a:r>
            <a:r>
              <a:rPr sz="1000" spc="-15" dirty="0">
                <a:latin typeface="Arial"/>
                <a:cs typeface="Arial"/>
              </a:rPr>
              <a:t>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2304" y="255536"/>
            <a:ext cx="6172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0" dirty="0">
                <a:latin typeface="Arial"/>
                <a:cs typeface="Arial"/>
              </a:rPr>
              <a:t>Weekly</a:t>
            </a:r>
            <a:r>
              <a:rPr sz="1000" spc="-95" dirty="0">
                <a:latin typeface="Arial"/>
                <a:cs typeface="Arial"/>
              </a:rPr>
              <a:t> </a:t>
            </a:r>
            <a:r>
              <a:rPr sz="1000" spc="-90" dirty="0">
                <a:latin typeface="Arial"/>
                <a:cs typeface="Arial"/>
              </a:rPr>
              <a:t>Log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33856" y="848994"/>
          <a:ext cx="11360146" cy="60382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4540"/>
                <a:gridCol w="916305"/>
                <a:gridCol w="890269"/>
                <a:gridCol w="2713355"/>
                <a:gridCol w="828039"/>
                <a:gridCol w="629919"/>
                <a:gridCol w="757554"/>
                <a:gridCol w="661670"/>
                <a:gridCol w="844550"/>
                <a:gridCol w="2353945"/>
              </a:tblGrid>
              <a:tr h="202565">
                <a:tc gridSpan="10">
                  <a:txBody>
                    <a:bodyPr/>
                    <a:lstStyle/>
                    <a:p>
                      <a:pPr marL="31750">
                        <a:lnSpc>
                          <a:spcPts val="1415"/>
                        </a:lnSpc>
                      </a:pPr>
                      <a:r>
                        <a:rPr sz="1200" spc="-19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31470">
                        <a:lnSpc>
                          <a:spcPts val="765"/>
                        </a:lnSpc>
                      </a:pPr>
                      <a:r>
                        <a:rPr sz="650" b="1" spc="-65" dirty="0">
                          <a:latin typeface="Arial"/>
                          <a:cs typeface="Arial"/>
                        </a:rPr>
                        <a:t>MEALS </a:t>
                      </a:r>
                      <a:r>
                        <a:rPr sz="650" b="1" spc="-40" dirty="0">
                          <a:latin typeface="Arial"/>
                          <a:cs typeface="Arial"/>
                        </a:rPr>
                        <a:t>+</a:t>
                      </a:r>
                      <a:r>
                        <a:rPr sz="650" b="1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b="1" spc="-60" dirty="0">
                          <a:latin typeface="Arial"/>
                          <a:cs typeface="Arial"/>
                        </a:rPr>
                        <a:t>INCIDENTALS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8415" algn="ctr">
                        <a:lnSpc>
                          <a:spcPts val="765"/>
                        </a:lnSpc>
                      </a:pPr>
                      <a:r>
                        <a:rPr sz="650" b="1" spc="-25" dirty="0">
                          <a:latin typeface="Arial"/>
                          <a:cs typeface="Arial"/>
                        </a:rPr>
                        <a:t>NON </a:t>
                      </a:r>
                      <a:r>
                        <a:rPr sz="650" b="1" spc="-65" dirty="0">
                          <a:latin typeface="Arial"/>
                          <a:cs typeface="Arial"/>
                        </a:rPr>
                        <a:t>MEALS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95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ts val="610"/>
                        </a:lnSpc>
                      </a:pPr>
                      <a:r>
                        <a:rPr sz="650" b="1" spc="-25" dirty="0">
                          <a:latin typeface="Arial"/>
                          <a:cs typeface="Arial"/>
                        </a:rPr>
                        <a:t>Total </a:t>
                      </a:r>
                      <a:r>
                        <a:rPr sz="650" b="1" spc="-5" dirty="0">
                          <a:latin typeface="Arial"/>
                          <a:cs typeface="Arial"/>
                        </a:rPr>
                        <a:t>Meal</a:t>
                      </a:r>
                      <a:r>
                        <a:rPr sz="650" b="1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b="1" spc="-40" dirty="0">
                          <a:latin typeface="Arial"/>
                          <a:cs typeface="Arial"/>
                        </a:rPr>
                        <a:t>+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5D8F0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79070" marR="154305" indent="27305">
                        <a:lnSpc>
                          <a:spcPct val="113799"/>
                        </a:lnSpc>
                      </a:pPr>
                      <a:r>
                        <a:rPr sz="650" b="1" spc="-15" dirty="0">
                          <a:latin typeface="Arial"/>
                          <a:cs typeface="Arial"/>
                        </a:rPr>
                        <a:t>Non-Meal  </a:t>
                      </a:r>
                      <a:r>
                        <a:rPr sz="650" b="1" dirty="0">
                          <a:latin typeface="Arial"/>
                          <a:cs typeface="Arial"/>
                        </a:rPr>
                        <a:t>Desc</a:t>
                      </a:r>
                      <a:r>
                        <a:rPr sz="650" b="1" spc="-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650" b="1" dirty="0">
                          <a:latin typeface="Arial"/>
                          <a:cs typeface="Arial"/>
                        </a:rPr>
                        <a:t>iption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89865" marR="132715" indent="-32384">
                        <a:lnSpc>
                          <a:spcPct val="113799"/>
                        </a:lnSpc>
                      </a:pPr>
                      <a:r>
                        <a:rPr sz="650" b="1" spc="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650" b="1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650" b="1" spc="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650" b="1" spc="-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650" b="1" dirty="0">
                          <a:latin typeface="Arial"/>
                          <a:cs typeface="Arial"/>
                        </a:rPr>
                        <a:t>Me</a:t>
                      </a:r>
                      <a:r>
                        <a:rPr sz="650" b="1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650" b="1" dirty="0">
                          <a:latin typeface="Arial"/>
                          <a:cs typeface="Arial"/>
                        </a:rPr>
                        <a:t>l  </a:t>
                      </a:r>
                      <a:r>
                        <a:rPr sz="650" b="1" spc="-50" dirty="0">
                          <a:latin typeface="Arial"/>
                          <a:cs typeface="Arial"/>
                        </a:rPr>
                        <a:t>Expense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2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R="16510" algn="r">
                        <a:lnSpc>
                          <a:spcPts val="745"/>
                        </a:lnSpc>
                      </a:pPr>
                      <a:r>
                        <a:rPr sz="650" b="1" spc="-30" dirty="0">
                          <a:latin typeface="Arial"/>
                          <a:cs typeface="Arial"/>
                        </a:rPr>
                        <a:t>Incidentals</a:t>
                      </a:r>
                      <a:r>
                        <a:rPr sz="650" b="1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b="1" spc="-15" dirty="0">
                          <a:latin typeface="Arial"/>
                          <a:cs typeface="Arial"/>
                        </a:rPr>
                        <a:t>(per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2395">
                <a:tc>
                  <a:txBody>
                    <a:bodyPr/>
                    <a:lstStyle/>
                    <a:p>
                      <a:pPr marL="16510" algn="ctr">
                        <a:lnSpc>
                          <a:spcPts val="745"/>
                        </a:lnSpc>
                      </a:pPr>
                      <a:r>
                        <a:rPr sz="650" b="1" spc="-20" dirty="0">
                          <a:latin typeface="Arial"/>
                          <a:cs typeface="Arial"/>
                        </a:rPr>
                        <a:t>Date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03530">
                        <a:lnSpc>
                          <a:spcPts val="745"/>
                        </a:lnSpc>
                      </a:pPr>
                      <a:r>
                        <a:rPr sz="650" b="1" spc="-40" dirty="0">
                          <a:latin typeface="Arial"/>
                          <a:cs typeface="Arial"/>
                        </a:rPr>
                        <a:t>Category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0504">
                        <a:lnSpc>
                          <a:spcPts val="745"/>
                        </a:lnSpc>
                      </a:pPr>
                      <a:r>
                        <a:rPr sz="650" b="1" spc="-3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65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b="1" spc="-40" dirty="0">
                          <a:latin typeface="Arial"/>
                          <a:cs typeface="Arial"/>
                        </a:rPr>
                        <a:t>Day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R="10795" algn="r">
                        <a:lnSpc>
                          <a:spcPts val="745"/>
                        </a:lnSpc>
                      </a:pPr>
                      <a:r>
                        <a:rPr sz="650" b="1" spc="-25" dirty="0">
                          <a:latin typeface="Arial"/>
                          <a:cs typeface="Arial"/>
                        </a:rPr>
                        <a:t>daily</a:t>
                      </a:r>
                      <a:r>
                        <a:rPr sz="650" b="1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b="1" spc="-35" dirty="0">
                          <a:latin typeface="Arial"/>
                          <a:cs typeface="Arial"/>
                        </a:rPr>
                        <a:t>Guidelines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745"/>
                        </a:lnSpc>
                      </a:pPr>
                      <a:r>
                        <a:rPr sz="650" b="1" spc="-25" dirty="0">
                          <a:latin typeface="Arial"/>
                          <a:cs typeface="Arial"/>
                        </a:rPr>
                        <a:t>Total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2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R="40640" algn="r">
                        <a:lnSpc>
                          <a:spcPts val="745"/>
                        </a:lnSpc>
                      </a:pPr>
                      <a:r>
                        <a:rPr sz="650" b="1" spc="-50" dirty="0">
                          <a:latin typeface="Arial"/>
                          <a:cs typeface="Arial"/>
                        </a:rPr>
                        <a:t>cap </a:t>
                      </a:r>
                      <a:r>
                        <a:rPr sz="650" b="1" spc="-20" dirty="0">
                          <a:latin typeface="Arial"/>
                          <a:cs typeface="Arial"/>
                        </a:rPr>
                        <a:t>of $69</a:t>
                      </a:r>
                      <a:r>
                        <a:rPr sz="65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b="1" spc="-20" dirty="0">
                          <a:latin typeface="Arial"/>
                          <a:cs typeface="Arial"/>
                        </a:rPr>
                        <a:t>per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774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ts val="515"/>
                        </a:lnSpc>
                      </a:pPr>
                      <a:r>
                        <a:rPr sz="650" b="1" spc="-25" dirty="0">
                          <a:latin typeface="Arial"/>
                          <a:cs typeface="Arial"/>
                        </a:rPr>
                        <a:t>day)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0340">
                <a:tc rowSpan="29"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29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9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9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775"/>
                        </a:lnSpc>
                        <a:spcBef>
                          <a:spcPts val="550"/>
                        </a:spcBef>
                        <a:tabLst>
                          <a:tab pos="69850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770"/>
                        </a:lnSpc>
                        <a:spcBef>
                          <a:spcPts val="540"/>
                        </a:spcBef>
                        <a:tabLst>
                          <a:tab pos="69850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770"/>
                        </a:lnSpc>
                        <a:spcBef>
                          <a:spcPts val="545"/>
                        </a:spcBef>
                        <a:tabLst>
                          <a:tab pos="69850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770"/>
                        </a:lnSpc>
                        <a:spcBef>
                          <a:spcPts val="545"/>
                        </a:spcBef>
                        <a:tabLst>
                          <a:tab pos="69850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770"/>
                        </a:lnSpc>
                        <a:spcBef>
                          <a:spcPts val="545"/>
                        </a:spcBef>
                        <a:tabLst>
                          <a:tab pos="69850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770"/>
                        </a:lnSpc>
                        <a:spcBef>
                          <a:spcPts val="545"/>
                        </a:spcBef>
                        <a:tabLst>
                          <a:tab pos="69850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770"/>
                        </a:lnSpc>
                        <a:spcBef>
                          <a:spcPts val="545"/>
                        </a:spcBef>
                        <a:tabLst>
                          <a:tab pos="69850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770"/>
                        </a:lnSpc>
                        <a:spcBef>
                          <a:spcPts val="540"/>
                        </a:spcBef>
                        <a:tabLst>
                          <a:tab pos="69850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850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070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850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070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770"/>
                        </a:lnSpc>
                        <a:spcBef>
                          <a:spcPts val="540"/>
                        </a:spcBef>
                        <a:tabLst>
                          <a:tab pos="69850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770"/>
                        </a:lnSpc>
                        <a:spcBef>
                          <a:spcPts val="545"/>
                        </a:spcBef>
                        <a:tabLst>
                          <a:tab pos="69850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770"/>
                        </a:lnSpc>
                        <a:spcBef>
                          <a:spcPts val="545"/>
                        </a:spcBef>
                        <a:tabLst>
                          <a:tab pos="69850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775"/>
                        </a:lnSpc>
                        <a:spcBef>
                          <a:spcPts val="545"/>
                        </a:spcBef>
                        <a:tabLst>
                          <a:tab pos="69850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850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070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770"/>
                        </a:lnSpc>
                        <a:spcBef>
                          <a:spcPts val="540"/>
                        </a:spcBef>
                        <a:tabLst>
                          <a:tab pos="69850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770"/>
                        </a:lnSpc>
                        <a:spcBef>
                          <a:spcPts val="545"/>
                        </a:spcBef>
                        <a:tabLst>
                          <a:tab pos="69850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850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850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770"/>
                        </a:lnSpc>
                        <a:spcBef>
                          <a:spcPts val="540"/>
                        </a:spcBef>
                        <a:tabLst>
                          <a:tab pos="69850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770"/>
                        </a:lnSpc>
                        <a:spcBef>
                          <a:spcPts val="545"/>
                        </a:spcBef>
                        <a:tabLst>
                          <a:tab pos="69850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770"/>
                        </a:lnSpc>
                        <a:spcBef>
                          <a:spcPts val="545"/>
                        </a:spcBef>
                        <a:tabLst>
                          <a:tab pos="69850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070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770"/>
                        </a:lnSpc>
                        <a:spcBef>
                          <a:spcPts val="545"/>
                        </a:spcBef>
                        <a:tabLst>
                          <a:tab pos="69850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770"/>
                        </a:lnSpc>
                        <a:spcBef>
                          <a:spcPts val="545"/>
                        </a:spcBef>
                        <a:tabLst>
                          <a:tab pos="69850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770"/>
                        </a:lnSpc>
                        <a:spcBef>
                          <a:spcPts val="545"/>
                        </a:spcBef>
                        <a:tabLst>
                          <a:tab pos="69850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070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770"/>
                        </a:lnSpc>
                        <a:spcBef>
                          <a:spcPts val="545"/>
                        </a:spcBef>
                        <a:tabLst>
                          <a:tab pos="69850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770"/>
                        </a:lnSpc>
                        <a:spcBef>
                          <a:spcPts val="545"/>
                        </a:spcBef>
                        <a:tabLst>
                          <a:tab pos="69850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770"/>
                        </a:lnSpc>
                        <a:spcBef>
                          <a:spcPts val="545"/>
                        </a:spcBef>
                        <a:tabLst>
                          <a:tab pos="69850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770"/>
                        </a:lnSpc>
                        <a:spcBef>
                          <a:spcPts val="545"/>
                        </a:spcBef>
                        <a:tabLst>
                          <a:tab pos="69850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0702417" y="263143"/>
            <a:ext cx="14643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55" dirty="0">
                <a:latin typeface="Arial"/>
                <a:cs typeface="Arial"/>
              </a:rPr>
              <a:t>Septembe</a:t>
            </a:r>
            <a:r>
              <a:rPr sz="1200" spc="-232" baseline="-10416" dirty="0">
                <a:latin typeface="Arial"/>
                <a:cs typeface="Arial"/>
              </a:rPr>
              <a:t>P</a:t>
            </a:r>
            <a:r>
              <a:rPr sz="1000" spc="-155" dirty="0">
                <a:latin typeface="Arial"/>
                <a:cs typeface="Arial"/>
              </a:rPr>
              <a:t>r</a:t>
            </a:r>
            <a:r>
              <a:rPr sz="1200" spc="-232" baseline="-10416" dirty="0">
                <a:latin typeface="Arial"/>
                <a:cs typeface="Arial"/>
              </a:rPr>
              <a:t>a</a:t>
            </a:r>
            <a:r>
              <a:rPr sz="1000" spc="-155" dirty="0">
                <a:latin typeface="Arial"/>
                <a:cs typeface="Arial"/>
              </a:rPr>
              <a:t>1</a:t>
            </a:r>
            <a:r>
              <a:rPr sz="1200" spc="-232" baseline="-10416" dirty="0">
                <a:latin typeface="Arial"/>
                <a:cs typeface="Arial"/>
              </a:rPr>
              <a:t>g</a:t>
            </a:r>
            <a:r>
              <a:rPr sz="1000" spc="-155" dirty="0">
                <a:latin typeface="Arial"/>
                <a:cs typeface="Arial"/>
              </a:rPr>
              <a:t>7</a:t>
            </a:r>
            <a:r>
              <a:rPr sz="1200" spc="-232" baseline="-10416" dirty="0">
                <a:latin typeface="Arial"/>
                <a:cs typeface="Arial"/>
              </a:rPr>
              <a:t>e</a:t>
            </a:r>
            <a:r>
              <a:rPr sz="1000" spc="-155" dirty="0">
                <a:latin typeface="Arial"/>
                <a:cs typeface="Arial"/>
              </a:rPr>
              <a:t>t</a:t>
            </a:r>
            <a:r>
              <a:rPr sz="1200" spc="-232" baseline="-10416" dirty="0">
                <a:latin typeface="Arial"/>
                <a:cs typeface="Arial"/>
              </a:rPr>
              <a:t>3</a:t>
            </a:r>
            <a:r>
              <a:rPr sz="1000" spc="-155" dirty="0">
                <a:latin typeface="Arial"/>
                <a:cs typeface="Arial"/>
              </a:rPr>
              <a:t>h</a:t>
            </a:r>
            <a:r>
              <a:rPr sz="1200" spc="-232" baseline="-10416" dirty="0">
                <a:latin typeface="Arial"/>
                <a:cs typeface="Arial"/>
              </a:rPr>
              <a:t>6</a:t>
            </a:r>
            <a:r>
              <a:rPr sz="1200" spc="-135" baseline="-10416" dirty="0">
                <a:latin typeface="Arial"/>
                <a:cs typeface="Arial"/>
              </a:rPr>
              <a:t> </a:t>
            </a:r>
            <a:r>
              <a:rPr sz="1200" spc="-345" baseline="-10416" dirty="0">
                <a:latin typeface="Arial"/>
                <a:cs typeface="Arial"/>
              </a:rPr>
              <a:t>o</a:t>
            </a:r>
            <a:r>
              <a:rPr sz="1000" spc="-229" dirty="0">
                <a:latin typeface="Arial"/>
                <a:cs typeface="Arial"/>
              </a:rPr>
              <a:t>- </a:t>
            </a:r>
            <a:r>
              <a:rPr sz="1200" spc="-292" baseline="-10416" dirty="0">
                <a:latin typeface="Arial"/>
                <a:cs typeface="Arial"/>
              </a:rPr>
              <a:t>f</a:t>
            </a:r>
            <a:r>
              <a:rPr sz="1000" spc="-195" dirty="0">
                <a:latin typeface="Arial"/>
                <a:cs typeface="Arial"/>
              </a:rPr>
              <a:t>2</a:t>
            </a:r>
            <a:r>
              <a:rPr sz="1200" spc="-292" baseline="-10416" dirty="0">
                <a:latin typeface="Arial"/>
                <a:cs typeface="Arial"/>
              </a:rPr>
              <a:t>1</a:t>
            </a:r>
            <a:r>
              <a:rPr sz="1000" spc="-195" dirty="0">
                <a:latin typeface="Arial"/>
                <a:cs typeface="Arial"/>
              </a:rPr>
              <a:t>8</a:t>
            </a:r>
            <a:r>
              <a:rPr sz="1200" spc="-292" baseline="-10416" dirty="0">
                <a:latin typeface="Arial"/>
                <a:cs typeface="Arial"/>
              </a:rPr>
              <a:t>9</a:t>
            </a:r>
            <a:r>
              <a:rPr sz="1000" spc="-195" dirty="0">
                <a:latin typeface="Arial"/>
                <a:cs typeface="Arial"/>
              </a:rPr>
              <a:t>t</a:t>
            </a:r>
            <a:r>
              <a:rPr sz="1200" spc="-292" baseline="-10416" dirty="0">
                <a:latin typeface="Arial"/>
                <a:cs typeface="Arial"/>
              </a:rPr>
              <a:t>6</a:t>
            </a:r>
            <a:r>
              <a:rPr sz="1000" spc="-195" dirty="0">
                <a:latin typeface="Arial"/>
                <a:cs typeface="Arial"/>
              </a:rPr>
              <a:t>h </a:t>
            </a:r>
            <a:r>
              <a:rPr sz="1000" spc="25" dirty="0">
                <a:latin typeface="Arial"/>
                <a:cs typeface="Arial"/>
              </a:rPr>
              <a:t>'</a:t>
            </a:r>
            <a:r>
              <a:rPr sz="1000" spc="-95" dirty="0">
                <a:latin typeface="Arial"/>
                <a:cs typeface="Arial"/>
              </a:rPr>
              <a:t> </a:t>
            </a:r>
            <a:r>
              <a:rPr sz="1000" spc="-55" dirty="0">
                <a:latin typeface="Arial"/>
                <a:cs typeface="Arial"/>
              </a:rPr>
              <a:t>18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37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3143"/>
            <a:ext cx="3657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75" dirty="0">
                <a:latin typeface="Arial"/>
                <a:cs typeface="Arial"/>
              </a:rPr>
              <a:t>N</a:t>
            </a:r>
            <a:r>
              <a:rPr sz="1000" spc="-80" dirty="0">
                <a:latin typeface="Arial"/>
                <a:cs typeface="Arial"/>
              </a:rPr>
              <a:t>a</a:t>
            </a:r>
            <a:r>
              <a:rPr sz="1000" spc="-45" dirty="0">
                <a:latin typeface="Arial"/>
                <a:cs typeface="Arial"/>
              </a:rPr>
              <a:t>m</a:t>
            </a:r>
            <a:r>
              <a:rPr sz="1000" spc="-70" dirty="0">
                <a:latin typeface="Arial"/>
                <a:cs typeface="Arial"/>
              </a:rPr>
              <a:t>e</a:t>
            </a:r>
            <a:r>
              <a:rPr sz="1000" spc="-15" dirty="0">
                <a:latin typeface="Arial"/>
                <a:cs typeface="Arial"/>
              </a:rPr>
              <a:t>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2304" y="255536"/>
            <a:ext cx="6172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0" dirty="0">
                <a:latin typeface="Arial"/>
                <a:cs typeface="Arial"/>
              </a:rPr>
              <a:t>Weekly</a:t>
            </a:r>
            <a:r>
              <a:rPr sz="1000" spc="-95" dirty="0">
                <a:latin typeface="Arial"/>
                <a:cs typeface="Arial"/>
              </a:rPr>
              <a:t> </a:t>
            </a:r>
            <a:r>
              <a:rPr sz="1000" spc="-90" dirty="0">
                <a:latin typeface="Arial"/>
                <a:cs typeface="Arial"/>
              </a:rPr>
              <a:t>Log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33856" y="853694"/>
          <a:ext cx="9005568" cy="4605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83835"/>
                <a:gridCol w="828039"/>
                <a:gridCol w="629920"/>
                <a:gridCol w="757554"/>
                <a:gridCol w="661670"/>
                <a:gridCol w="844550"/>
              </a:tblGrid>
              <a:tr h="179070">
                <a:tc rowSpan="2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770"/>
                        </a:lnSpc>
                        <a:spcBef>
                          <a:spcPts val="540"/>
                        </a:spcBef>
                        <a:tabLst>
                          <a:tab pos="69913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775"/>
                        </a:lnSpc>
                        <a:spcBef>
                          <a:spcPts val="545"/>
                        </a:spcBef>
                        <a:tabLst>
                          <a:tab pos="69913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0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770"/>
                        </a:lnSpc>
                        <a:spcBef>
                          <a:spcPts val="540"/>
                        </a:spcBef>
                        <a:tabLst>
                          <a:tab pos="69913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770"/>
                        </a:lnSpc>
                        <a:spcBef>
                          <a:spcPts val="545"/>
                        </a:spcBef>
                        <a:tabLst>
                          <a:tab pos="69913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770"/>
                        </a:lnSpc>
                        <a:spcBef>
                          <a:spcPts val="540"/>
                        </a:spcBef>
                        <a:tabLst>
                          <a:tab pos="69913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913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0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913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0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770"/>
                        </a:lnSpc>
                        <a:spcBef>
                          <a:spcPts val="540"/>
                        </a:spcBef>
                        <a:tabLst>
                          <a:tab pos="69913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770"/>
                        </a:lnSpc>
                        <a:spcBef>
                          <a:spcPts val="545"/>
                        </a:spcBef>
                        <a:tabLst>
                          <a:tab pos="69913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770"/>
                        </a:lnSpc>
                        <a:spcBef>
                          <a:spcPts val="545"/>
                        </a:spcBef>
                        <a:tabLst>
                          <a:tab pos="69913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775"/>
                        </a:lnSpc>
                        <a:spcBef>
                          <a:spcPts val="545"/>
                        </a:spcBef>
                        <a:tabLst>
                          <a:tab pos="69913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913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913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913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0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770"/>
                        </a:lnSpc>
                        <a:spcBef>
                          <a:spcPts val="540"/>
                        </a:spcBef>
                        <a:tabLst>
                          <a:tab pos="69913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770"/>
                        </a:lnSpc>
                        <a:spcBef>
                          <a:spcPts val="540"/>
                        </a:spcBef>
                        <a:tabLst>
                          <a:tab pos="69913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770"/>
                        </a:lnSpc>
                        <a:spcBef>
                          <a:spcPts val="545"/>
                        </a:spcBef>
                        <a:tabLst>
                          <a:tab pos="69913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770"/>
                        </a:lnSpc>
                        <a:spcBef>
                          <a:spcPts val="545"/>
                        </a:spcBef>
                        <a:tabLst>
                          <a:tab pos="69913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770"/>
                        </a:lnSpc>
                        <a:spcBef>
                          <a:spcPts val="545"/>
                        </a:spcBef>
                        <a:tabLst>
                          <a:tab pos="69913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770"/>
                        </a:lnSpc>
                        <a:spcBef>
                          <a:spcPts val="545"/>
                        </a:spcBef>
                        <a:tabLst>
                          <a:tab pos="69913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770"/>
                        </a:lnSpc>
                        <a:spcBef>
                          <a:spcPts val="545"/>
                        </a:spcBef>
                        <a:tabLst>
                          <a:tab pos="69913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770"/>
                        </a:lnSpc>
                        <a:spcBef>
                          <a:spcPts val="545"/>
                        </a:spcBef>
                        <a:tabLst>
                          <a:tab pos="69913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770"/>
                        </a:lnSpc>
                        <a:spcBef>
                          <a:spcPts val="545"/>
                        </a:spcBef>
                        <a:tabLst>
                          <a:tab pos="69913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0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770"/>
                        </a:lnSpc>
                        <a:spcBef>
                          <a:spcPts val="545"/>
                        </a:spcBef>
                        <a:tabLst>
                          <a:tab pos="69913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843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480"/>
                        </a:spcBef>
                        <a:tabLst>
                          <a:tab pos="69913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747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650" spc="-50" dirty="0">
                          <a:latin typeface="Arial"/>
                          <a:cs typeface="Arial"/>
                        </a:rPr>
                        <a:t>TOTAL: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9913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856" y="5579617"/>
          <a:ext cx="6743065" cy="7175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4540"/>
                <a:gridCol w="915670"/>
                <a:gridCol w="5062855"/>
              </a:tblGrid>
              <a:tr h="113030">
                <a:tc>
                  <a:txBody>
                    <a:bodyPr/>
                    <a:lstStyle/>
                    <a:p>
                      <a:pPr marR="1270" algn="r">
                        <a:lnSpc>
                          <a:spcPts val="770"/>
                        </a:lnSpc>
                        <a:spcBef>
                          <a:spcPts val="20"/>
                        </a:spcBef>
                      </a:pPr>
                      <a:r>
                        <a:rPr sz="650" b="1" spc="-25" dirty="0">
                          <a:latin typeface="Arial"/>
                          <a:cs typeface="Arial"/>
                        </a:rPr>
                        <a:t>Subtotal</a:t>
                      </a:r>
                      <a:r>
                        <a:rPr sz="650" b="1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b="1" spc="-30" dirty="0">
                          <a:latin typeface="Arial"/>
                          <a:cs typeface="Arial"/>
                        </a:rPr>
                        <a:t>Time: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770"/>
                        </a:lnSpc>
                        <a:spcBef>
                          <a:spcPts val="20"/>
                        </a:spcBef>
                        <a:tabLst>
                          <a:tab pos="568960" algn="l"/>
                        </a:tabLst>
                      </a:pPr>
                      <a:r>
                        <a:rPr sz="650" b="1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b="1" spc="-15" dirty="0">
                          <a:latin typeface="Arial"/>
                          <a:cs typeface="Arial"/>
                        </a:rPr>
                        <a:t>2,520.00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2395">
                <a:tc>
                  <a:txBody>
                    <a:bodyPr/>
                    <a:lstStyle/>
                    <a:p>
                      <a:pPr marR="1270" algn="r">
                        <a:lnSpc>
                          <a:spcPts val="770"/>
                        </a:lnSpc>
                        <a:spcBef>
                          <a:spcPts val="15"/>
                        </a:spcBef>
                      </a:pPr>
                      <a:r>
                        <a:rPr sz="650" b="1" spc="-25" dirty="0">
                          <a:latin typeface="Arial"/>
                          <a:cs typeface="Arial"/>
                        </a:rPr>
                        <a:t>Subtotal</a:t>
                      </a:r>
                      <a:r>
                        <a:rPr sz="650" b="1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b="1" spc="-55" dirty="0">
                          <a:latin typeface="Arial"/>
                          <a:cs typeface="Arial"/>
                        </a:rPr>
                        <a:t>Expenses: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770"/>
                        </a:lnSpc>
                        <a:spcBef>
                          <a:spcPts val="15"/>
                        </a:spcBef>
                        <a:tabLst>
                          <a:tab pos="765175" algn="l"/>
                        </a:tabLst>
                      </a:pPr>
                      <a:r>
                        <a:rPr sz="650" b="1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b="1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205">
                <a:tc>
                  <a:txBody>
                    <a:bodyPr/>
                    <a:lstStyle/>
                    <a:p>
                      <a:pPr marR="1270" algn="r">
                        <a:lnSpc>
                          <a:spcPts val="775"/>
                        </a:lnSpc>
                      </a:pPr>
                      <a:r>
                        <a:rPr sz="650" b="1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650" b="1" spc="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650" b="1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650" b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650" b="1" spc="-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650" b="1" dirty="0">
                          <a:latin typeface="Arial"/>
                          <a:cs typeface="Arial"/>
                        </a:rPr>
                        <a:t>: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775"/>
                        </a:lnSpc>
                        <a:tabLst>
                          <a:tab pos="568960" algn="l"/>
                        </a:tabLst>
                      </a:pPr>
                      <a:r>
                        <a:rPr sz="650" b="1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b="1" spc="-15" dirty="0">
                          <a:latin typeface="Arial"/>
                          <a:cs typeface="Arial"/>
                        </a:rPr>
                        <a:t>2,520.00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marR="1270" algn="r">
                        <a:lnSpc>
                          <a:spcPts val="775"/>
                        </a:lnSpc>
                      </a:pPr>
                      <a:r>
                        <a:rPr sz="650" b="1" spc="-25" dirty="0">
                          <a:latin typeface="Arial"/>
                          <a:cs typeface="Arial"/>
                        </a:rPr>
                        <a:t>Unbilled</a:t>
                      </a:r>
                      <a:r>
                        <a:rPr sz="650" b="1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b="1" spc="-40" dirty="0">
                          <a:latin typeface="Arial"/>
                          <a:cs typeface="Arial"/>
                        </a:rPr>
                        <a:t>Hours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53110">
                        <a:lnSpc>
                          <a:spcPts val="775"/>
                        </a:lnSpc>
                      </a:pPr>
                      <a:r>
                        <a:rPr sz="650" spc="-15" dirty="0">
                          <a:latin typeface="Arial"/>
                          <a:cs typeface="Arial"/>
                        </a:rPr>
                        <a:t>0.00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9079">
                <a:tc gridSpan="3">
                  <a:txBody>
                    <a:bodyPr/>
                    <a:lstStyle/>
                    <a:p>
                      <a:pPr marR="146685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50" b="1" spc="-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650" b="1" spc="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650" b="1" spc="-5" dirty="0">
                          <a:latin typeface="Arial"/>
                          <a:cs typeface="Arial"/>
                        </a:rPr>
                        <a:t>ITI</a:t>
                      </a:r>
                      <a:r>
                        <a:rPr sz="650" b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650" b="1" dirty="0">
                          <a:latin typeface="Arial"/>
                          <a:cs typeface="Arial"/>
                        </a:rPr>
                        <a:t>LS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27305">
                        <a:lnSpc>
                          <a:spcPct val="100000"/>
                        </a:lnSpc>
                        <a:spcBef>
                          <a:spcPts val="65"/>
                        </a:spcBef>
                        <a:tabLst>
                          <a:tab pos="6161405" algn="l"/>
                        </a:tabLst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85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are  accurate:	</a:t>
                      </a:r>
                      <a:r>
                        <a:rPr sz="650" spc="-45" dirty="0">
                          <a:latin typeface="Arial"/>
                          <a:cs typeface="Arial"/>
                        </a:rPr>
                        <a:t>DKW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0702417" y="263143"/>
            <a:ext cx="14643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55" dirty="0">
                <a:latin typeface="Arial"/>
                <a:cs typeface="Arial"/>
              </a:rPr>
              <a:t>Septembe</a:t>
            </a:r>
            <a:r>
              <a:rPr sz="1200" spc="-232" baseline="-10416" dirty="0">
                <a:latin typeface="Arial"/>
                <a:cs typeface="Arial"/>
              </a:rPr>
              <a:t>P</a:t>
            </a:r>
            <a:r>
              <a:rPr sz="1000" spc="-155" dirty="0">
                <a:latin typeface="Arial"/>
                <a:cs typeface="Arial"/>
              </a:rPr>
              <a:t>r</a:t>
            </a:r>
            <a:r>
              <a:rPr sz="1200" spc="-232" baseline="-10416" dirty="0">
                <a:latin typeface="Arial"/>
                <a:cs typeface="Arial"/>
              </a:rPr>
              <a:t>a</a:t>
            </a:r>
            <a:r>
              <a:rPr sz="1000" spc="-155" dirty="0">
                <a:latin typeface="Arial"/>
                <a:cs typeface="Arial"/>
              </a:rPr>
              <a:t>1</a:t>
            </a:r>
            <a:r>
              <a:rPr sz="1200" spc="-232" baseline="-10416" dirty="0">
                <a:latin typeface="Arial"/>
                <a:cs typeface="Arial"/>
              </a:rPr>
              <a:t>g</a:t>
            </a:r>
            <a:r>
              <a:rPr sz="1000" spc="-155" dirty="0">
                <a:latin typeface="Arial"/>
                <a:cs typeface="Arial"/>
              </a:rPr>
              <a:t>7</a:t>
            </a:r>
            <a:r>
              <a:rPr sz="1200" spc="-232" baseline="-10416" dirty="0">
                <a:latin typeface="Arial"/>
                <a:cs typeface="Arial"/>
              </a:rPr>
              <a:t>e</a:t>
            </a:r>
            <a:r>
              <a:rPr sz="1000" spc="-155" dirty="0">
                <a:latin typeface="Arial"/>
                <a:cs typeface="Arial"/>
              </a:rPr>
              <a:t>t</a:t>
            </a:r>
            <a:r>
              <a:rPr sz="1200" spc="-232" baseline="-10416" dirty="0">
                <a:latin typeface="Arial"/>
                <a:cs typeface="Arial"/>
              </a:rPr>
              <a:t>3</a:t>
            </a:r>
            <a:r>
              <a:rPr sz="1000" spc="-155" dirty="0">
                <a:latin typeface="Arial"/>
                <a:cs typeface="Arial"/>
              </a:rPr>
              <a:t>h</a:t>
            </a:r>
            <a:r>
              <a:rPr sz="1200" spc="-232" baseline="-10416" dirty="0">
                <a:latin typeface="Arial"/>
                <a:cs typeface="Arial"/>
              </a:rPr>
              <a:t>7</a:t>
            </a:r>
            <a:r>
              <a:rPr sz="1200" spc="-135" baseline="-10416" dirty="0">
                <a:latin typeface="Arial"/>
                <a:cs typeface="Arial"/>
              </a:rPr>
              <a:t> </a:t>
            </a:r>
            <a:r>
              <a:rPr sz="1200" spc="-345" baseline="-10416" dirty="0">
                <a:latin typeface="Arial"/>
                <a:cs typeface="Arial"/>
              </a:rPr>
              <a:t>o</a:t>
            </a:r>
            <a:r>
              <a:rPr sz="1000" spc="-229" dirty="0">
                <a:latin typeface="Arial"/>
                <a:cs typeface="Arial"/>
              </a:rPr>
              <a:t>- </a:t>
            </a:r>
            <a:r>
              <a:rPr sz="1200" spc="-292" baseline="-10416" dirty="0">
                <a:latin typeface="Arial"/>
                <a:cs typeface="Arial"/>
              </a:rPr>
              <a:t>f</a:t>
            </a:r>
            <a:r>
              <a:rPr sz="1000" spc="-195" dirty="0">
                <a:latin typeface="Arial"/>
                <a:cs typeface="Arial"/>
              </a:rPr>
              <a:t>2</a:t>
            </a:r>
            <a:r>
              <a:rPr sz="1200" spc="-292" baseline="-10416" dirty="0">
                <a:latin typeface="Arial"/>
                <a:cs typeface="Arial"/>
              </a:rPr>
              <a:t>1</a:t>
            </a:r>
            <a:r>
              <a:rPr sz="1000" spc="-195" dirty="0">
                <a:latin typeface="Arial"/>
                <a:cs typeface="Arial"/>
              </a:rPr>
              <a:t>8</a:t>
            </a:r>
            <a:r>
              <a:rPr sz="1200" spc="-292" baseline="-10416" dirty="0">
                <a:latin typeface="Arial"/>
                <a:cs typeface="Arial"/>
              </a:rPr>
              <a:t>9</a:t>
            </a:r>
            <a:r>
              <a:rPr sz="1000" spc="-195" dirty="0">
                <a:latin typeface="Arial"/>
                <a:cs typeface="Arial"/>
              </a:rPr>
              <a:t>t</a:t>
            </a:r>
            <a:r>
              <a:rPr sz="1200" spc="-292" baseline="-10416" dirty="0">
                <a:latin typeface="Arial"/>
                <a:cs typeface="Arial"/>
              </a:rPr>
              <a:t>6</a:t>
            </a:r>
            <a:r>
              <a:rPr sz="1000" spc="-195" dirty="0">
                <a:latin typeface="Arial"/>
                <a:cs typeface="Arial"/>
              </a:rPr>
              <a:t>h </a:t>
            </a:r>
            <a:r>
              <a:rPr sz="1000" spc="25" dirty="0">
                <a:latin typeface="Arial"/>
                <a:cs typeface="Arial"/>
              </a:rPr>
              <a:t>'</a:t>
            </a:r>
            <a:r>
              <a:rPr sz="1000" spc="-95" dirty="0">
                <a:latin typeface="Arial"/>
                <a:cs typeface="Arial"/>
              </a:rPr>
              <a:t> </a:t>
            </a:r>
            <a:r>
              <a:rPr sz="1000" spc="-55" dirty="0">
                <a:latin typeface="Arial"/>
                <a:cs typeface="Arial"/>
              </a:rPr>
              <a:t>18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38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921"/>
            <a:ext cx="80073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8/28/2019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8:43 </a:t>
            </a:r>
            <a:r>
              <a:rPr sz="700" spc="-20" dirty="0">
                <a:latin typeface="Arial"/>
                <a:cs typeface="Arial"/>
              </a:rPr>
              <a:t>AM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79" y="247853"/>
            <a:ext cx="236156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40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33856" y="847344"/>
          <a:ext cx="11512547" cy="61779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5485"/>
                <a:gridCol w="920750"/>
                <a:gridCol w="2808605"/>
                <a:gridCol w="854710"/>
                <a:gridCol w="653414"/>
                <a:gridCol w="782954"/>
                <a:gridCol w="2886075"/>
                <a:gridCol w="541654"/>
                <a:gridCol w="567055"/>
              </a:tblGrid>
              <a:tr h="824865">
                <a:tc gridSpan="10">
                  <a:txBody>
                    <a:bodyPr/>
                    <a:lstStyle/>
                    <a:p>
                      <a:pPr marL="34925">
                        <a:lnSpc>
                          <a:spcPts val="1210"/>
                        </a:lnSpc>
                        <a:tabLst>
                          <a:tab pos="6758940" algn="l"/>
                        </a:tabLst>
                      </a:pPr>
                      <a:r>
                        <a:rPr sz="115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150" spc="-30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1150" spc="-25" dirty="0">
                          <a:latin typeface="Arial"/>
                          <a:cs typeface="Arial"/>
                        </a:rPr>
                        <a:t> Mediation</a:t>
                      </a:r>
                      <a:r>
                        <a:rPr sz="11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50" dirty="0">
                          <a:latin typeface="Arial"/>
                          <a:cs typeface="Arial"/>
                        </a:rPr>
                        <a:t>Center	</a:t>
                      </a:r>
                      <a:r>
                        <a:rPr sz="1050" b="1" spc="-112" baseline="31746" dirty="0">
                          <a:latin typeface="Arial"/>
                          <a:cs typeface="Arial"/>
                        </a:rPr>
                        <a:t>INSTRUCTIONS</a:t>
                      </a:r>
                      <a:endParaRPr sz="1050" baseline="31746">
                        <a:latin typeface="Arial"/>
                        <a:cs typeface="Arial"/>
                      </a:endParaRPr>
                    </a:p>
                    <a:p>
                      <a:pPr marL="31750">
                        <a:lnSpc>
                          <a:spcPts val="1075"/>
                        </a:lnSpc>
                        <a:tabLst>
                          <a:tab pos="6758940" algn="l"/>
                        </a:tabLst>
                      </a:pPr>
                      <a:r>
                        <a:rPr sz="1500" spc="-120" baseline="-13888" dirty="0">
                          <a:latin typeface="Arial"/>
                          <a:cs typeface="Arial"/>
                        </a:rPr>
                        <a:t>3333</a:t>
                      </a:r>
                      <a:r>
                        <a:rPr sz="1500" spc="-37" baseline="-13888" dirty="0">
                          <a:latin typeface="Arial"/>
                          <a:cs typeface="Arial"/>
                        </a:rPr>
                        <a:t> Greenmount</a:t>
                      </a:r>
                      <a:r>
                        <a:rPr sz="1500" spc="-30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37" baseline="-13888" dirty="0">
                          <a:latin typeface="Arial"/>
                          <a:cs typeface="Arial"/>
                        </a:rPr>
                        <a:t>Avenue	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1.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blue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left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first.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cause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name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information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populate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spreadsheet.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847205" indent="-88265">
                        <a:lnSpc>
                          <a:spcPts val="670"/>
                        </a:lnSpc>
                        <a:spcBef>
                          <a:spcPts val="300"/>
                        </a:spcBef>
                        <a:buAutoNum type="arabicPeriod" startAt="2"/>
                        <a:tabLst>
                          <a:tab pos="6847840" algn="l"/>
                        </a:tabLst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and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consistent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"Sample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below.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34925">
                        <a:lnSpc>
                          <a:spcPts val="1210"/>
                        </a:lnSpc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150" spc="-55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1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185" dirty="0">
                          <a:latin typeface="Arial"/>
                          <a:cs typeface="Arial"/>
                        </a:rPr>
                        <a:t>21218</a:t>
                      </a:r>
                      <a:endParaRPr sz="1150">
                        <a:latin typeface="Arial"/>
                        <a:cs typeface="Arial"/>
                      </a:endParaRPr>
                    </a:p>
                    <a:p>
                      <a:pPr marL="6847205" indent="-88265">
                        <a:lnSpc>
                          <a:spcPct val="100000"/>
                        </a:lnSpc>
                        <a:spcBef>
                          <a:spcPts val="50"/>
                        </a:spcBef>
                        <a:buAutoNum type="arabicPeriod" startAt="3"/>
                        <a:tabLst>
                          <a:tab pos="6847840" algn="l"/>
                        </a:tabLst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may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day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fifteen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(15)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above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8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day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758940">
                        <a:lnSpc>
                          <a:spcPts val="835"/>
                        </a:lnSpc>
                        <a:spcBef>
                          <a:spcPts val="209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stipend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paid.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39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26390">
                        <a:lnSpc>
                          <a:spcPts val="95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OF: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5"/>
                        </a:lnSpc>
                      </a:pPr>
                      <a:r>
                        <a:rPr sz="900" b="1" i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July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7465" marR="24130" indent="-3175" algn="ctr">
                        <a:lnSpc>
                          <a:spcPct val="114999"/>
                        </a:lnSpc>
                        <a:spcBef>
                          <a:spcPts val="445"/>
                        </a:spcBef>
                      </a:pPr>
                      <a:r>
                        <a:rPr sz="600" spc="-15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6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before  starting 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spreadsheet.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43815" marR="31750" algn="ctr">
                        <a:lnSpc>
                          <a:spcPct val="114900"/>
                        </a:lnSpc>
                        <a:spcBef>
                          <a:spcPts val="5"/>
                        </a:spcBef>
                      </a:pPr>
                      <a:r>
                        <a:rPr sz="600" spc="-35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other  info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populate.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51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7545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make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tab.Do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attesting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9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94970">
                        <a:lnSpc>
                          <a:spcPts val="95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BY: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950"/>
                        </a:lnSpc>
                      </a:pPr>
                      <a:r>
                        <a:rPr sz="1000" spc="-30" dirty="0">
                          <a:latin typeface="Arial"/>
                          <a:cs typeface="Arial"/>
                        </a:rPr>
                        <a:t>Alvonia</a:t>
                      </a:r>
                      <a:r>
                        <a:rPr sz="10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Allen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651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7545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Shantay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Guy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410-900-9867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Darnyle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Wharton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410-746-0167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questions.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31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1056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900" spc="-7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651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7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567055">
                        <a:lnSpc>
                          <a:spcPts val="1140"/>
                        </a:lnSpc>
                      </a:pPr>
                      <a:r>
                        <a:rPr sz="1000" spc="-75" dirty="0">
                          <a:latin typeface="Arial"/>
                          <a:cs typeface="Arial"/>
                        </a:rPr>
                        <a:t>YEAR: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060"/>
                        </a:lnSpc>
                      </a:pPr>
                      <a:r>
                        <a:rPr sz="1000" spc="-45" dirty="0">
                          <a:latin typeface="Arial"/>
                          <a:cs typeface="Arial"/>
                        </a:rPr>
                        <a:t>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651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31165">
                <a:tc grid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152082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750" b="1" i="1" spc="-55" dirty="0">
                          <a:latin typeface="Arial"/>
                          <a:cs typeface="Arial"/>
                        </a:rPr>
                        <a:t>Sample </a:t>
                      </a:r>
                      <a:r>
                        <a:rPr sz="750" b="1" i="1" spc="-50" dirty="0">
                          <a:latin typeface="Arial"/>
                          <a:cs typeface="Arial"/>
                        </a:rPr>
                        <a:t>Description:</a:t>
                      </a:r>
                      <a:endParaRPr sz="750">
                        <a:latin typeface="Arial"/>
                        <a:cs typeface="Arial"/>
                      </a:endParaRPr>
                    </a:p>
                    <a:p>
                      <a:pPr marL="1520825">
                        <a:lnSpc>
                          <a:spcPts val="890"/>
                        </a:lnSpc>
                        <a:spcBef>
                          <a:spcPts val="95"/>
                        </a:spcBef>
                      </a:pPr>
                      <a:r>
                        <a:rPr sz="750" i="1" spc="-40" dirty="0">
                          <a:latin typeface="Trebuchet MS"/>
                          <a:cs typeface="Trebuchet MS"/>
                        </a:rPr>
                        <a:t>Attend </a:t>
                      </a:r>
                      <a:r>
                        <a:rPr sz="750" i="1" spc="-20" dirty="0">
                          <a:latin typeface="Trebuchet MS"/>
                          <a:cs typeface="Trebuchet MS"/>
                        </a:rPr>
                        <a:t>Howard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Park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Civic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Association</a:t>
                      </a:r>
                      <a:r>
                        <a:rPr sz="750" i="1" spc="-1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meeting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018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75"/>
                        </a:lnSpc>
                      </a:pPr>
                      <a:r>
                        <a:rPr sz="1250" spc="-8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1460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3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0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45" dirty="0">
                          <a:latin typeface="Arial"/>
                          <a:cs typeface="Arial"/>
                        </a:rPr>
                        <a:t>of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6379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ay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b="1" spc="-65" dirty="0">
                          <a:latin typeface="Arial"/>
                          <a:cs typeface="Arial"/>
                        </a:rPr>
                        <a:t>Description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464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85" dirty="0">
                          <a:latin typeface="Arial"/>
                          <a:cs typeface="Arial"/>
                        </a:rPr>
                        <a:t>Hours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275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60" dirty="0">
                          <a:latin typeface="Arial"/>
                          <a:cs typeface="Arial"/>
                        </a:rPr>
                        <a:t>Rate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00" b="1" spc="-40" dirty="0">
                          <a:latin typeface="Arial"/>
                          <a:cs typeface="Arial"/>
                        </a:rPr>
                        <a:t>Total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700" b="1" spc="-60" dirty="0">
                          <a:latin typeface="Arial"/>
                          <a:cs typeface="Arial"/>
                        </a:rPr>
                        <a:t>Comments </a:t>
                      </a:r>
                      <a:r>
                        <a:rPr sz="700" b="1" spc="-40" dirty="0">
                          <a:latin typeface="Arial"/>
                          <a:cs typeface="Arial"/>
                        </a:rPr>
                        <a:t>(Unbilled</a:t>
                      </a:r>
                      <a:r>
                        <a:rPr sz="7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45" dirty="0">
                          <a:latin typeface="Arial"/>
                          <a:cs typeface="Arial"/>
                        </a:rPr>
                        <a:t>Time)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9545" marR="96520" indent="-47625">
                        <a:lnSpc>
                          <a:spcPts val="930"/>
                        </a:lnSpc>
                        <a:spcBef>
                          <a:spcPts val="20"/>
                        </a:spcBef>
                      </a:pPr>
                      <a:r>
                        <a:rPr sz="700" b="1" spc="5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nb</a:t>
                      </a:r>
                      <a:r>
                        <a:rPr sz="700" b="1" spc="-10" dirty="0">
                          <a:latin typeface="Arial"/>
                          <a:cs typeface="Arial"/>
                        </a:rPr>
                        <a:t>ill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ed  </a:t>
                      </a:r>
                      <a:r>
                        <a:rPr sz="700" b="1" spc="-60" dirty="0">
                          <a:latin typeface="Arial"/>
                          <a:cs typeface="Arial"/>
                        </a:rPr>
                        <a:t>Hours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95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892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892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892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Site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/Also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went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Allendale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Comm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Association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2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hrs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Pratt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ans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1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Allendale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5422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60.00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95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892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892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892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Monthy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Meeting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5422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892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1185321" y="309892"/>
            <a:ext cx="9810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38 of 196 </a:t>
            </a:r>
            <a:r>
              <a:rPr sz="1050" spc="-97" baseline="35714" dirty="0">
                <a:latin typeface="Arial"/>
                <a:cs typeface="Arial"/>
              </a:rPr>
              <a:t>Page</a:t>
            </a:r>
            <a:r>
              <a:rPr sz="1050" spc="-195" baseline="35714" dirty="0">
                <a:latin typeface="Arial"/>
                <a:cs typeface="Arial"/>
              </a:rPr>
              <a:t> </a:t>
            </a:r>
            <a:r>
              <a:rPr sz="1050" spc="-52" baseline="35714" dirty="0">
                <a:latin typeface="Arial"/>
                <a:cs typeface="Arial"/>
              </a:rPr>
              <a:t>1</a:t>
            </a:r>
            <a:endParaRPr sz="1050" baseline="3571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39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921"/>
            <a:ext cx="80073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8/28/2019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8:43 </a:t>
            </a:r>
            <a:r>
              <a:rPr sz="700" spc="-20" dirty="0">
                <a:latin typeface="Arial"/>
                <a:cs typeface="Arial"/>
              </a:rPr>
              <a:t>AM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79" y="247853"/>
            <a:ext cx="236156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40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33856" y="848423"/>
          <a:ext cx="11515723" cy="36664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495"/>
                <a:gridCol w="711835"/>
                <a:gridCol w="3729354"/>
                <a:gridCol w="854075"/>
                <a:gridCol w="654684"/>
                <a:gridCol w="782320"/>
                <a:gridCol w="3997960"/>
              </a:tblGrid>
              <a:tr h="381000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Weekly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Site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tabLst>
                          <a:tab pos="5060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950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site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visit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tabLst>
                          <a:tab pos="5060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950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marL="29209" algn="ctr">
                        <a:lnSpc>
                          <a:spcPts val="819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ts val="819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819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ts val="819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3679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920">
                <a:tc gridSpan="4">
                  <a:txBody>
                    <a:bodyPr/>
                    <a:lstStyle/>
                    <a:p>
                      <a:pPr algn="r">
                        <a:lnSpc>
                          <a:spcPts val="81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810"/>
                        </a:lnSpc>
                      </a:pPr>
                      <a:r>
                        <a:rPr sz="700" b="1" spc="-80" dirty="0">
                          <a:latin typeface="Arial"/>
                          <a:cs typeface="Arial"/>
                        </a:rPr>
                        <a:t>TOTAL: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810"/>
                        </a:lnSpc>
                        <a:tabLst>
                          <a:tab pos="459105" algn="l"/>
                        </a:tabLst>
                      </a:pPr>
                      <a:r>
                        <a:rPr sz="700" b="1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b="1" spc="-30" dirty="0">
                          <a:latin typeface="Arial"/>
                          <a:cs typeface="Arial"/>
                        </a:rPr>
                        <a:t>160.00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R="568960" algn="r">
                        <a:lnSpc>
                          <a:spcPts val="81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1185321" y="309892"/>
            <a:ext cx="9810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39 of 196 </a:t>
            </a:r>
            <a:r>
              <a:rPr sz="1050" spc="-97" baseline="35714" dirty="0">
                <a:latin typeface="Arial"/>
                <a:cs typeface="Arial"/>
              </a:rPr>
              <a:t>Page</a:t>
            </a:r>
            <a:r>
              <a:rPr sz="1050" spc="-195" baseline="35714" dirty="0">
                <a:latin typeface="Arial"/>
                <a:cs typeface="Arial"/>
              </a:rPr>
              <a:t> </a:t>
            </a:r>
            <a:r>
              <a:rPr sz="1050" spc="-52" baseline="35714" dirty="0">
                <a:latin typeface="Arial"/>
                <a:cs typeface="Arial"/>
              </a:rPr>
              <a:t>2</a:t>
            </a:r>
            <a:endParaRPr sz="1050" baseline="3571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40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921"/>
            <a:ext cx="80073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8/28/2019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8:43 </a:t>
            </a:r>
            <a:r>
              <a:rPr sz="700" spc="-20" dirty="0">
                <a:latin typeface="Arial"/>
                <a:cs typeface="Arial"/>
              </a:rPr>
              <a:t>AM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79" y="247853"/>
            <a:ext cx="236156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40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33856" y="847344"/>
          <a:ext cx="11538585" cy="61271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5485"/>
                <a:gridCol w="920750"/>
                <a:gridCol w="2807970"/>
                <a:gridCol w="855979"/>
                <a:gridCol w="653415"/>
                <a:gridCol w="784225"/>
                <a:gridCol w="685165"/>
                <a:gridCol w="875665"/>
                <a:gridCol w="2437129"/>
              </a:tblGrid>
              <a:tr h="21018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75"/>
                        </a:lnSpc>
                      </a:pPr>
                      <a:r>
                        <a:rPr sz="1250" spc="-19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192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44170">
                        <a:lnSpc>
                          <a:spcPts val="800"/>
                        </a:lnSpc>
                      </a:pPr>
                      <a:r>
                        <a:rPr sz="700" b="1" spc="-85" dirty="0">
                          <a:latin typeface="Arial"/>
                          <a:cs typeface="Arial"/>
                        </a:rPr>
                        <a:t>MEALS </a:t>
                      </a:r>
                      <a:r>
                        <a:rPr sz="700" b="1" spc="-60" dirty="0">
                          <a:latin typeface="Arial"/>
                          <a:cs typeface="Arial"/>
                        </a:rPr>
                        <a:t>+</a:t>
                      </a:r>
                      <a:r>
                        <a:rPr sz="700" b="1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80" dirty="0">
                          <a:latin typeface="Arial"/>
                          <a:cs typeface="Arial"/>
                        </a:rPr>
                        <a:t>INCIDENTALS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4604" algn="ctr">
                        <a:lnSpc>
                          <a:spcPts val="800"/>
                        </a:lnSpc>
                      </a:pPr>
                      <a:r>
                        <a:rPr sz="700" b="1" spc="-50" dirty="0">
                          <a:latin typeface="Arial"/>
                          <a:cs typeface="Arial"/>
                        </a:rPr>
                        <a:t>NON</a:t>
                      </a:r>
                      <a:r>
                        <a:rPr sz="7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85" dirty="0">
                          <a:latin typeface="Arial"/>
                          <a:cs typeface="Arial"/>
                        </a:rPr>
                        <a:t>MEALS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996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640"/>
                        </a:lnSpc>
                      </a:pPr>
                      <a:r>
                        <a:rPr sz="700" b="1" spc="-40" dirty="0">
                          <a:latin typeface="Arial"/>
                          <a:cs typeface="Arial"/>
                        </a:rPr>
                        <a:t>Total </a:t>
                      </a:r>
                      <a:r>
                        <a:rPr sz="700" b="1" spc="-15" dirty="0">
                          <a:latin typeface="Arial"/>
                          <a:cs typeface="Arial"/>
                        </a:rPr>
                        <a:t>Meal</a:t>
                      </a:r>
                      <a:r>
                        <a:rPr sz="700" b="1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60" dirty="0">
                          <a:latin typeface="Arial"/>
                          <a:cs typeface="Arial"/>
                        </a:rPr>
                        <a:t>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5D8F0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84785" marR="163830" indent="27305">
                        <a:lnSpc>
                          <a:spcPct val="109900"/>
                        </a:lnSpc>
                      </a:pPr>
                      <a:r>
                        <a:rPr sz="700" b="1" spc="-30" dirty="0">
                          <a:latin typeface="Arial"/>
                          <a:cs typeface="Arial"/>
                        </a:rPr>
                        <a:t>Non-Meal  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700" b="1" spc="5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cr</a:t>
                      </a:r>
                      <a:r>
                        <a:rPr sz="700" b="1" spc="-1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700" b="1" spc="-10" dirty="0">
                          <a:latin typeface="Arial"/>
                          <a:cs typeface="Arial"/>
                        </a:rPr>
                        <a:t>ti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94310" marR="139065" indent="-32384">
                        <a:lnSpc>
                          <a:spcPct val="109900"/>
                        </a:lnSpc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Non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700" b="1" spc="5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l  </a:t>
                      </a:r>
                      <a:r>
                        <a:rPr sz="700" b="1" spc="-70" dirty="0">
                          <a:latin typeface="Arial"/>
                          <a:cs typeface="Arial"/>
                        </a:rPr>
                        <a:t>Expense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780"/>
                        </a:lnSpc>
                      </a:pPr>
                      <a:r>
                        <a:rPr sz="700" b="1" spc="-45" dirty="0">
                          <a:latin typeface="Arial"/>
                          <a:cs typeface="Arial"/>
                        </a:rPr>
                        <a:t>Incidentals</a:t>
                      </a:r>
                      <a:r>
                        <a:rPr sz="70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35" dirty="0">
                          <a:latin typeface="Arial"/>
                          <a:cs typeface="Arial"/>
                        </a:rPr>
                        <a:t>(per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7475">
                <a:tc>
                  <a:txBody>
                    <a:bodyPr/>
                    <a:lstStyle/>
                    <a:p>
                      <a:pPr marL="15240" algn="ctr">
                        <a:lnSpc>
                          <a:spcPts val="770"/>
                        </a:lnSpc>
                      </a:pPr>
                      <a:r>
                        <a:rPr sz="700" b="1" spc="-40" dirty="0">
                          <a:latin typeface="Arial"/>
                          <a:cs typeface="Arial"/>
                        </a:rPr>
                        <a:t>Date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69545" algn="r">
                        <a:lnSpc>
                          <a:spcPts val="770"/>
                        </a:lnSpc>
                      </a:pPr>
                      <a:r>
                        <a:rPr sz="700" b="1" spc="-5" dirty="0">
                          <a:latin typeface="Arial"/>
                          <a:cs typeface="Arial"/>
                        </a:rPr>
                        <a:t>Ca</a:t>
                      </a:r>
                      <a:r>
                        <a:rPr sz="700" b="1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egory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8760">
                        <a:lnSpc>
                          <a:spcPts val="770"/>
                        </a:lnSpc>
                      </a:pPr>
                      <a:r>
                        <a:rPr sz="700" b="1" spc="-4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700" b="1" spc="-55" dirty="0">
                          <a:latin typeface="Arial"/>
                          <a:cs typeface="Arial"/>
                        </a:rPr>
                        <a:t> Day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785"/>
                        </a:lnSpc>
                      </a:pPr>
                      <a:r>
                        <a:rPr sz="700" b="1" spc="-45" dirty="0">
                          <a:latin typeface="Arial"/>
                          <a:cs typeface="Arial"/>
                        </a:rPr>
                        <a:t>daily</a:t>
                      </a:r>
                      <a:r>
                        <a:rPr sz="700" b="1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50" dirty="0">
                          <a:latin typeface="Arial"/>
                          <a:cs typeface="Arial"/>
                        </a:rPr>
                        <a:t>Guidelines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770"/>
                        </a:lnSpc>
                      </a:pPr>
                      <a:r>
                        <a:rPr sz="700" b="1" spc="-40" dirty="0">
                          <a:latin typeface="Arial"/>
                          <a:cs typeface="Arial"/>
                        </a:rPr>
                        <a:t>Total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780"/>
                        </a:lnSpc>
                      </a:pPr>
                      <a:r>
                        <a:rPr sz="700" b="1" spc="-65" dirty="0">
                          <a:latin typeface="Arial"/>
                          <a:cs typeface="Arial"/>
                        </a:rPr>
                        <a:t>cap </a:t>
                      </a:r>
                      <a:r>
                        <a:rPr sz="700" b="1" spc="-3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b="1" spc="-35" dirty="0">
                          <a:latin typeface="Arial"/>
                          <a:cs typeface="Arial"/>
                        </a:rPr>
                        <a:t>$69</a:t>
                      </a:r>
                      <a:r>
                        <a:rPr sz="700" b="1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35" dirty="0">
                          <a:latin typeface="Arial"/>
                          <a:cs typeface="Arial"/>
                        </a:rPr>
                        <a:t>per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80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ts val="540"/>
                        </a:lnSpc>
                      </a:pPr>
                      <a:r>
                        <a:rPr sz="700" b="1" spc="-45" dirty="0">
                          <a:latin typeface="Arial"/>
                          <a:cs typeface="Arial"/>
                        </a:rPr>
                        <a:t>day)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93040" algn="r">
                        <a:lnSpc>
                          <a:spcPts val="835"/>
                        </a:lnSpc>
                        <a:spcBef>
                          <a:spcPts val="545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Travel,</a:t>
                      </a:r>
                      <a:r>
                        <a:rPr sz="7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Other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Stipend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45"/>
                        </a:spcBef>
                        <a:tabLst>
                          <a:tab pos="44323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5"/>
                        </a:spcBef>
                        <a:tabLst>
                          <a:tab pos="63246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6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1185321" y="309892"/>
            <a:ext cx="9810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40 of 196 </a:t>
            </a:r>
            <a:r>
              <a:rPr sz="1050" spc="-97" baseline="35714" dirty="0">
                <a:latin typeface="Arial"/>
                <a:cs typeface="Arial"/>
              </a:rPr>
              <a:t>Page</a:t>
            </a:r>
            <a:r>
              <a:rPr sz="1050" spc="-195" baseline="35714" dirty="0">
                <a:latin typeface="Arial"/>
                <a:cs typeface="Arial"/>
              </a:rPr>
              <a:t> </a:t>
            </a:r>
            <a:r>
              <a:rPr sz="1050" spc="-52" baseline="35714" dirty="0">
                <a:latin typeface="Arial"/>
                <a:cs typeface="Arial"/>
              </a:rPr>
              <a:t>3</a:t>
            </a:r>
            <a:endParaRPr sz="1050" baseline="3571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41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921"/>
            <a:ext cx="80073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8/28/2019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8:43 </a:t>
            </a:r>
            <a:r>
              <a:rPr sz="700" spc="-20" dirty="0">
                <a:latin typeface="Arial"/>
                <a:cs typeface="Arial"/>
              </a:rPr>
              <a:t>AM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79" y="247853"/>
            <a:ext cx="236156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40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33856" y="852169"/>
          <a:ext cx="9101455" cy="5006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26050"/>
                <a:gridCol w="855979"/>
                <a:gridCol w="653415"/>
                <a:gridCol w="784225"/>
                <a:gridCol w="685165"/>
                <a:gridCol w="875665"/>
              </a:tblGrid>
              <a:tr h="187325">
                <a:tc rowSpan="2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66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66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66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66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48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28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ts val="810"/>
                        </a:lnSpc>
                      </a:pPr>
                      <a:r>
                        <a:rPr sz="700" spc="-70" dirty="0">
                          <a:latin typeface="Arial"/>
                          <a:cs typeface="Arial"/>
                        </a:rPr>
                        <a:t>TOTAL: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10"/>
                        </a:lnSpc>
                        <a:tabLst>
                          <a:tab pos="63246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856" y="5964935"/>
          <a:ext cx="6757670" cy="7639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4849"/>
                <a:gridCol w="5238114"/>
              </a:tblGrid>
              <a:tr h="118110">
                <a:tc>
                  <a:txBody>
                    <a:bodyPr/>
                    <a:lstStyle/>
                    <a:p>
                      <a:pPr algn="r">
                        <a:lnSpc>
                          <a:spcPts val="830"/>
                        </a:lnSpc>
                      </a:pPr>
                      <a:r>
                        <a:rPr sz="700" b="1" spc="-45" dirty="0">
                          <a:latin typeface="Arial"/>
                          <a:cs typeface="Arial"/>
                        </a:rPr>
                        <a:t>Subtotal</a:t>
                      </a:r>
                      <a:r>
                        <a:rPr sz="700" b="1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50" dirty="0">
                          <a:latin typeface="Arial"/>
                          <a:cs typeface="Arial"/>
                        </a:rPr>
                        <a:t>Time: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30"/>
                        </a:lnSpc>
                        <a:tabLst>
                          <a:tab pos="381000" algn="l"/>
                        </a:tabLst>
                      </a:pPr>
                      <a:r>
                        <a:rPr sz="700" b="1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b="1" spc="-30" dirty="0">
                          <a:latin typeface="Arial"/>
                          <a:cs typeface="Arial"/>
                        </a:rPr>
                        <a:t>160.00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algn="r">
                        <a:lnSpc>
                          <a:spcPts val="825"/>
                        </a:lnSpc>
                      </a:pPr>
                      <a:r>
                        <a:rPr sz="700" b="1" spc="-45" dirty="0">
                          <a:latin typeface="Arial"/>
                          <a:cs typeface="Arial"/>
                        </a:rPr>
                        <a:t>Subtotal</a:t>
                      </a:r>
                      <a:r>
                        <a:rPr sz="700" b="1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70" dirty="0">
                          <a:latin typeface="Arial"/>
                          <a:cs typeface="Arial"/>
                        </a:rPr>
                        <a:t>Expenses: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25"/>
                        </a:lnSpc>
                        <a:tabLst>
                          <a:tab pos="426720" algn="l"/>
                        </a:tabLst>
                      </a:pPr>
                      <a:r>
                        <a:rPr sz="700" b="1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b="1" spc="-25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algn="r">
                        <a:lnSpc>
                          <a:spcPts val="805"/>
                        </a:lnSpc>
                      </a:pPr>
                      <a:r>
                        <a:rPr sz="700" b="1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05"/>
                        </a:lnSpc>
                        <a:tabLst>
                          <a:tab pos="381000" algn="l"/>
                        </a:tabLst>
                      </a:pPr>
                      <a:r>
                        <a:rPr sz="700" b="1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b="1" spc="-30" dirty="0">
                          <a:latin typeface="Arial"/>
                          <a:cs typeface="Arial"/>
                        </a:rPr>
                        <a:t>185.00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1920">
                <a:tc>
                  <a:txBody>
                    <a:bodyPr/>
                    <a:lstStyle/>
                    <a:p>
                      <a:pPr marR="1270" algn="r">
                        <a:lnSpc>
                          <a:spcPts val="810"/>
                        </a:lnSpc>
                      </a:pPr>
                      <a:r>
                        <a:rPr sz="700" b="1" spc="-40" dirty="0">
                          <a:latin typeface="Arial"/>
                          <a:cs typeface="Arial"/>
                        </a:rPr>
                        <a:t>Unbilled</a:t>
                      </a:r>
                      <a:r>
                        <a:rPr sz="700" b="1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60" dirty="0">
                          <a:latin typeface="Arial"/>
                          <a:cs typeface="Arial"/>
                        </a:rPr>
                        <a:t>Hours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36575">
                        <a:lnSpc>
                          <a:spcPts val="81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9875">
                <a:tc gridSpan="3">
                  <a:txBody>
                    <a:bodyPr/>
                    <a:lstStyle/>
                    <a:p>
                      <a:pPr marR="151130" algn="r">
                        <a:lnSpc>
                          <a:spcPts val="835"/>
                        </a:lnSpc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INI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IALS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7305">
                        <a:lnSpc>
                          <a:spcPct val="100000"/>
                        </a:lnSpc>
                        <a:spcBef>
                          <a:spcPts val="50"/>
                        </a:spcBef>
                        <a:tabLst>
                          <a:tab pos="6132195" algn="l"/>
                        </a:tabLst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on this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9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are  accurate:	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AA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1185321" y="309892"/>
            <a:ext cx="9810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41 of 196 </a:t>
            </a:r>
            <a:r>
              <a:rPr sz="1050" spc="-97" baseline="35714" dirty="0">
                <a:latin typeface="Arial"/>
                <a:cs typeface="Arial"/>
              </a:rPr>
              <a:t>Page</a:t>
            </a:r>
            <a:r>
              <a:rPr sz="1050" spc="-195" baseline="35714" dirty="0">
                <a:latin typeface="Arial"/>
                <a:cs typeface="Arial"/>
              </a:rPr>
              <a:t> </a:t>
            </a:r>
            <a:r>
              <a:rPr sz="1050" spc="-52" baseline="35714" dirty="0">
                <a:latin typeface="Arial"/>
                <a:cs typeface="Arial"/>
              </a:rPr>
              <a:t>4</a:t>
            </a:r>
            <a:endParaRPr sz="1050" baseline="3571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42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921"/>
            <a:ext cx="80073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8/28/2019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8:51 </a:t>
            </a:r>
            <a:r>
              <a:rPr sz="700" spc="-20" dirty="0">
                <a:latin typeface="Arial"/>
                <a:cs typeface="Arial"/>
              </a:rPr>
              <a:t>AM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79" y="247853"/>
            <a:ext cx="236156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40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33856" y="847344"/>
          <a:ext cx="11538585" cy="6212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5485"/>
                <a:gridCol w="920750"/>
                <a:gridCol w="2808605"/>
                <a:gridCol w="854710"/>
                <a:gridCol w="653414"/>
                <a:gridCol w="782954"/>
                <a:gridCol w="2886075"/>
                <a:gridCol w="541654"/>
                <a:gridCol w="567055"/>
              </a:tblGrid>
              <a:tr h="824865">
                <a:tc gridSpan="10">
                  <a:txBody>
                    <a:bodyPr/>
                    <a:lstStyle/>
                    <a:p>
                      <a:pPr marL="34925">
                        <a:lnSpc>
                          <a:spcPts val="1210"/>
                        </a:lnSpc>
                        <a:tabLst>
                          <a:tab pos="6758940" algn="l"/>
                        </a:tabLst>
                      </a:pPr>
                      <a:r>
                        <a:rPr sz="115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150" spc="-30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1150" spc="-25" dirty="0">
                          <a:latin typeface="Arial"/>
                          <a:cs typeface="Arial"/>
                        </a:rPr>
                        <a:t> Mediation</a:t>
                      </a:r>
                      <a:r>
                        <a:rPr sz="11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50" dirty="0">
                          <a:latin typeface="Arial"/>
                          <a:cs typeface="Arial"/>
                        </a:rPr>
                        <a:t>Center	</a:t>
                      </a:r>
                      <a:r>
                        <a:rPr sz="1050" b="1" spc="-112" baseline="31746" dirty="0">
                          <a:latin typeface="Arial"/>
                          <a:cs typeface="Arial"/>
                        </a:rPr>
                        <a:t>INSTRUCTIONS</a:t>
                      </a:r>
                      <a:endParaRPr sz="1050" baseline="31746">
                        <a:latin typeface="Arial"/>
                        <a:cs typeface="Arial"/>
                      </a:endParaRPr>
                    </a:p>
                    <a:p>
                      <a:pPr marL="31750">
                        <a:lnSpc>
                          <a:spcPts val="1075"/>
                        </a:lnSpc>
                        <a:tabLst>
                          <a:tab pos="6758940" algn="l"/>
                        </a:tabLst>
                      </a:pPr>
                      <a:r>
                        <a:rPr sz="1500" spc="-120" baseline="-13888" dirty="0">
                          <a:latin typeface="Arial"/>
                          <a:cs typeface="Arial"/>
                        </a:rPr>
                        <a:t>3333</a:t>
                      </a:r>
                      <a:r>
                        <a:rPr sz="1500" spc="-37" baseline="-13888" dirty="0">
                          <a:latin typeface="Arial"/>
                          <a:cs typeface="Arial"/>
                        </a:rPr>
                        <a:t> Greenmount</a:t>
                      </a:r>
                      <a:r>
                        <a:rPr sz="1500" spc="-30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37" baseline="-13888" dirty="0">
                          <a:latin typeface="Arial"/>
                          <a:cs typeface="Arial"/>
                        </a:rPr>
                        <a:t>Avenue	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1.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blue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left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first.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cause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name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information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populate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spreadsheet.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847205" indent="-88265">
                        <a:lnSpc>
                          <a:spcPts val="670"/>
                        </a:lnSpc>
                        <a:spcBef>
                          <a:spcPts val="300"/>
                        </a:spcBef>
                        <a:buAutoNum type="arabicPeriod" startAt="2"/>
                        <a:tabLst>
                          <a:tab pos="6847840" algn="l"/>
                        </a:tabLst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and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consistent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"Sample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below.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34925">
                        <a:lnSpc>
                          <a:spcPts val="1210"/>
                        </a:lnSpc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150" spc="-55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1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185" dirty="0">
                          <a:latin typeface="Arial"/>
                          <a:cs typeface="Arial"/>
                        </a:rPr>
                        <a:t>21218</a:t>
                      </a:r>
                      <a:endParaRPr sz="1150">
                        <a:latin typeface="Arial"/>
                        <a:cs typeface="Arial"/>
                      </a:endParaRPr>
                    </a:p>
                    <a:p>
                      <a:pPr marL="6847205" indent="-88265">
                        <a:lnSpc>
                          <a:spcPct val="100000"/>
                        </a:lnSpc>
                        <a:spcBef>
                          <a:spcPts val="50"/>
                        </a:spcBef>
                        <a:buAutoNum type="arabicPeriod" startAt="3"/>
                        <a:tabLst>
                          <a:tab pos="6847840" algn="l"/>
                        </a:tabLst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may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day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fifteen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(15)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above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8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day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758940">
                        <a:lnSpc>
                          <a:spcPts val="835"/>
                        </a:lnSpc>
                        <a:spcBef>
                          <a:spcPts val="209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stipend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paid.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39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26390">
                        <a:lnSpc>
                          <a:spcPts val="95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OF: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5"/>
                        </a:lnSpc>
                      </a:pPr>
                      <a:r>
                        <a:rPr sz="900" b="1" i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July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7465" marR="24130" indent="-3175" algn="ctr">
                        <a:lnSpc>
                          <a:spcPct val="114999"/>
                        </a:lnSpc>
                        <a:spcBef>
                          <a:spcPts val="445"/>
                        </a:spcBef>
                      </a:pPr>
                      <a:r>
                        <a:rPr sz="600" spc="-15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6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before  starting 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spreadsheet.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43815" marR="31750" algn="ctr">
                        <a:lnSpc>
                          <a:spcPct val="114900"/>
                        </a:lnSpc>
                        <a:spcBef>
                          <a:spcPts val="5"/>
                        </a:spcBef>
                      </a:pPr>
                      <a:r>
                        <a:rPr sz="600" spc="-35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other  info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populate.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51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7545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make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tab.Do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attesting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9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94970">
                        <a:lnSpc>
                          <a:spcPts val="95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BY: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950"/>
                        </a:lnSpc>
                      </a:pPr>
                      <a:r>
                        <a:rPr sz="1000" spc="-50" dirty="0">
                          <a:latin typeface="Arial"/>
                          <a:cs typeface="Arial"/>
                        </a:rPr>
                        <a:t>Boykins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651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7545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Shantay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Guy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410-900-9867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Darnyle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Wharton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410-746-0167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questions.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31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1056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900" spc="-7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13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8/6/2019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651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7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567055">
                        <a:lnSpc>
                          <a:spcPts val="1140"/>
                        </a:lnSpc>
                      </a:pPr>
                      <a:r>
                        <a:rPr sz="1000" spc="-75" dirty="0">
                          <a:latin typeface="Arial"/>
                          <a:cs typeface="Arial"/>
                        </a:rPr>
                        <a:t>YEAR: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060"/>
                        </a:lnSpc>
                      </a:pPr>
                      <a:r>
                        <a:rPr sz="1000" spc="-45" dirty="0">
                          <a:latin typeface="Arial"/>
                          <a:cs typeface="Arial"/>
                        </a:rPr>
                        <a:t>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651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31165">
                <a:tc grid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152082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750" b="1" i="1" spc="-55" dirty="0">
                          <a:latin typeface="Arial"/>
                          <a:cs typeface="Arial"/>
                        </a:rPr>
                        <a:t>Sample </a:t>
                      </a:r>
                      <a:r>
                        <a:rPr sz="750" b="1" i="1" spc="-50" dirty="0">
                          <a:latin typeface="Arial"/>
                          <a:cs typeface="Arial"/>
                        </a:rPr>
                        <a:t>Description:</a:t>
                      </a:r>
                      <a:endParaRPr sz="750">
                        <a:latin typeface="Arial"/>
                        <a:cs typeface="Arial"/>
                      </a:endParaRPr>
                    </a:p>
                    <a:p>
                      <a:pPr marL="1520825">
                        <a:lnSpc>
                          <a:spcPts val="890"/>
                        </a:lnSpc>
                        <a:spcBef>
                          <a:spcPts val="95"/>
                        </a:spcBef>
                      </a:pPr>
                      <a:r>
                        <a:rPr sz="750" i="1" spc="-40" dirty="0">
                          <a:latin typeface="Trebuchet MS"/>
                          <a:cs typeface="Trebuchet MS"/>
                        </a:rPr>
                        <a:t>Attend </a:t>
                      </a:r>
                      <a:r>
                        <a:rPr sz="750" i="1" spc="-20" dirty="0">
                          <a:latin typeface="Trebuchet MS"/>
                          <a:cs typeface="Trebuchet MS"/>
                        </a:rPr>
                        <a:t>Howard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Park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Civic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Association</a:t>
                      </a:r>
                      <a:r>
                        <a:rPr sz="750" i="1" spc="-1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meeting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018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75"/>
                        </a:lnSpc>
                      </a:pPr>
                      <a:r>
                        <a:rPr sz="1250" spc="-8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1460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3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0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45" dirty="0">
                          <a:latin typeface="Arial"/>
                          <a:cs typeface="Arial"/>
                        </a:rPr>
                        <a:t>of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6379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ay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b="1" spc="-65" dirty="0">
                          <a:latin typeface="Arial"/>
                          <a:cs typeface="Arial"/>
                        </a:rPr>
                        <a:t>Description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464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85" dirty="0">
                          <a:latin typeface="Arial"/>
                          <a:cs typeface="Arial"/>
                        </a:rPr>
                        <a:t>Hours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275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60" dirty="0">
                          <a:latin typeface="Arial"/>
                          <a:cs typeface="Arial"/>
                        </a:rPr>
                        <a:t>Rate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00" b="1" spc="-40" dirty="0">
                          <a:latin typeface="Arial"/>
                          <a:cs typeface="Arial"/>
                        </a:rPr>
                        <a:t>Total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700" b="1" spc="-60" dirty="0">
                          <a:latin typeface="Arial"/>
                          <a:cs typeface="Arial"/>
                        </a:rPr>
                        <a:t>Comments </a:t>
                      </a:r>
                      <a:r>
                        <a:rPr sz="700" b="1" spc="-40" dirty="0">
                          <a:latin typeface="Arial"/>
                          <a:cs typeface="Arial"/>
                        </a:rPr>
                        <a:t>(Unbilled</a:t>
                      </a:r>
                      <a:r>
                        <a:rPr sz="7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45" dirty="0">
                          <a:latin typeface="Arial"/>
                          <a:cs typeface="Arial"/>
                        </a:rPr>
                        <a:t>Time)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9545" marR="96520" indent="-47625">
                        <a:lnSpc>
                          <a:spcPts val="930"/>
                        </a:lnSpc>
                        <a:spcBef>
                          <a:spcPts val="20"/>
                        </a:spcBef>
                      </a:pPr>
                      <a:r>
                        <a:rPr sz="700" b="1" spc="5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nb</a:t>
                      </a:r>
                      <a:r>
                        <a:rPr sz="700" b="1" spc="-10" dirty="0">
                          <a:latin typeface="Arial"/>
                          <a:cs typeface="Arial"/>
                        </a:rPr>
                        <a:t>ill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ed  </a:t>
                      </a:r>
                      <a:r>
                        <a:rPr sz="700" b="1" spc="-60" dirty="0">
                          <a:latin typeface="Arial"/>
                          <a:cs typeface="Arial"/>
                        </a:rPr>
                        <a:t>Hours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95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892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509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892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Soup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Kitchen-Hot&amp;Humid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day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low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turnout,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cool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indoors.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58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guests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lunch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17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took</a:t>
                      </a:r>
                      <a:r>
                        <a:rPr sz="7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CD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brochures.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5422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9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ts val="76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Also,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handed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out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11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brochures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14 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Cease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Fire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posters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 Gilmor</a:t>
                      </a:r>
                      <a:r>
                        <a:rPr sz="7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St.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892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95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892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892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509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892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90" dirty="0">
                          <a:latin typeface="Arial"/>
                          <a:cs typeface="Arial"/>
                        </a:rPr>
                        <a:t>CDNL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Meeting.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Given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Tee-Shirt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&amp;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Tablecloth status.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Provided Annual Rpt.</a:t>
                      </a:r>
                      <a:r>
                        <a:rPr sz="7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Helpful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5422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ts val="78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document/critique.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LGBTQ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&amp;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Youth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Assessment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overview.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Replinished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brochures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Cease</a:t>
                      </a:r>
                      <a:r>
                        <a:rPr sz="7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Fire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435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ts val="78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handouts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dissemination.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Stayed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briefly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FB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Live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Ssession.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Interesting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dynamic.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Shows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promise.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1185321" y="309892"/>
            <a:ext cx="9810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42 of 196 </a:t>
            </a:r>
            <a:r>
              <a:rPr sz="1050" spc="-97" baseline="35714" dirty="0">
                <a:latin typeface="Arial"/>
                <a:cs typeface="Arial"/>
              </a:rPr>
              <a:t>Page</a:t>
            </a:r>
            <a:r>
              <a:rPr sz="1050" spc="-195" baseline="35714" dirty="0">
                <a:latin typeface="Arial"/>
                <a:cs typeface="Arial"/>
              </a:rPr>
              <a:t> </a:t>
            </a:r>
            <a:r>
              <a:rPr sz="1050" spc="-52" baseline="35714" dirty="0">
                <a:latin typeface="Arial"/>
                <a:cs typeface="Arial"/>
              </a:rPr>
              <a:t>1</a:t>
            </a:r>
            <a:endParaRPr sz="1050" baseline="3571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43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921"/>
            <a:ext cx="80073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8/28/2019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8:51 </a:t>
            </a:r>
            <a:r>
              <a:rPr sz="700" spc="-20" dirty="0">
                <a:latin typeface="Arial"/>
                <a:cs typeface="Arial"/>
              </a:rPr>
              <a:t>AM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79" y="247853"/>
            <a:ext cx="236156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40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33856" y="848423"/>
          <a:ext cx="11538585" cy="5267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495"/>
                <a:gridCol w="711835"/>
                <a:gridCol w="3729354"/>
                <a:gridCol w="854075"/>
                <a:gridCol w="654684"/>
                <a:gridCol w="782320"/>
                <a:gridCol w="3997960"/>
              </a:tblGrid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Visited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Sandtown Senior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Center;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replinished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brochures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Cease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Fire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Posters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which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are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housed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tabLst>
                          <a:tab pos="5060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78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reception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desk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passersby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see.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 Interacted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several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members.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Most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shared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78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they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read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brochure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they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are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committed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doing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their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part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curb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violence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78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observed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majority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those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dealing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and/or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involved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illegal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activity,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bring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most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78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interaction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(good,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bad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indifferent)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themselves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refuse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take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heed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130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78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advice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given by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those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OG's.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120" dirty="0">
                          <a:latin typeface="Arial"/>
                          <a:cs typeface="Arial"/>
                        </a:rPr>
                        <a:t>SGG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Soup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Kitchen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where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my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engagements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are never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dull.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passes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quickly. Noticed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that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each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tabLst>
                          <a:tab pos="5060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78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week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guests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look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forward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conversation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other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agency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reps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and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myself.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Some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inquire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78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what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info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have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today?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One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individual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seeked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me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out;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heard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was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wanted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see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78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herself.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was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good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feeling. Another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shared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positive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interaction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BPD.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submit</a:t>
                      </a:r>
                      <a:r>
                        <a:rPr sz="7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086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78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intake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forms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later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date.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Handed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out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many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brochures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Cease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Fire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Flyers.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950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950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120" dirty="0">
                          <a:latin typeface="Arial"/>
                          <a:cs typeface="Arial"/>
                        </a:rPr>
                        <a:t>SGG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Soup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Kitchen.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rep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Dept.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Human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Resources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seeked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add'd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information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requested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tabLst>
                          <a:tab pos="5060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78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25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brochures.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He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stated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has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noticed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interaction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guests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myself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increase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57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78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wanted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know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how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could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help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spread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word.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120" dirty="0">
                          <a:latin typeface="Arial"/>
                          <a:cs typeface="Arial"/>
                        </a:rPr>
                        <a:t>SGG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Food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Pantry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participants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received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brochures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Cease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Fire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Posters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they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were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happy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tabLst>
                          <a:tab pos="5060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09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76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receive.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17475">
                <a:tc>
                  <a:txBody>
                    <a:bodyPr/>
                    <a:lstStyle/>
                    <a:p>
                      <a:pPr marL="29209" algn="ctr">
                        <a:lnSpc>
                          <a:spcPts val="819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ts val="819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819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ts val="819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Participated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Goodwill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Re-entry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program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their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central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office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Magdalena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another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NL.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tabLst>
                          <a:tab pos="5060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60.00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78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There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was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steady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flow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interest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seekers. We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had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an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email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sign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up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Monthly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Newsletter.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78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Also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shared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information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several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Vendors.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285">
                <a:tc gridSpan="4">
                  <a:txBody>
                    <a:bodyPr/>
                    <a:lstStyle/>
                    <a:p>
                      <a:pPr algn="r">
                        <a:lnSpc>
                          <a:spcPts val="81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14.5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810"/>
                        </a:lnSpc>
                      </a:pPr>
                      <a:r>
                        <a:rPr sz="700" b="1" spc="-80" dirty="0">
                          <a:latin typeface="Arial"/>
                          <a:cs typeface="Arial"/>
                        </a:rPr>
                        <a:t>TOTAL: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810"/>
                        </a:lnSpc>
                        <a:tabLst>
                          <a:tab pos="459105" algn="l"/>
                        </a:tabLst>
                      </a:pPr>
                      <a:r>
                        <a:rPr sz="700" b="1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b="1" spc="-30" dirty="0">
                          <a:latin typeface="Arial"/>
                          <a:cs typeface="Arial"/>
                        </a:rPr>
                        <a:t>290.00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R="568960" algn="r">
                        <a:lnSpc>
                          <a:spcPts val="81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1185321" y="309892"/>
            <a:ext cx="9810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43 of 196 </a:t>
            </a:r>
            <a:r>
              <a:rPr sz="1050" spc="-97" baseline="35714" dirty="0">
                <a:latin typeface="Arial"/>
                <a:cs typeface="Arial"/>
              </a:rPr>
              <a:t>Page</a:t>
            </a:r>
            <a:r>
              <a:rPr sz="1050" spc="-195" baseline="35714" dirty="0">
                <a:latin typeface="Arial"/>
                <a:cs typeface="Arial"/>
              </a:rPr>
              <a:t> </a:t>
            </a:r>
            <a:r>
              <a:rPr sz="1050" spc="-52" baseline="35714" dirty="0">
                <a:latin typeface="Arial"/>
                <a:cs typeface="Arial"/>
              </a:rPr>
              <a:t>2</a:t>
            </a:r>
            <a:endParaRPr sz="1050" baseline="3571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44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921"/>
            <a:ext cx="80073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8/28/2019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8:51 </a:t>
            </a:r>
            <a:r>
              <a:rPr sz="700" spc="-20" dirty="0">
                <a:latin typeface="Arial"/>
                <a:cs typeface="Arial"/>
              </a:rPr>
              <a:t>AM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79" y="247853"/>
            <a:ext cx="236156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40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33856" y="847344"/>
          <a:ext cx="11538585" cy="61271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5485"/>
                <a:gridCol w="920750"/>
                <a:gridCol w="2807970"/>
                <a:gridCol w="855979"/>
                <a:gridCol w="653415"/>
                <a:gridCol w="784225"/>
                <a:gridCol w="685165"/>
                <a:gridCol w="875665"/>
                <a:gridCol w="2437129"/>
              </a:tblGrid>
              <a:tr h="21018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75"/>
                        </a:lnSpc>
                      </a:pPr>
                      <a:r>
                        <a:rPr sz="1250" spc="-19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192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44170">
                        <a:lnSpc>
                          <a:spcPts val="800"/>
                        </a:lnSpc>
                      </a:pPr>
                      <a:r>
                        <a:rPr sz="700" b="1" spc="-85" dirty="0">
                          <a:latin typeface="Arial"/>
                          <a:cs typeface="Arial"/>
                        </a:rPr>
                        <a:t>MEALS </a:t>
                      </a:r>
                      <a:r>
                        <a:rPr sz="700" b="1" spc="-60" dirty="0">
                          <a:latin typeface="Arial"/>
                          <a:cs typeface="Arial"/>
                        </a:rPr>
                        <a:t>+</a:t>
                      </a:r>
                      <a:r>
                        <a:rPr sz="700" b="1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80" dirty="0">
                          <a:latin typeface="Arial"/>
                          <a:cs typeface="Arial"/>
                        </a:rPr>
                        <a:t>INCIDENTALS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4604" algn="ctr">
                        <a:lnSpc>
                          <a:spcPts val="800"/>
                        </a:lnSpc>
                      </a:pPr>
                      <a:r>
                        <a:rPr sz="700" b="1" spc="-50" dirty="0">
                          <a:latin typeface="Arial"/>
                          <a:cs typeface="Arial"/>
                        </a:rPr>
                        <a:t>NON</a:t>
                      </a:r>
                      <a:r>
                        <a:rPr sz="7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85" dirty="0">
                          <a:latin typeface="Arial"/>
                          <a:cs typeface="Arial"/>
                        </a:rPr>
                        <a:t>MEALS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996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640"/>
                        </a:lnSpc>
                      </a:pPr>
                      <a:r>
                        <a:rPr sz="700" b="1" spc="-40" dirty="0">
                          <a:latin typeface="Arial"/>
                          <a:cs typeface="Arial"/>
                        </a:rPr>
                        <a:t>Total </a:t>
                      </a:r>
                      <a:r>
                        <a:rPr sz="700" b="1" spc="-15" dirty="0">
                          <a:latin typeface="Arial"/>
                          <a:cs typeface="Arial"/>
                        </a:rPr>
                        <a:t>Meal</a:t>
                      </a:r>
                      <a:r>
                        <a:rPr sz="700" b="1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60" dirty="0">
                          <a:latin typeface="Arial"/>
                          <a:cs typeface="Arial"/>
                        </a:rPr>
                        <a:t>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5D8F0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84785" marR="163830" indent="27305">
                        <a:lnSpc>
                          <a:spcPct val="109900"/>
                        </a:lnSpc>
                      </a:pPr>
                      <a:r>
                        <a:rPr sz="700" b="1" spc="-30" dirty="0">
                          <a:latin typeface="Arial"/>
                          <a:cs typeface="Arial"/>
                        </a:rPr>
                        <a:t>Non-Meal  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700" b="1" spc="5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cr</a:t>
                      </a:r>
                      <a:r>
                        <a:rPr sz="700" b="1" spc="-1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700" b="1" spc="-10" dirty="0">
                          <a:latin typeface="Arial"/>
                          <a:cs typeface="Arial"/>
                        </a:rPr>
                        <a:t>ti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94310" marR="139065" indent="-32384">
                        <a:lnSpc>
                          <a:spcPct val="109900"/>
                        </a:lnSpc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Non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700" b="1" spc="5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l  </a:t>
                      </a:r>
                      <a:r>
                        <a:rPr sz="700" b="1" spc="-70" dirty="0">
                          <a:latin typeface="Arial"/>
                          <a:cs typeface="Arial"/>
                        </a:rPr>
                        <a:t>Expense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780"/>
                        </a:lnSpc>
                      </a:pPr>
                      <a:r>
                        <a:rPr sz="700" b="1" spc="-45" dirty="0">
                          <a:latin typeface="Arial"/>
                          <a:cs typeface="Arial"/>
                        </a:rPr>
                        <a:t>Incidentals</a:t>
                      </a:r>
                      <a:r>
                        <a:rPr sz="70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35" dirty="0">
                          <a:latin typeface="Arial"/>
                          <a:cs typeface="Arial"/>
                        </a:rPr>
                        <a:t>(per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7475">
                <a:tc>
                  <a:txBody>
                    <a:bodyPr/>
                    <a:lstStyle/>
                    <a:p>
                      <a:pPr marL="15240" algn="ctr">
                        <a:lnSpc>
                          <a:spcPts val="770"/>
                        </a:lnSpc>
                      </a:pPr>
                      <a:r>
                        <a:rPr sz="700" b="1" spc="-40" dirty="0">
                          <a:latin typeface="Arial"/>
                          <a:cs typeface="Arial"/>
                        </a:rPr>
                        <a:t>Date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69545" algn="r">
                        <a:lnSpc>
                          <a:spcPts val="770"/>
                        </a:lnSpc>
                      </a:pPr>
                      <a:r>
                        <a:rPr sz="700" b="1" spc="-5" dirty="0">
                          <a:latin typeface="Arial"/>
                          <a:cs typeface="Arial"/>
                        </a:rPr>
                        <a:t>Ca</a:t>
                      </a:r>
                      <a:r>
                        <a:rPr sz="700" b="1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egory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8760">
                        <a:lnSpc>
                          <a:spcPts val="770"/>
                        </a:lnSpc>
                      </a:pPr>
                      <a:r>
                        <a:rPr sz="700" b="1" spc="-4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700" b="1" spc="-55" dirty="0">
                          <a:latin typeface="Arial"/>
                          <a:cs typeface="Arial"/>
                        </a:rPr>
                        <a:t> Day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785"/>
                        </a:lnSpc>
                      </a:pPr>
                      <a:r>
                        <a:rPr sz="700" b="1" spc="-45" dirty="0">
                          <a:latin typeface="Arial"/>
                          <a:cs typeface="Arial"/>
                        </a:rPr>
                        <a:t>daily</a:t>
                      </a:r>
                      <a:r>
                        <a:rPr sz="700" b="1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50" dirty="0">
                          <a:latin typeface="Arial"/>
                          <a:cs typeface="Arial"/>
                        </a:rPr>
                        <a:t>Guidelines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770"/>
                        </a:lnSpc>
                      </a:pPr>
                      <a:r>
                        <a:rPr sz="700" b="1" spc="-40" dirty="0">
                          <a:latin typeface="Arial"/>
                          <a:cs typeface="Arial"/>
                        </a:rPr>
                        <a:t>Total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780"/>
                        </a:lnSpc>
                      </a:pPr>
                      <a:r>
                        <a:rPr sz="700" b="1" spc="-65" dirty="0">
                          <a:latin typeface="Arial"/>
                          <a:cs typeface="Arial"/>
                        </a:rPr>
                        <a:t>cap </a:t>
                      </a:r>
                      <a:r>
                        <a:rPr sz="700" b="1" spc="-3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b="1" spc="-35" dirty="0">
                          <a:latin typeface="Arial"/>
                          <a:cs typeface="Arial"/>
                        </a:rPr>
                        <a:t>$69</a:t>
                      </a:r>
                      <a:r>
                        <a:rPr sz="700" b="1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35" dirty="0">
                          <a:latin typeface="Arial"/>
                          <a:cs typeface="Arial"/>
                        </a:rPr>
                        <a:t>per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80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ts val="540"/>
                        </a:lnSpc>
                      </a:pPr>
                      <a:r>
                        <a:rPr sz="700" b="1" spc="-45" dirty="0">
                          <a:latin typeface="Arial"/>
                          <a:cs typeface="Arial"/>
                        </a:rPr>
                        <a:t>day)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93040" algn="r">
                        <a:lnSpc>
                          <a:spcPts val="835"/>
                        </a:lnSpc>
                        <a:spcBef>
                          <a:spcPts val="545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Travel,</a:t>
                      </a:r>
                      <a:r>
                        <a:rPr sz="7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Other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Stipend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45"/>
                        </a:spcBef>
                        <a:tabLst>
                          <a:tab pos="44323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5"/>
                        </a:spcBef>
                        <a:tabLst>
                          <a:tab pos="63246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6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1185321" y="309892"/>
            <a:ext cx="9810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44 of 196 </a:t>
            </a:r>
            <a:r>
              <a:rPr sz="1050" spc="-97" baseline="35714" dirty="0">
                <a:latin typeface="Arial"/>
                <a:cs typeface="Arial"/>
              </a:rPr>
              <a:t>Page</a:t>
            </a:r>
            <a:r>
              <a:rPr sz="1050" spc="-195" baseline="35714" dirty="0">
                <a:latin typeface="Arial"/>
                <a:cs typeface="Arial"/>
              </a:rPr>
              <a:t> </a:t>
            </a:r>
            <a:r>
              <a:rPr sz="1050" spc="-52" baseline="35714" dirty="0">
                <a:latin typeface="Arial"/>
                <a:cs typeface="Arial"/>
              </a:rPr>
              <a:t>3</a:t>
            </a:r>
            <a:endParaRPr sz="1050" baseline="3571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457200"/>
            <a:ext cx="5943600" cy="60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18819" y="1043558"/>
            <a:ext cx="6104255" cy="3358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1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September </a:t>
            </a:r>
            <a:r>
              <a:rPr sz="1200" dirty="0">
                <a:latin typeface="Times New Roman"/>
                <a:cs typeface="Times New Roman"/>
              </a:rPr>
              <a:t>17,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2019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410"/>
              </a:lnSpc>
            </a:pPr>
            <a:r>
              <a:rPr sz="1200" spc="-5" dirty="0">
                <a:latin typeface="Times New Roman"/>
                <a:cs typeface="Times New Roman"/>
              </a:rPr>
              <a:t>Page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5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12700" marR="179070">
              <a:lnSpc>
                <a:spcPct val="103299"/>
              </a:lnSpc>
              <a:spcBef>
                <a:spcPts val="1085"/>
              </a:spcBef>
            </a:pP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receive </a:t>
            </a:r>
            <a:r>
              <a:rPr sz="1200" dirty="0">
                <a:latin typeface="Times New Roman"/>
                <a:cs typeface="Times New Roman"/>
              </a:rPr>
              <a:t>them only </a:t>
            </a:r>
            <a:r>
              <a:rPr sz="1200" spc="-5" dirty="0">
                <a:latin typeface="Times New Roman"/>
                <a:cs typeface="Times New Roman"/>
              </a:rPr>
              <a:t>for </a:t>
            </a:r>
            <a:r>
              <a:rPr sz="1200" dirty="0">
                <a:latin typeface="Times New Roman"/>
                <a:cs typeface="Times New Roman"/>
              </a:rPr>
              <a:t>some but not </a:t>
            </a:r>
            <a:r>
              <a:rPr sz="1200" spc="-5" dirty="0">
                <a:latin typeface="Times New Roman"/>
                <a:cs typeface="Times New Roman"/>
              </a:rPr>
              <a:t>all days </a:t>
            </a:r>
            <a:r>
              <a:rPr sz="1200" dirty="0">
                <a:latin typeface="Times New Roman"/>
                <a:cs typeface="Times New Roman"/>
              </a:rPr>
              <a:t>while </a:t>
            </a:r>
            <a:r>
              <a:rPr sz="1200" spc="-5" dirty="0">
                <a:latin typeface="Times New Roman"/>
                <a:cs typeface="Times New Roman"/>
              </a:rPr>
              <a:t>traveling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working in </a:t>
            </a:r>
            <a:r>
              <a:rPr sz="1200" spc="-5" dirty="0">
                <a:latin typeface="Times New Roman"/>
                <a:cs typeface="Times New Roman"/>
              </a:rPr>
              <a:t>Baltimore. This  constitutes additional, ongoing savings </a:t>
            </a:r>
            <a:r>
              <a:rPr sz="1200" dirty="0">
                <a:latin typeface="Times New Roman"/>
                <a:cs typeface="Times New Roman"/>
              </a:rPr>
              <a:t>to the</a:t>
            </a:r>
            <a:r>
              <a:rPr sz="1200" spc="-5" dirty="0">
                <a:latin typeface="Times New Roman"/>
                <a:cs typeface="Times New Roman"/>
              </a:rPr>
              <a:t> City.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We submit this </a:t>
            </a:r>
            <a:r>
              <a:rPr sz="1200" spc="-5" dirty="0">
                <a:latin typeface="Times New Roman"/>
                <a:cs typeface="Times New Roman"/>
              </a:rPr>
              <a:t>invoice for approval </a:t>
            </a:r>
            <a:r>
              <a:rPr sz="1200" spc="10" dirty="0">
                <a:latin typeface="Times New Roman"/>
                <a:cs typeface="Times New Roman"/>
              </a:rPr>
              <a:t>by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Department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Justice and </a:t>
            </a:r>
            <a:r>
              <a:rPr sz="1200" dirty="0">
                <a:latin typeface="Times New Roman"/>
                <a:cs typeface="Times New Roman"/>
              </a:rPr>
              <a:t>the City </a:t>
            </a:r>
            <a:r>
              <a:rPr sz="1200" spc="5" dirty="0">
                <a:latin typeface="Times New Roman"/>
                <a:cs typeface="Times New Roman"/>
              </a:rPr>
              <a:t>of</a:t>
            </a:r>
            <a:r>
              <a:rPr sz="1200" spc="-5" dirty="0">
                <a:latin typeface="Times New Roman"/>
                <a:cs typeface="Times New Roman"/>
              </a:rPr>
              <a:t> Baltimore.</a:t>
            </a:r>
            <a:endParaRPr sz="1200">
              <a:latin typeface="Times New Roman"/>
              <a:cs typeface="Times New Roman"/>
            </a:endParaRPr>
          </a:p>
          <a:p>
            <a:pPr marL="12700" marR="57150">
              <a:lnSpc>
                <a:spcPct val="103299"/>
              </a:lnSpc>
            </a:pPr>
            <a:r>
              <a:rPr sz="1200" spc="-5" dirty="0">
                <a:latin typeface="Times New Roman"/>
                <a:cs typeface="Times New Roman"/>
              </a:rPr>
              <a:t>As </a:t>
            </a:r>
            <a:r>
              <a:rPr sz="1200" dirty="0">
                <a:latin typeface="Times New Roman"/>
                <a:cs typeface="Times New Roman"/>
              </a:rPr>
              <a:t>previously discussed, </a:t>
            </a:r>
            <a:r>
              <a:rPr sz="1200" spc="-5" dirty="0">
                <a:latin typeface="Times New Roman"/>
                <a:cs typeface="Times New Roman"/>
              </a:rPr>
              <a:t>we ask </a:t>
            </a:r>
            <a:r>
              <a:rPr sz="1200" dirty="0">
                <a:latin typeface="Times New Roman"/>
                <a:cs typeface="Times New Roman"/>
              </a:rPr>
              <a:t>both </a:t>
            </a:r>
            <a:r>
              <a:rPr sz="1200" spc="-5" dirty="0">
                <a:latin typeface="Times New Roman"/>
                <a:cs typeface="Times New Roman"/>
              </a:rPr>
              <a:t>parties </a:t>
            </a:r>
            <a:r>
              <a:rPr sz="1200" dirty="0">
                <a:latin typeface="Times New Roman"/>
                <a:cs typeface="Times New Roman"/>
              </a:rPr>
              <a:t>to review the </a:t>
            </a:r>
            <a:r>
              <a:rPr sz="1200" spc="-5" dirty="0">
                <a:latin typeface="Times New Roman"/>
                <a:cs typeface="Times New Roman"/>
              </a:rPr>
              <a:t>invoice and get back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us with </a:t>
            </a:r>
            <a:r>
              <a:rPr sz="1200" spc="5" dirty="0">
                <a:latin typeface="Times New Roman"/>
                <a:cs typeface="Times New Roman"/>
              </a:rPr>
              <a:t>any  </a:t>
            </a:r>
            <a:r>
              <a:rPr sz="1200" spc="-5" dirty="0">
                <a:latin typeface="Times New Roman"/>
                <a:cs typeface="Times New Roman"/>
              </a:rPr>
              <a:t>comments </a:t>
            </a:r>
            <a:r>
              <a:rPr sz="1200" dirty="0">
                <a:latin typeface="Times New Roman"/>
                <a:cs typeface="Times New Roman"/>
              </a:rPr>
              <a:t>or </a:t>
            </a:r>
            <a:r>
              <a:rPr sz="1200" spc="-5" dirty="0">
                <a:latin typeface="Times New Roman"/>
                <a:cs typeface="Times New Roman"/>
              </a:rPr>
              <a:t>suggested changes </a:t>
            </a:r>
            <a:r>
              <a:rPr sz="1200" dirty="0">
                <a:latin typeface="Times New Roman"/>
                <a:cs typeface="Times New Roman"/>
              </a:rPr>
              <a:t>within </a:t>
            </a:r>
            <a:r>
              <a:rPr sz="1200" spc="-5" dirty="0">
                <a:latin typeface="Times New Roman"/>
                <a:cs typeface="Times New Roman"/>
              </a:rPr>
              <a:t>five days. Once </a:t>
            </a:r>
            <a:r>
              <a:rPr sz="1200" dirty="0">
                <a:latin typeface="Times New Roman"/>
                <a:cs typeface="Times New Roman"/>
              </a:rPr>
              <a:t>we </a:t>
            </a:r>
            <a:r>
              <a:rPr sz="1200" spc="-5" dirty="0">
                <a:latin typeface="Times New Roman"/>
                <a:cs typeface="Times New Roman"/>
              </a:rPr>
              <a:t>obtain approval </a:t>
            </a:r>
            <a:r>
              <a:rPr sz="1200" dirty="0">
                <a:latin typeface="Times New Roman"/>
                <a:cs typeface="Times New Roman"/>
              </a:rPr>
              <a:t>of the </a:t>
            </a:r>
            <a:r>
              <a:rPr sz="1200" spc="-5" dirty="0">
                <a:latin typeface="Times New Roman"/>
                <a:cs typeface="Times New Roman"/>
              </a:rPr>
              <a:t>invoice, we will  </a:t>
            </a:r>
            <a:r>
              <a:rPr sz="1200" dirty="0">
                <a:latin typeface="Times New Roman"/>
                <a:cs typeface="Times New Roman"/>
              </a:rPr>
              <a:t>submit it to </a:t>
            </a:r>
            <a:r>
              <a:rPr sz="1200" spc="-5" dirty="0">
                <a:latin typeface="Times New Roman"/>
                <a:cs typeface="Times New Roman"/>
              </a:rPr>
              <a:t>Judge James Bredar </a:t>
            </a:r>
            <a:r>
              <a:rPr sz="1200" dirty="0">
                <a:latin typeface="Times New Roman"/>
                <a:cs typeface="Times New Roman"/>
              </a:rPr>
              <a:t>for </a:t>
            </a:r>
            <a:r>
              <a:rPr sz="1200" spc="-5" dirty="0">
                <a:latin typeface="Times New Roman"/>
                <a:cs typeface="Times New Roman"/>
              </a:rPr>
              <a:t>his review and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approval.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Please feel free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contact </a:t>
            </a:r>
            <a:r>
              <a:rPr sz="1200" dirty="0">
                <a:latin typeface="Times New Roman"/>
                <a:cs typeface="Times New Roman"/>
              </a:rPr>
              <a:t>me if </a:t>
            </a:r>
            <a:r>
              <a:rPr sz="1200" spc="-10" dirty="0">
                <a:latin typeface="Times New Roman"/>
                <a:cs typeface="Times New Roman"/>
              </a:rPr>
              <a:t>you </a:t>
            </a:r>
            <a:r>
              <a:rPr sz="1200" dirty="0">
                <a:latin typeface="Times New Roman"/>
                <a:cs typeface="Times New Roman"/>
              </a:rPr>
              <a:t>have </a:t>
            </a:r>
            <a:r>
              <a:rPr sz="1200" spc="5" dirty="0">
                <a:latin typeface="Times New Roman"/>
                <a:cs typeface="Times New Roman"/>
              </a:rPr>
              <a:t>any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questions.</a:t>
            </a:r>
            <a:endParaRPr sz="1200">
              <a:latin typeface="Times New Roman"/>
              <a:cs typeface="Times New Roman"/>
            </a:endParaRPr>
          </a:p>
          <a:p>
            <a:pPr marL="2755900" marR="2421255">
              <a:lnSpc>
                <a:spcPts val="2980"/>
              </a:lnSpc>
              <a:spcBef>
                <a:spcPts val="350"/>
              </a:spcBef>
            </a:pPr>
            <a:r>
              <a:rPr sz="1200" spc="-5" dirty="0">
                <a:latin typeface="Times New Roman"/>
                <a:cs typeface="Times New Roman"/>
              </a:rPr>
              <a:t>Sincerely,  Seth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Rosenthal</a:t>
            </a:r>
            <a:endParaRPr sz="1200">
              <a:latin typeface="Times New Roman"/>
              <a:cs typeface="Times New Roman"/>
            </a:endParaRPr>
          </a:p>
          <a:p>
            <a:pPr marL="384175" algn="ctr">
              <a:lnSpc>
                <a:spcPts val="1130"/>
              </a:lnSpc>
            </a:pPr>
            <a:r>
              <a:rPr sz="1200" i="1" spc="-5" dirty="0">
                <a:latin typeface="Times New Roman"/>
                <a:cs typeface="Times New Roman"/>
              </a:rPr>
              <a:t>Deputy</a:t>
            </a:r>
            <a:r>
              <a:rPr sz="1200" i="1" spc="-10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Monitor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45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921"/>
            <a:ext cx="80073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8/28/2019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8:51 </a:t>
            </a:r>
            <a:r>
              <a:rPr sz="700" spc="-20" dirty="0">
                <a:latin typeface="Arial"/>
                <a:cs typeface="Arial"/>
              </a:rPr>
              <a:t>AM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79" y="247853"/>
            <a:ext cx="236156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40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33856" y="852169"/>
          <a:ext cx="9101455" cy="5006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26050"/>
                <a:gridCol w="855979"/>
                <a:gridCol w="653415"/>
                <a:gridCol w="784225"/>
                <a:gridCol w="685165"/>
                <a:gridCol w="875665"/>
              </a:tblGrid>
              <a:tr h="187325">
                <a:tc rowSpan="2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66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66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66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66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48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28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ts val="810"/>
                        </a:lnSpc>
                      </a:pPr>
                      <a:r>
                        <a:rPr sz="700" spc="-70" dirty="0">
                          <a:latin typeface="Arial"/>
                          <a:cs typeface="Arial"/>
                        </a:rPr>
                        <a:t>TOTAL: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10"/>
                        </a:lnSpc>
                        <a:tabLst>
                          <a:tab pos="63246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856" y="5964935"/>
          <a:ext cx="6757670" cy="7639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4849"/>
                <a:gridCol w="5238114"/>
              </a:tblGrid>
              <a:tr h="118110">
                <a:tc>
                  <a:txBody>
                    <a:bodyPr/>
                    <a:lstStyle/>
                    <a:p>
                      <a:pPr algn="r">
                        <a:lnSpc>
                          <a:spcPts val="830"/>
                        </a:lnSpc>
                      </a:pPr>
                      <a:r>
                        <a:rPr sz="700" b="1" spc="-45" dirty="0">
                          <a:latin typeface="Arial"/>
                          <a:cs typeface="Arial"/>
                        </a:rPr>
                        <a:t>Subtotal</a:t>
                      </a:r>
                      <a:r>
                        <a:rPr sz="700" b="1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50" dirty="0">
                          <a:latin typeface="Arial"/>
                          <a:cs typeface="Arial"/>
                        </a:rPr>
                        <a:t>Time: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30"/>
                        </a:lnSpc>
                        <a:tabLst>
                          <a:tab pos="381000" algn="l"/>
                        </a:tabLst>
                      </a:pPr>
                      <a:r>
                        <a:rPr sz="700" b="1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b="1" spc="-30" dirty="0">
                          <a:latin typeface="Arial"/>
                          <a:cs typeface="Arial"/>
                        </a:rPr>
                        <a:t>290.00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algn="r">
                        <a:lnSpc>
                          <a:spcPts val="825"/>
                        </a:lnSpc>
                      </a:pPr>
                      <a:r>
                        <a:rPr sz="700" b="1" spc="-45" dirty="0">
                          <a:latin typeface="Arial"/>
                          <a:cs typeface="Arial"/>
                        </a:rPr>
                        <a:t>Subtotal</a:t>
                      </a:r>
                      <a:r>
                        <a:rPr sz="700" b="1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70" dirty="0">
                          <a:latin typeface="Arial"/>
                          <a:cs typeface="Arial"/>
                        </a:rPr>
                        <a:t>Expenses: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25"/>
                        </a:lnSpc>
                        <a:tabLst>
                          <a:tab pos="426720" algn="l"/>
                        </a:tabLst>
                      </a:pPr>
                      <a:r>
                        <a:rPr sz="700" b="1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b="1" spc="-25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algn="r">
                        <a:lnSpc>
                          <a:spcPts val="805"/>
                        </a:lnSpc>
                      </a:pPr>
                      <a:r>
                        <a:rPr sz="700" b="1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05"/>
                        </a:lnSpc>
                        <a:tabLst>
                          <a:tab pos="381000" algn="l"/>
                        </a:tabLst>
                      </a:pPr>
                      <a:r>
                        <a:rPr sz="700" b="1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b="1" spc="-30" dirty="0">
                          <a:latin typeface="Arial"/>
                          <a:cs typeface="Arial"/>
                        </a:rPr>
                        <a:t>315.00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1920">
                <a:tc>
                  <a:txBody>
                    <a:bodyPr/>
                    <a:lstStyle/>
                    <a:p>
                      <a:pPr marR="1270" algn="r">
                        <a:lnSpc>
                          <a:spcPts val="810"/>
                        </a:lnSpc>
                      </a:pPr>
                      <a:r>
                        <a:rPr sz="700" b="1" spc="-40" dirty="0">
                          <a:latin typeface="Arial"/>
                          <a:cs typeface="Arial"/>
                        </a:rPr>
                        <a:t>Unbilled</a:t>
                      </a:r>
                      <a:r>
                        <a:rPr sz="700" b="1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60" dirty="0">
                          <a:latin typeface="Arial"/>
                          <a:cs typeface="Arial"/>
                        </a:rPr>
                        <a:t>Hours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36575">
                        <a:lnSpc>
                          <a:spcPts val="81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9875">
                <a:tc gridSpan="3">
                  <a:txBody>
                    <a:bodyPr/>
                    <a:lstStyle/>
                    <a:p>
                      <a:pPr marR="151130" algn="r">
                        <a:lnSpc>
                          <a:spcPts val="835"/>
                        </a:lnSpc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INI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IALS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7305">
                        <a:lnSpc>
                          <a:spcPct val="100000"/>
                        </a:lnSpc>
                        <a:spcBef>
                          <a:spcPts val="50"/>
                        </a:spcBef>
                        <a:tabLst>
                          <a:tab pos="6132195" algn="l"/>
                        </a:tabLst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on this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9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are  accurate:	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KB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1185321" y="309892"/>
            <a:ext cx="9810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45 of 196 </a:t>
            </a:r>
            <a:r>
              <a:rPr sz="1050" spc="-97" baseline="35714" dirty="0">
                <a:latin typeface="Arial"/>
                <a:cs typeface="Arial"/>
              </a:rPr>
              <a:t>Page</a:t>
            </a:r>
            <a:r>
              <a:rPr sz="1050" spc="-195" baseline="35714" dirty="0">
                <a:latin typeface="Arial"/>
                <a:cs typeface="Arial"/>
              </a:rPr>
              <a:t> </a:t>
            </a:r>
            <a:r>
              <a:rPr sz="1050" spc="-52" baseline="35714" dirty="0">
                <a:latin typeface="Arial"/>
                <a:cs typeface="Arial"/>
              </a:rPr>
              <a:t>4</a:t>
            </a:r>
            <a:endParaRPr sz="1050" baseline="3571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46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921"/>
            <a:ext cx="80073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8/28/2019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8:54 </a:t>
            </a:r>
            <a:r>
              <a:rPr sz="700" spc="-20" dirty="0">
                <a:latin typeface="Arial"/>
                <a:cs typeface="Arial"/>
              </a:rPr>
              <a:t>AM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79" y="247853"/>
            <a:ext cx="236156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40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33856" y="847344"/>
          <a:ext cx="11538585" cy="62236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5485"/>
                <a:gridCol w="920750"/>
                <a:gridCol w="2808605"/>
                <a:gridCol w="854710"/>
                <a:gridCol w="653414"/>
                <a:gridCol w="782954"/>
                <a:gridCol w="2886075"/>
                <a:gridCol w="541654"/>
                <a:gridCol w="567055"/>
              </a:tblGrid>
              <a:tr h="824865">
                <a:tc gridSpan="10">
                  <a:txBody>
                    <a:bodyPr/>
                    <a:lstStyle/>
                    <a:p>
                      <a:pPr marL="34925">
                        <a:lnSpc>
                          <a:spcPts val="1210"/>
                        </a:lnSpc>
                        <a:tabLst>
                          <a:tab pos="6758940" algn="l"/>
                        </a:tabLst>
                      </a:pPr>
                      <a:r>
                        <a:rPr sz="115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150" spc="-30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1150" spc="-25" dirty="0">
                          <a:latin typeface="Arial"/>
                          <a:cs typeface="Arial"/>
                        </a:rPr>
                        <a:t> Mediation</a:t>
                      </a:r>
                      <a:r>
                        <a:rPr sz="11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50" dirty="0">
                          <a:latin typeface="Arial"/>
                          <a:cs typeface="Arial"/>
                        </a:rPr>
                        <a:t>Center	</a:t>
                      </a:r>
                      <a:r>
                        <a:rPr sz="1050" b="1" spc="-112" baseline="31746" dirty="0">
                          <a:latin typeface="Arial"/>
                          <a:cs typeface="Arial"/>
                        </a:rPr>
                        <a:t>INSTRUCTIONS</a:t>
                      </a:r>
                      <a:endParaRPr sz="1050" baseline="31746">
                        <a:latin typeface="Arial"/>
                        <a:cs typeface="Arial"/>
                      </a:endParaRPr>
                    </a:p>
                    <a:p>
                      <a:pPr marL="31750">
                        <a:lnSpc>
                          <a:spcPts val="1075"/>
                        </a:lnSpc>
                        <a:tabLst>
                          <a:tab pos="6758940" algn="l"/>
                        </a:tabLst>
                      </a:pPr>
                      <a:r>
                        <a:rPr sz="1500" spc="-120" baseline="-13888" dirty="0">
                          <a:latin typeface="Arial"/>
                          <a:cs typeface="Arial"/>
                        </a:rPr>
                        <a:t>3333</a:t>
                      </a:r>
                      <a:r>
                        <a:rPr sz="1500" spc="-37" baseline="-13888" dirty="0">
                          <a:latin typeface="Arial"/>
                          <a:cs typeface="Arial"/>
                        </a:rPr>
                        <a:t> Greenmount</a:t>
                      </a:r>
                      <a:r>
                        <a:rPr sz="1500" spc="-30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37" baseline="-13888" dirty="0">
                          <a:latin typeface="Arial"/>
                          <a:cs typeface="Arial"/>
                        </a:rPr>
                        <a:t>Avenue	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1.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blue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left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first.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cause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name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information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populate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spreadsheet.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847205" indent="-88265">
                        <a:lnSpc>
                          <a:spcPts val="670"/>
                        </a:lnSpc>
                        <a:spcBef>
                          <a:spcPts val="300"/>
                        </a:spcBef>
                        <a:buAutoNum type="arabicPeriod" startAt="2"/>
                        <a:tabLst>
                          <a:tab pos="6847840" algn="l"/>
                        </a:tabLst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and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consistent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"Sample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below.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34925">
                        <a:lnSpc>
                          <a:spcPts val="1210"/>
                        </a:lnSpc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150" spc="-55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1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185" dirty="0">
                          <a:latin typeface="Arial"/>
                          <a:cs typeface="Arial"/>
                        </a:rPr>
                        <a:t>21218</a:t>
                      </a:r>
                      <a:endParaRPr sz="1150">
                        <a:latin typeface="Arial"/>
                        <a:cs typeface="Arial"/>
                      </a:endParaRPr>
                    </a:p>
                    <a:p>
                      <a:pPr marL="6847205" indent="-88265">
                        <a:lnSpc>
                          <a:spcPct val="100000"/>
                        </a:lnSpc>
                        <a:spcBef>
                          <a:spcPts val="50"/>
                        </a:spcBef>
                        <a:buAutoNum type="arabicPeriod" startAt="3"/>
                        <a:tabLst>
                          <a:tab pos="6847840" algn="l"/>
                        </a:tabLst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may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day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fifteen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(15)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above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8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day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758940">
                        <a:lnSpc>
                          <a:spcPts val="835"/>
                        </a:lnSpc>
                        <a:spcBef>
                          <a:spcPts val="209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stipend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paid.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39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26390">
                        <a:lnSpc>
                          <a:spcPts val="95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OF: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5"/>
                        </a:lnSpc>
                      </a:pPr>
                      <a:r>
                        <a:rPr sz="900" b="1" i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July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7465" marR="24130" indent="-3175" algn="ctr">
                        <a:lnSpc>
                          <a:spcPct val="114999"/>
                        </a:lnSpc>
                        <a:spcBef>
                          <a:spcPts val="445"/>
                        </a:spcBef>
                      </a:pPr>
                      <a:r>
                        <a:rPr sz="600" spc="-15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6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before  starting 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spreadsheet.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43815" marR="31750" algn="ctr">
                        <a:lnSpc>
                          <a:spcPct val="114900"/>
                        </a:lnSpc>
                        <a:spcBef>
                          <a:spcPts val="5"/>
                        </a:spcBef>
                      </a:pPr>
                      <a:r>
                        <a:rPr sz="600" spc="-35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other  info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populate.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51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7545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make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tab.Do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attesting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9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94970">
                        <a:lnSpc>
                          <a:spcPts val="95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BY: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950"/>
                        </a:lnSpc>
                      </a:pPr>
                      <a:r>
                        <a:rPr sz="1000" spc="-75" dirty="0">
                          <a:latin typeface="Arial"/>
                          <a:cs typeface="Arial"/>
                        </a:rPr>
                        <a:t>Jackson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651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7545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Shantay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Guy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410-900-9867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Darnyle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Wharton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410-746-0167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questions.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31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1056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900" spc="-7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13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8/5/2019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651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7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567055">
                        <a:lnSpc>
                          <a:spcPts val="1140"/>
                        </a:lnSpc>
                      </a:pPr>
                      <a:r>
                        <a:rPr sz="1000" spc="-75" dirty="0">
                          <a:latin typeface="Arial"/>
                          <a:cs typeface="Arial"/>
                        </a:rPr>
                        <a:t>YEAR: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060"/>
                        </a:lnSpc>
                      </a:pPr>
                      <a:r>
                        <a:rPr sz="1000" spc="-45" dirty="0">
                          <a:latin typeface="Arial"/>
                          <a:cs typeface="Arial"/>
                        </a:rPr>
                        <a:t>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651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31165">
                <a:tc grid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152082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750" b="1" i="1" spc="-55" dirty="0">
                          <a:latin typeface="Arial"/>
                          <a:cs typeface="Arial"/>
                        </a:rPr>
                        <a:t>Sample </a:t>
                      </a:r>
                      <a:r>
                        <a:rPr sz="750" b="1" i="1" spc="-50" dirty="0">
                          <a:latin typeface="Arial"/>
                          <a:cs typeface="Arial"/>
                        </a:rPr>
                        <a:t>Description:</a:t>
                      </a:r>
                      <a:endParaRPr sz="750">
                        <a:latin typeface="Arial"/>
                        <a:cs typeface="Arial"/>
                      </a:endParaRPr>
                    </a:p>
                    <a:p>
                      <a:pPr marL="1520825">
                        <a:lnSpc>
                          <a:spcPts val="890"/>
                        </a:lnSpc>
                        <a:spcBef>
                          <a:spcPts val="95"/>
                        </a:spcBef>
                      </a:pPr>
                      <a:r>
                        <a:rPr sz="750" i="1" spc="-40" dirty="0">
                          <a:latin typeface="Trebuchet MS"/>
                          <a:cs typeface="Trebuchet MS"/>
                        </a:rPr>
                        <a:t>Attend </a:t>
                      </a:r>
                      <a:r>
                        <a:rPr sz="750" i="1" spc="-20" dirty="0">
                          <a:latin typeface="Trebuchet MS"/>
                          <a:cs typeface="Trebuchet MS"/>
                        </a:rPr>
                        <a:t>Howard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Park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Civic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Association</a:t>
                      </a:r>
                      <a:r>
                        <a:rPr sz="750" i="1" spc="-1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meeting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018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75"/>
                        </a:lnSpc>
                      </a:pPr>
                      <a:r>
                        <a:rPr sz="1250" spc="-8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1460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3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0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45" dirty="0">
                          <a:latin typeface="Arial"/>
                          <a:cs typeface="Arial"/>
                        </a:rPr>
                        <a:t>of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6379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ay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b="1" spc="-65" dirty="0">
                          <a:latin typeface="Arial"/>
                          <a:cs typeface="Arial"/>
                        </a:rPr>
                        <a:t>Description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464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85" dirty="0">
                          <a:latin typeface="Arial"/>
                          <a:cs typeface="Arial"/>
                        </a:rPr>
                        <a:t>Hours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275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60" dirty="0">
                          <a:latin typeface="Arial"/>
                          <a:cs typeface="Arial"/>
                        </a:rPr>
                        <a:t>Rate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00" b="1" spc="-40" dirty="0">
                          <a:latin typeface="Arial"/>
                          <a:cs typeface="Arial"/>
                        </a:rPr>
                        <a:t>Total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700" b="1" spc="-60" dirty="0">
                          <a:latin typeface="Arial"/>
                          <a:cs typeface="Arial"/>
                        </a:rPr>
                        <a:t>Comments </a:t>
                      </a:r>
                      <a:r>
                        <a:rPr sz="700" b="1" spc="-40" dirty="0">
                          <a:latin typeface="Arial"/>
                          <a:cs typeface="Arial"/>
                        </a:rPr>
                        <a:t>(Unbilled</a:t>
                      </a:r>
                      <a:r>
                        <a:rPr sz="7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45" dirty="0">
                          <a:latin typeface="Arial"/>
                          <a:cs typeface="Arial"/>
                        </a:rPr>
                        <a:t>Time)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9545" marR="96520" indent="-47625">
                        <a:lnSpc>
                          <a:spcPts val="930"/>
                        </a:lnSpc>
                        <a:spcBef>
                          <a:spcPts val="20"/>
                        </a:spcBef>
                      </a:pPr>
                      <a:r>
                        <a:rPr sz="700" b="1" spc="5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nb</a:t>
                      </a:r>
                      <a:r>
                        <a:rPr sz="700" b="1" spc="-10" dirty="0">
                          <a:latin typeface="Arial"/>
                          <a:cs typeface="Arial"/>
                        </a:rPr>
                        <a:t>ill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ed  </a:t>
                      </a:r>
                      <a:r>
                        <a:rPr sz="700" b="1" spc="-60" dirty="0">
                          <a:latin typeface="Arial"/>
                          <a:cs typeface="Arial"/>
                        </a:rPr>
                        <a:t>Hours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95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509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Engagement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Herring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Run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Library-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Erdman Ave.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set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up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table,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spoke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5422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9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ts val="76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Community member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about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consent decree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distributed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CD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Broshure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892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892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509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892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Engagement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Herring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Run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Library-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Erdman Ave.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set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up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table,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spoke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5422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70.00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ts val="78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Community member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about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consent decree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distributed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CD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Broshure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&amp;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distribution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Northern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93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ts val="78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Parkway Shopping Complex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892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892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892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892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1185321" y="309892"/>
            <a:ext cx="9810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46 of 196 </a:t>
            </a:r>
            <a:r>
              <a:rPr sz="1050" spc="-97" baseline="35714" dirty="0">
                <a:latin typeface="Arial"/>
                <a:cs typeface="Arial"/>
              </a:rPr>
              <a:t>Page</a:t>
            </a:r>
            <a:r>
              <a:rPr sz="1050" spc="-195" baseline="35714" dirty="0">
                <a:latin typeface="Arial"/>
                <a:cs typeface="Arial"/>
              </a:rPr>
              <a:t> </a:t>
            </a:r>
            <a:r>
              <a:rPr sz="1050" spc="-52" baseline="35714" dirty="0">
                <a:latin typeface="Arial"/>
                <a:cs typeface="Arial"/>
              </a:rPr>
              <a:t>1</a:t>
            </a:r>
            <a:endParaRPr sz="1050" baseline="3571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47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921"/>
            <a:ext cx="80073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8/28/2019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8:54 </a:t>
            </a:r>
            <a:r>
              <a:rPr sz="700" spc="-20" dirty="0">
                <a:latin typeface="Arial"/>
                <a:cs typeface="Arial"/>
              </a:rPr>
              <a:t>AM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79" y="247853"/>
            <a:ext cx="236156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40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33856" y="848423"/>
          <a:ext cx="11538585" cy="36855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495"/>
                <a:gridCol w="711835"/>
                <a:gridCol w="3729354"/>
                <a:gridCol w="854075"/>
                <a:gridCol w="654684"/>
                <a:gridCol w="782320"/>
                <a:gridCol w="3997960"/>
              </a:tblGrid>
              <a:tr h="381000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Engagement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Herring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Run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Library-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Erdman Ave.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set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up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table,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spoke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tabLst>
                          <a:tab pos="5060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09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76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Community member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about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consent decree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distributed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CD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Broshure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950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Engagement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Herring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Run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Library-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Erdman Ave.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set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up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table,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spoke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tabLst>
                          <a:tab pos="5060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09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76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Community member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about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consent decree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distributed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CD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Broshure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950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marL="29209" algn="ctr">
                        <a:lnSpc>
                          <a:spcPts val="819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ts val="819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819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ts val="819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3679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920">
                <a:tc gridSpan="4">
                  <a:txBody>
                    <a:bodyPr/>
                    <a:lstStyle/>
                    <a:p>
                      <a:pPr algn="r">
                        <a:lnSpc>
                          <a:spcPts val="81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810"/>
                        </a:lnSpc>
                      </a:pPr>
                      <a:r>
                        <a:rPr sz="700" b="1" spc="-80" dirty="0">
                          <a:latin typeface="Arial"/>
                          <a:cs typeface="Arial"/>
                        </a:rPr>
                        <a:t>TOTAL: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810"/>
                        </a:lnSpc>
                        <a:tabLst>
                          <a:tab pos="459105" algn="l"/>
                        </a:tabLst>
                      </a:pPr>
                      <a:r>
                        <a:rPr sz="700" b="1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b="1" spc="-30" dirty="0">
                          <a:latin typeface="Arial"/>
                          <a:cs typeface="Arial"/>
                        </a:rPr>
                        <a:t>140.00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R="568960" algn="r">
                        <a:lnSpc>
                          <a:spcPts val="81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1185321" y="309892"/>
            <a:ext cx="9810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47 of 196 </a:t>
            </a:r>
            <a:r>
              <a:rPr sz="1050" spc="-97" baseline="35714" dirty="0">
                <a:latin typeface="Arial"/>
                <a:cs typeface="Arial"/>
              </a:rPr>
              <a:t>Page</a:t>
            </a:r>
            <a:r>
              <a:rPr sz="1050" spc="-195" baseline="35714" dirty="0">
                <a:latin typeface="Arial"/>
                <a:cs typeface="Arial"/>
              </a:rPr>
              <a:t> </a:t>
            </a:r>
            <a:r>
              <a:rPr sz="1050" spc="-52" baseline="35714" dirty="0">
                <a:latin typeface="Arial"/>
                <a:cs typeface="Arial"/>
              </a:rPr>
              <a:t>2</a:t>
            </a:r>
            <a:endParaRPr sz="1050" baseline="3571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48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921"/>
            <a:ext cx="80073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8/28/2019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8:54 </a:t>
            </a:r>
            <a:r>
              <a:rPr sz="700" spc="-20" dirty="0">
                <a:latin typeface="Arial"/>
                <a:cs typeface="Arial"/>
              </a:rPr>
              <a:t>AM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79" y="247853"/>
            <a:ext cx="236156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40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33856" y="847344"/>
          <a:ext cx="11538585" cy="61271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5485"/>
                <a:gridCol w="920750"/>
                <a:gridCol w="2807970"/>
                <a:gridCol w="855979"/>
                <a:gridCol w="653415"/>
                <a:gridCol w="784225"/>
                <a:gridCol w="685165"/>
                <a:gridCol w="875665"/>
                <a:gridCol w="2437129"/>
              </a:tblGrid>
              <a:tr h="21018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75"/>
                        </a:lnSpc>
                      </a:pPr>
                      <a:r>
                        <a:rPr sz="1250" spc="-19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192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44170">
                        <a:lnSpc>
                          <a:spcPts val="800"/>
                        </a:lnSpc>
                      </a:pPr>
                      <a:r>
                        <a:rPr sz="700" b="1" spc="-85" dirty="0">
                          <a:latin typeface="Arial"/>
                          <a:cs typeface="Arial"/>
                        </a:rPr>
                        <a:t>MEALS </a:t>
                      </a:r>
                      <a:r>
                        <a:rPr sz="700" b="1" spc="-60" dirty="0">
                          <a:latin typeface="Arial"/>
                          <a:cs typeface="Arial"/>
                        </a:rPr>
                        <a:t>+</a:t>
                      </a:r>
                      <a:r>
                        <a:rPr sz="700" b="1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80" dirty="0">
                          <a:latin typeface="Arial"/>
                          <a:cs typeface="Arial"/>
                        </a:rPr>
                        <a:t>INCIDENTALS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4604" algn="ctr">
                        <a:lnSpc>
                          <a:spcPts val="800"/>
                        </a:lnSpc>
                      </a:pPr>
                      <a:r>
                        <a:rPr sz="700" b="1" spc="-50" dirty="0">
                          <a:latin typeface="Arial"/>
                          <a:cs typeface="Arial"/>
                        </a:rPr>
                        <a:t>NON</a:t>
                      </a:r>
                      <a:r>
                        <a:rPr sz="7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85" dirty="0">
                          <a:latin typeface="Arial"/>
                          <a:cs typeface="Arial"/>
                        </a:rPr>
                        <a:t>MEALS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996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640"/>
                        </a:lnSpc>
                      </a:pPr>
                      <a:r>
                        <a:rPr sz="700" b="1" spc="-40" dirty="0">
                          <a:latin typeface="Arial"/>
                          <a:cs typeface="Arial"/>
                        </a:rPr>
                        <a:t>Total </a:t>
                      </a:r>
                      <a:r>
                        <a:rPr sz="700" b="1" spc="-15" dirty="0">
                          <a:latin typeface="Arial"/>
                          <a:cs typeface="Arial"/>
                        </a:rPr>
                        <a:t>Meal</a:t>
                      </a:r>
                      <a:r>
                        <a:rPr sz="700" b="1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60" dirty="0">
                          <a:latin typeface="Arial"/>
                          <a:cs typeface="Arial"/>
                        </a:rPr>
                        <a:t>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5D8F0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84785" marR="163830" indent="27305">
                        <a:lnSpc>
                          <a:spcPct val="109900"/>
                        </a:lnSpc>
                      </a:pPr>
                      <a:r>
                        <a:rPr sz="700" b="1" spc="-30" dirty="0">
                          <a:latin typeface="Arial"/>
                          <a:cs typeface="Arial"/>
                        </a:rPr>
                        <a:t>Non-Meal  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700" b="1" spc="5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cr</a:t>
                      </a:r>
                      <a:r>
                        <a:rPr sz="700" b="1" spc="-1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700" b="1" spc="-10" dirty="0">
                          <a:latin typeface="Arial"/>
                          <a:cs typeface="Arial"/>
                        </a:rPr>
                        <a:t>ti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94310" marR="139065" indent="-32384">
                        <a:lnSpc>
                          <a:spcPct val="109900"/>
                        </a:lnSpc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Non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700" b="1" spc="5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l  </a:t>
                      </a:r>
                      <a:r>
                        <a:rPr sz="700" b="1" spc="-70" dirty="0">
                          <a:latin typeface="Arial"/>
                          <a:cs typeface="Arial"/>
                        </a:rPr>
                        <a:t>Expense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780"/>
                        </a:lnSpc>
                      </a:pPr>
                      <a:r>
                        <a:rPr sz="700" b="1" spc="-45" dirty="0">
                          <a:latin typeface="Arial"/>
                          <a:cs typeface="Arial"/>
                        </a:rPr>
                        <a:t>Incidentals</a:t>
                      </a:r>
                      <a:r>
                        <a:rPr sz="70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35" dirty="0">
                          <a:latin typeface="Arial"/>
                          <a:cs typeface="Arial"/>
                        </a:rPr>
                        <a:t>(per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7475">
                <a:tc>
                  <a:txBody>
                    <a:bodyPr/>
                    <a:lstStyle/>
                    <a:p>
                      <a:pPr marL="15240" algn="ctr">
                        <a:lnSpc>
                          <a:spcPts val="770"/>
                        </a:lnSpc>
                      </a:pPr>
                      <a:r>
                        <a:rPr sz="700" b="1" spc="-40" dirty="0">
                          <a:latin typeface="Arial"/>
                          <a:cs typeface="Arial"/>
                        </a:rPr>
                        <a:t>Date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69545" algn="r">
                        <a:lnSpc>
                          <a:spcPts val="770"/>
                        </a:lnSpc>
                      </a:pPr>
                      <a:r>
                        <a:rPr sz="700" b="1" spc="-5" dirty="0">
                          <a:latin typeface="Arial"/>
                          <a:cs typeface="Arial"/>
                        </a:rPr>
                        <a:t>Ca</a:t>
                      </a:r>
                      <a:r>
                        <a:rPr sz="700" b="1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egory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8760">
                        <a:lnSpc>
                          <a:spcPts val="770"/>
                        </a:lnSpc>
                      </a:pPr>
                      <a:r>
                        <a:rPr sz="700" b="1" spc="-4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700" b="1" spc="-55" dirty="0">
                          <a:latin typeface="Arial"/>
                          <a:cs typeface="Arial"/>
                        </a:rPr>
                        <a:t> Day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785"/>
                        </a:lnSpc>
                      </a:pPr>
                      <a:r>
                        <a:rPr sz="700" b="1" spc="-45" dirty="0">
                          <a:latin typeface="Arial"/>
                          <a:cs typeface="Arial"/>
                        </a:rPr>
                        <a:t>daily</a:t>
                      </a:r>
                      <a:r>
                        <a:rPr sz="700" b="1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50" dirty="0">
                          <a:latin typeface="Arial"/>
                          <a:cs typeface="Arial"/>
                        </a:rPr>
                        <a:t>Guidelines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770"/>
                        </a:lnSpc>
                      </a:pPr>
                      <a:r>
                        <a:rPr sz="700" b="1" spc="-40" dirty="0">
                          <a:latin typeface="Arial"/>
                          <a:cs typeface="Arial"/>
                        </a:rPr>
                        <a:t>Total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780"/>
                        </a:lnSpc>
                      </a:pPr>
                      <a:r>
                        <a:rPr sz="700" b="1" spc="-65" dirty="0">
                          <a:latin typeface="Arial"/>
                          <a:cs typeface="Arial"/>
                        </a:rPr>
                        <a:t>cap </a:t>
                      </a:r>
                      <a:r>
                        <a:rPr sz="700" b="1" spc="-3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b="1" spc="-35" dirty="0">
                          <a:latin typeface="Arial"/>
                          <a:cs typeface="Arial"/>
                        </a:rPr>
                        <a:t>$69</a:t>
                      </a:r>
                      <a:r>
                        <a:rPr sz="700" b="1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35" dirty="0">
                          <a:latin typeface="Arial"/>
                          <a:cs typeface="Arial"/>
                        </a:rPr>
                        <a:t>per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80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ts val="540"/>
                        </a:lnSpc>
                      </a:pPr>
                      <a:r>
                        <a:rPr sz="700" b="1" spc="-45" dirty="0">
                          <a:latin typeface="Arial"/>
                          <a:cs typeface="Arial"/>
                        </a:rPr>
                        <a:t>day)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93040" algn="r">
                        <a:lnSpc>
                          <a:spcPts val="835"/>
                        </a:lnSpc>
                        <a:spcBef>
                          <a:spcPts val="545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Travel,</a:t>
                      </a:r>
                      <a:r>
                        <a:rPr sz="7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Other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Stipend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45"/>
                        </a:spcBef>
                        <a:tabLst>
                          <a:tab pos="44323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5"/>
                        </a:spcBef>
                        <a:tabLst>
                          <a:tab pos="63246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6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1185321" y="309892"/>
            <a:ext cx="9810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48 of 196 </a:t>
            </a:r>
            <a:r>
              <a:rPr sz="1050" spc="-97" baseline="35714" dirty="0">
                <a:latin typeface="Arial"/>
                <a:cs typeface="Arial"/>
              </a:rPr>
              <a:t>Page</a:t>
            </a:r>
            <a:r>
              <a:rPr sz="1050" spc="-195" baseline="35714" dirty="0">
                <a:latin typeface="Arial"/>
                <a:cs typeface="Arial"/>
              </a:rPr>
              <a:t> </a:t>
            </a:r>
            <a:r>
              <a:rPr sz="1050" spc="-52" baseline="35714" dirty="0">
                <a:latin typeface="Arial"/>
                <a:cs typeface="Arial"/>
              </a:rPr>
              <a:t>3</a:t>
            </a:r>
            <a:endParaRPr sz="1050" baseline="3571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49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921"/>
            <a:ext cx="80073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8/28/2019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8:54 </a:t>
            </a:r>
            <a:r>
              <a:rPr sz="700" spc="-20" dirty="0">
                <a:latin typeface="Arial"/>
                <a:cs typeface="Arial"/>
              </a:rPr>
              <a:t>AM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79" y="247853"/>
            <a:ext cx="236156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40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33856" y="852169"/>
          <a:ext cx="9101455" cy="5006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26050"/>
                <a:gridCol w="855979"/>
                <a:gridCol w="653415"/>
                <a:gridCol w="784225"/>
                <a:gridCol w="685165"/>
                <a:gridCol w="875665"/>
              </a:tblGrid>
              <a:tr h="187325">
                <a:tc rowSpan="2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66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66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66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66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48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28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ts val="810"/>
                        </a:lnSpc>
                      </a:pPr>
                      <a:r>
                        <a:rPr sz="700" spc="-70" dirty="0">
                          <a:latin typeface="Arial"/>
                          <a:cs typeface="Arial"/>
                        </a:rPr>
                        <a:t>TOTAL: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10"/>
                        </a:lnSpc>
                        <a:tabLst>
                          <a:tab pos="63246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856" y="5964935"/>
          <a:ext cx="6757670" cy="7639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4849"/>
                <a:gridCol w="5238114"/>
              </a:tblGrid>
              <a:tr h="118110">
                <a:tc>
                  <a:txBody>
                    <a:bodyPr/>
                    <a:lstStyle/>
                    <a:p>
                      <a:pPr algn="r">
                        <a:lnSpc>
                          <a:spcPts val="830"/>
                        </a:lnSpc>
                      </a:pPr>
                      <a:r>
                        <a:rPr sz="700" b="1" spc="-45" dirty="0">
                          <a:latin typeface="Arial"/>
                          <a:cs typeface="Arial"/>
                        </a:rPr>
                        <a:t>Subtotal</a:t>
                      </a:r>
                      <a:r>
                        <a:rPr sz="700" b="1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50" dirty="0">
                          <a:latin typeface="Arial"/>
                          <a:cs typeface="Arial"/>
                        </a:rPr>
                        <a:t>Time: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30"/>
                        </a:lnSpc>
                        <a:tabLst>
                          <a:tab pos="381000" algn="l"/>
                        </a:tabLst>
                      </a:pPr>
                      <a:r>
                        <a:rPr sz="700" b="1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b="1" spc="-30" dirty="0">
                          <a:latin typeface="Arial"/>
                          <a:cs typeface="Arial"/>
                        </a:rPr>
                        <a:t>140.00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algn="r">
                        <a:lnSpc>
                          <a:spcPts val="825"/>
                        </a:lnSpc>
                      </a:pPr>
                      <a:r>
                        <a:rPr sz="700" b="1" spc="-45" dirty="0">
                          <a:latin typeface="Arial"/>
                          <a:cs typeface="Arial"/>
                        </a:rPr>
                        <a:t>Subtotal</a:t>
                      </a:r>
                      <a:r>
                        <a:rPr sz="700" b="1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70" dirty="0">
                          <a:latin typeface="Arial"/>
                          <a:cs typeface="Arial"/>
                        </a:rPr>
                        <a:t>Expenses: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25"/>
                        </a:lnSpc>
                        <a:tabLst>
                          <a:tab pos="426720" algn="l"/>
                        </a:tabLst>
                      </a:pPr>
                      <a:r>
                        <a:rPr sz="700" b="1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b="1" spc="-25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algn="r">
                        <a:lnSpc>
                          <a:spcPts val="805"/>
                        </a:lnSpc>
                      </a:pPr>
                      <a:r>
                        <a:rPr sz="700" b="1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05"/>
                        </a:lnSpc>
                        <a:tabLst>
                          <a:tab pos="381000" algn="l"/>
                        </a:tabLst>
                      </a:pPr>
                      <a:r>
                        <a:rPr sz="700" b="1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b="1" spc="-30" dirty="0">
                          <a:latin typeface="Arial"/>
                          <a:cs typeface="Arial"/>
                        </a:rPr>
                        <a:t>165.00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1920">
                <a:tc>
                  <a:txBody>
                    <a:bodyPr/>
                    <a:lstStyle/>
                    <a:p>
                      <a:pPr marR="1270" algn="r">
                        <a:lnSpc>
                          <a:spcPts val="810"/>
                        </a:lnSpc>
                      </a:pPr>
                      <a:r>
                        <a:rPr sz="700" b="1" spc="-40" dirty="0">
                          <a:latin typeface="Arial"/>
                          <a:cs typeface="Arial"/>
                        </a:rPr>
                        <a:t>Unbilled</a:t>
                      </a:r>
                      <a:r>
                        <a:rPr sz="700" b="1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60" dirty="0">
                          <a:latin typeface="Arial"/>
                          <a:cs typeface="Arial"/>
                        </a:rPr>
                        <a:t>Hours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36575">
                        <a:lnSpc>
                          <a:spcPts val="81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9875">
                <a:tc gridSpan="3">
                  <a:txBody>
                    <a:bodyPr/>
                    <a:lstStyle/>
                    <a:p>
                      <a:pPr marR="151130" algn="r">
                        <a:lnSpc>
                          <a:spcPts val="835"/>
                        </a:lnSpc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INI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IALS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7305">
                        <a:lnSpc>
                          <a:spcPct val="100000"/>
                        </a:lnSpc>
                        <a:spcBef>
                          <a:spcPts val="50"/>
                        </a:spcBef>
                        <a:tabLst>
                          <a:tab pos="6132195" algn="l"/>
                        </a:tabLst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on this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9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are  accurate:	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KLJ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1185321" y="309892"/>
            <a:ext cx="9810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49 of 196 </a:t>
            </a:r>
            <a:r>
              <a:rPr sz="1050" spc="-97" baseline="35714" dirty="0">
                <a:latin typeface="Arial"/>
                <a:cs typeface="Arial"/>
              </a:rPr>
              <a:t>Page</a:t>
            </a:r>
            <a:r>
              <a:rPr sz="1050" spc="-195" baseline="35714" dirty="0">
                <a:latin typeface="Arial"/>
                <a:cs typeface="Arial"/>
              </a:rPr>
              <a:t> </a:t>
            </a:r>
            <a:r>
              <a:rPr sz="1050" spc="-52" baseline="35714" dirty="0">
                <a:latin typeface="Arial"/>
                <a:cs typeface="Arial"/>
              </a:rPr>
              <a:t>4</a:t>
            </a:r>
            <a:endParaRPr sz="1050" baseline="3571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50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921"/>
            <a:ext cx="80073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8/28/2019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8:56 </a:t>
            </a:r>
            <a:r>
              <a:rPr sz="700" spc="-20" dirty="0">
                <a:latin typeface="Arial"/>
                <a:cs typeface="Arial"/>
              </a:rPr>
              <a:t>AM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79" y="247853"/>
            <a:ext cx="236156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40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33856" y="847344"/>
          <a:ext cx="11538585" cy="6095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5485"/>
                <a:gridCol w="920750"/>
                <a:gridCol w="2808605"/>
                <a:gridCol w="854710"/>
                <a:gridCol w="653414"/>
                <a:gridCol w="782954"/>
                <a:gridCol w="2886075"/>
                <a:gridCol w="541654"/>
                <a:gridCol w="567055"/>
              </a:tblGrid>
              <a:tr h="824865">
                <a:tc gridSpan="10">
                  <a:txBody>
                    <a:bodyPr/>
                    <a:lstStyle/>
                    <a:p>
                      <a:pPr marL="34925">
                        <a:lnSpc>
                          <a:spcPts val="1210"/>
                        </a:lnSpc>
                        <a:tabLst>
                          <a:tab pos="6758940" algn="l"/>
                        </a:tabLst>
                      </a:pPr>
                      <a:r>
                        <a:rPr sz="115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150" spc="-30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1150" spc="-25" dirty="0">
                          <a:latin typeface="Arial"/>
                          <a:cs typeface="Arial"/>
                        </a:rPr>
                        <a:t> Mediation</a:t>
                      </a:r>
                      <a:r>
                        <a:rPr sz="11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50" dirty="0">
                          <a:latin typeface="Arial"/>
                          <a:cs typeface="Arial"/>
                        </a:rPr>
                        <a:t>Center	</a:t>
                      </a:r>
                      <a:r>
                        <a:rPr sz="1050" b="1" spc="-112" baseline="31746" dirty="0">
                          <a:latin typeface="Arial"/>
                          <a:cs typeface="Arial"/>
                        </a:rPr>
                        <a:t>INSTRUCTIONS</a:t>
                      </a:r>
                      <a:endParaRPr sz="1050" baseline="31746">
                        <a:latin typeface="Arial"/>
                        <a:cs typeface="Arial"/>
                      </a:endParaRPr>
                    </a:p>
                    <a:p>
                      <a:pPr marL="31750">
                        <a:lnSpc>
                          <a:spcPts val="1075"/>
                        </a:lnSpc>
                        <a:tabLst>
                          <a:tab pos="6758940" algn="l"/>
                        </a:tabLst>
                      </a:pPr>
                      <a:r>
                        <a:rPr sz="1500" spc="-120" baseline="-13888" dirty="0">
                          <a:latin typeface="Arial"/>
                          <a:cs typeface="Arial"/>
                        </a:rPr>
                        <a:t>3333</a:t>
                      </a:r>
                      <a:r>
                        <a:rPr sz="1500" spc="-37" baseline="-13888" dirty="0">
                          <a:latin typeface="Arial"/>
                          <a:cs typeface="Arial"/>
                        </a:rPr>
                        <a:t> Greenmount</a:t>
                      </a:r>
                      <a:r>
                        <a:rPr sz="1500" spc="-30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37" baseline="-13888" dirty="0">
                          <a:latin typeface="Arial"/>
                          <a:cs typeface="Arial"/>
                        </a:rPr>
                        <a:t>Avenue	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1.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blue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left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first.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cause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name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information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populate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spreadsheet.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847205" indent="-88265">
                        <a:lnSpc>
                          <a:spcPts val="670"/>
                        </a:lnSpc>
                        <a:spcBef>
                          <a:spcPts val="300"/>
                        </a:spcBef>
                        <a:buAutoNum type="arabicPeriod" startAt="2"/>
                        <a:tabLst>
                          <a:tab pos="6847840" algn="l"/>
                        </a:tabLst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and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consistent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"Sample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below.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34925">
                        <a:lnSpc>
                          <a:spcPts val="1210"/>
                        </a:lnSpc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150" spc="-55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1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185" dirty="0">
                          <a:latin typeface="Arial"/>
                          <a:cs typeface="Arial"/>
                        </a:rPr>
                        <a:t>21218</a:t>
                      </a:r>
                      <a:endParaRPr sz="1150">
                        <a:latin typeface="Arial"/>
                        <a:cs typeface="Arial"/>
                      </a:endParaRPr>
                    </a:p>
                    <a:p>
                      <a:pPr marL="6847205" indent="-88265">
                        <a:lnSpc>
                          <a:spcPct val="100000"/>
                        </a:lnSpc>
                        <a:spcBef>
                          <a:spcPts val="50"/>
                        </a:spcBef>
                        <a:buAutoNum type="arabicPeriod" startAt="3"/>
                        <a:tabLst>
                          <a:tab pos="6847840" algn="l"/>
                        </a:tabLst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may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day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fifteen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(15)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above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8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day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758940">
                        <a:lnSpc>
                          <a:spcPts val="835"/>
                        </a:lnSpc>
                        <a:spcBef>
                          <a:spcPts val="209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stipend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paid.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39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26390">
                        <a:lnSpc>
                          <a:spcPts val="95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OF: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5"/>
                        </a:lnSpc>
                      </a:pPr>
                      <a:r>
                        <a:rPr sz="900" b="1" i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July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7465" marR="24130" indent="-3175" algn="ctr">
                        <a:lnSpc>
                          <a:spcPct val="114999"/>
                        </a:lnSpc>
                        <a:spcBef>
                          <a:spcPts val="445"/>
                        </a:spcBef>
                      </a:pPr>
                      <a:r>
                        <a:rPr sz="600" spc="-15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6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before  starting 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spreadsheet.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43815" marR="31750" algn="ctr">
                        <a:lnSpc>
                          <a:spcPct val="114900"/>
                        </a:lnSpc>
                        <a:spcBef>
                          <a:spcPts val="5"/>
                        </a:spcBef>
                      </a:pPr>
                      <a:r>
                        <a:rPr sz="600" spc="-35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other  info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populate.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51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7545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make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tab.Do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attesting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9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94970">
                        <a:lnSpc>
                          <a:spcPts val="95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BY: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950"/>
                        </a:lnSpc>
                      </a:pPr>
                      <a:r>
                        <a:rPr sz="1000" spc="-65" dirty="0">
                          <a:latin typeface="Arial"/>
                          <a:cs typeface="Arial"/>
                        </a:rPr>
                        <a:t>Tsiongas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651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7545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Shantay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Guy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410-900-9867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Darnyle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Wharton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410-746-0167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questions.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31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1056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900" spc="-7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13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8/1/2019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651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7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567055">
                        <a:lnSpc>
                          <a:spcPts val="1140"/>
                        </a:lnSpc>
                      </a:pPr>
                      <a:r>
                        <a:rPr sz="1000" spc="-75" dirty="0">
                          <a:latin typeface="Arial"/>
                          <a:cs typeface="Arial"/>
                        </a:rPr>
                        <a:t>YEAR: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060"/>
                        </a:lnSpc>
                      </a:pPr>
                      <a:r>
                        <a:rPr sz="1000" spc="-45" dirty="0">
                          <a:latin typeface="Arial"/>
                          <a:cs typeface="Arial"/>
                        </a:rPr>
                        <a:t>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651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31165">
                <a:tc grid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152082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750" b="1" i="1" spc="-55" dirty="0">
                          <a:latin typeface="Arial"/>
                          <a:cs typeface="Arial"/>
                        </a:rPr>
                        <a:t>Sample </a:t>
                      </a:r>
                      <a:r>
                        <a:rPr sz="750" b="1" i="1" spc="-50" dirty="0">
                          <a:latin typeface="Arial"/>
                          <a:cs typeface="Arial"/>
                        </a:rPr>
                        <a:t>Description:</a:t>
                      </a:r>
                      <a:endParaRPr sz="750">
                        <a:latin typeface="Arial"/>
                        <a:cs typeface="Arial"/>
                      </a:endParaRPr>
                    </a:p>
                    <a:p>
                      <a:pPr marL="1520825">
                        <a:lnSpc>
                          <a:spcPts val="890"/>
                        </a:lnSpc>
                        <a:spcBef>
                          <a:spcPts val="95"/>
                        </a:spcBef>
                      </a:pPr>
                      <a:r>
                        <a:rPr sz="750" i="1" spc="-40" dirty="0">
                          <a:latin typeface="Trebuchet MS"/>
                          <a:cs typeface="Trebuchet MS"/>
                        </a:rPr>
                        <a:t>Attend </a:t>
                      </a:r>
                      <a:r>
                        <a:rPr sz="750" i="1" spc="-20" dirty="0">
                          <a:latin typeface="Trebuchet MS"/>
                          <a:cs typeface="Trebuchet MS"/>
                        </a:rPr>
                        <a:t>Howard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Park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Civic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Association</a:t>
                      </a:r>
                      <a:r>
                        <a:rPr sz="750" i="1" spc="-1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meeting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018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75"/>
                        </a:lnSpc>
                      </a:pPr>
                      <a:r>
                        <a:rPr sz="1250" spc="-8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1460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3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0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45" dirty="0">
                          <a:latin typeface="Arial"/>
                          <a:cs typeface="Arial"/>
                        </a:rPr>
                        <a:t>of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6379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ay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b="1" spc="-65" dirty="0">
                          <a:latin typeface="Arial"/>
                          <a:cs typeface="Arial"/>
                        </a:rPr>
                        <a:t>Description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464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85" dirty="0">
                          <a:latin typeface="Arial"/>
                          <a:cs typeface="Arial"/>
                        </a:rPr>
                        <a:t>Hours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275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60" dirty="0">
                          <a:latin typeface="Arial"/>
                          <a:cs typeface="Arial"/>
                        </a:rPr>
                        <a:t>Rate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00" b="1" spc="-40" dirty="0">
                          <a:latin typeface="Arial"/>
                          <a:cs typeface="Arial"/>
                        </a:rPr>
                        <a:t>Total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700" b="1" spc="-60" dirty="0">
                          <a:latin typeface="Arial"/>
                          <a:cs typeface="Arial"/>
                        </a:rPr>
                        <a:t>Comments </a:t>
                      </a:r>
                      <a:r>
                        <a:rPr sz="700" b="1" spc="-40" dirty="0">
                          <a:latin typeface="Arial"/>
                          <a:cs typeface="Arial"/>
                        </a:rPr>
                        <a:t>(Unbilled</a:t>
                      </a:r>
                      <a:r>
                        <a:rPr sz="7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45" dirty="0">
                          <a:latin typeface="Arial"/>
                          <a:cs typeface="Arial"/>
                        </a:rPr>
                        <a:t>Time)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9545" marR="96520" indent="-47625">
                        <a:lnSpc>
                          <a:spcPts val="930"/>
                        </a:lnSpc>
                        <a:spcBef>
                          <a:spcPts val="20"/>
                        </a:spcBef>
                      </a:pPr>
                      <a:r>
                        <a:rPr sz="700" b="1" spc="5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nb</a:t>
                      </a:r>
                      <a:r>
                        <a:rPr sz="700" b="1" spc="-10" dirty="0">
                          <a:latin typeface="Arial"/>
                          <a:cs typeface="Arial"/>
                        </a:rPr>
                        <a:t>ill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ed  </a:t>
                      </a:r>
                      <a:r>
                        <a:rPr sz="700" b="1" spc="-60" dirty="0">
                          <a:latin typeface="Arial"/>
                          <a:cs typeface="Arial"/>
                        </a:rPr>
                        <a:t>Hours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95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Southeast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District monthly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Relations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Meeting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5422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509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Attended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MIMA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Community: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Police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public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meeting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police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policy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working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5422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9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ts val="760"/>
                        </a:lnSpc>
                      </a:pPr>
                      <a:r>
                        <a:rPr sz="700" spc="-95" dirty="0">
                          <a:latin typeface="Arial"/>
                          <a:cs typeface="Arial"/>
                        </a:rPr>
                        <a:t>ICE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civil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matters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Patterson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Park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Neighbhorhood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Association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5422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5" dirty="0">
                          <a:latin typeface="Arial"/>
                          <a:cs typeface="Arial"/>
                        </a:rPr>
                        <a:t>Met with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Police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Reform organizer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NAACP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Legal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Defunse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Fund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5422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892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892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892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95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892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892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509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892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Neigborhood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Liasian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viewed 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FB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Live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presentation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intoduced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5422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9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ts val="76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myself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FB</a:t>
                      </a:r>
                      <a:r>
                        <a:rPr sz="7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live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892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1185321" y="309892"/>
            <a:ext cx="9810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50 of 196 </a:t>
            </a:r>
            <a:r>
              <a:rPr sz="1050" spc="-97" baseline="35714" dirty="0">
                <a:latin typeface="Arial"/>
                <a:cs typeface="Arial"/>
              </a:rPr>
              <a:t>Page</a:t>
            </a:r>
            <a:r>
              <a:rPr sz="1050" spc="-195" baseline="35714" dirty="0">
                <a:latin typeface="Arial"/>
                <a:cs typeface="Arial"/>
              </a:rPr>
              <a:t> </a:t>
            </a:r>
            <a:r>
              <a:rPr sz="1050" spc="-52" baseline="35714" dirty="0">
                <a:latin typeface="Arial"/>
                <a:cs typeface="Arial"/>
              </a:rPr>
              <a:t>1</a:t>
            </a:r>
            <a:endParaRPr sz="1050" baseline="3571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51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921"/>
            <a:ext cx="80073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8/28/2019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8:56 </a:t>
            </a:r>
            <a:r>
              <a:rPr sz="700" spc="-20" dirty="0">
                <a:latin typeface="Arial"/>
                <a:cs typeface="Arial"/>
              </a:rPr>
              <a:t>AM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79" y="247853"/>
            <a:ext cx="236156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40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33856" y="848423"/>
          <a:ext cx="11538585" cy="36855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495"/>
                <a:gridCol w="711835"/>
                <a:gridCol w="3729354"/>
                <a:gridCol w="854075"/>
                <a:gridCol w="654684"/>
                <a:gridCol w="782320"/>
                <a:gridCol w="3997960"/>
              </a:tblGrid>
              <a:tr h="381000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Consent Decree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presentation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YouthWorkers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Liberty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Rec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attendance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"Changes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tabLst>
                          <a:tab pos="5060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60.00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09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76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Policing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our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City"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public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put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by 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CJSJ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participated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discussion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police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950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Attended Quarterly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Public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Hearing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Judge</a:t>
                      </a:r>
                      <a:r>
                        <a:rPr sz="7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Bredar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tabLst>
                          <a:tab pos="5060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950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marL="29209" algn="ctr">
                        <a:lnSpc>
                          <a:spcPts val="819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ts val="819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819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ts val="819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3679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Tabled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ReEntry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Resource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Fair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Goodwill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offices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tabLst>
                          <a:tab pos="5060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80.00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920">
                <a:tc gridSpan="4">
                  <a:txBody>
                    <a:bodyPr/>
                    <a:lstStyle/>
                    <a:p>
                      <a:pPr algn="r">
                        <a:lnSpc>
                          <a:spcPts val="81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810"/>
                        </a:lnSpc>
                      </a:pPr>
                      <a:r>
                        <a:rPr sz="700" b="1" spc="-80" dirty="0">
                          <a:latin typeface="Arial"/>
                          <a:cs typeface="Arial"/>
                        </a:rPr>
                        <a:t>TOTAL: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810"/>
                        </a:lnSpc>
                        <a:tabLst>
                          <a:tab pos="459105" algn="l"/>
                        </a:tabLst>
                      </a:pPr>
                      <a:r>
                        <a:rPr sz="700" b="1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b="1" spc="-30" dirty="0">
                          <a:latin typeface="Arial"/>
                          <a:cs typeface="Arial"/>
                        </a:rPr>
                        <a:t>300.00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R="568960" algn="r">
                        <a:lnSpc>
                          <a:spcPts val="81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1185321" y="309892"/>
            <a:ext cx="9810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51 of 196 </a:t>
            </a:r>
            <a:r>
              <a:rPr sz="1050" spc="-97" baseline="35714" dirty="0">
                <a:latin typeface="Arial"/>
                <a:cs typeface="Arial"/>
              </a:rPr>
              <a:t>Page</a:t>
            </a:r>
            <a:r>
              <a:rPr sz="1050" spc="-195" baseline="35714" dirty="0">
                <a:latin typeface="Arial"/>
                <a:cs typeface="Arial"/>
              </a:rPr>
              <a:t> </a:t>
            </a:r>
            <a:r>
              <a:rPr sz="1050" spc="-52" baseline="35714" dirty="0">
                <a:latin typeface="Arial"/>
                <a:cs typeface="Arial"/>
              </a:rPr>
              <a:t>2</a:t>
            </a:r>
            <a:endParaRPr sz="1050" baseline="3571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52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921"/>
            <a:ext cx="80073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8/28/2019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8:56 </a:t>
            </a:r>
            <a:r>
              <a:rPr sz="700" spc="-20" dirty="0">
                <a:latin typeface="Arial"/>
                <a:cs typeface="Arial"/>
              </a:rPr>
              <a:t>AM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79" y="247853"/>
            <a:ext cx="236156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40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33856" y="847344"/>
          <a:ext cx="11538585" cy="61271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5485"/>
                <a:gridCol w="920750"/>
                <a:gridCol w="2807970"/>
                <a:gridCol w="855979"/>
                <a:gridCol w="653415"/>
                <a:gridCol w="784225"/>
                <a:gridCol w="685165"/>
                <a:gridCol w="875665"/>
                <a:gridCol w="2437129"/>
              </a:tblGrid>
              <a:tr h="21018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75"/>
                        </a:lnSpc>
                      </a:pPr>
                      <a:r>
                        <a:rPr sz="1250" spc="-19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192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44170">
                        <a:lnSpc>
                          <a:spcPts val="800"/>
                        </a:lnSpc>
                      </a:pPr>
                      <a:r>
                        <a:rPr sz="700" b="1" spc="-85" dirty="0">
                          <a:latin typeface="Arial"/>
                          <a:cs typeface="Arial"/>
                        </a:rPr>
                        <a:t>MEALS </a:t>
                      </a:r>
                      <a:r>
                        <a:rPr sz="700" b="1" spc="-60" dirty="0">
                          <a:latin typeface="Arial"/>
                          <a:cs typeface="Arial"/>
                        </a:rPr>
                        <a:t>+</a:t>
                      </a:r>
                      <a:r>
                        <a:rPr sz="700" b="1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80" dirty="0">
                          <a:latin typeface="Arial"/>
                          <a:cs typeface="Arial"/>
                        </a:rPr>
                        <a:t>INCIDENTALS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4604" algn="ctr">
                        <a:lnSpc>
                          <a:spcPts val="800"/>
                        </a:lnSpc>
                      </a:pPr>
                      <a:r>
                        <a:rPr sz="700" b="1" spc="-50" dirty="0">
                          <a:latin typeface="Arial"/>
                          <a:cs typeface="Arial"/>
                        </a:rPr>
                        <a:t>NON</a:t>
                      </a:r>
                      <a:r>
                        <a:rPr sz="7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85" dirty="0">
                          <a:latin typeface="Arial"/>
                          <a:cs typeface="Arial"/>
                        </a:rPr>
                        <a:t>MEALS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996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640"/>
                        </a:lnSpc>
                      </a:pPr>
                      <a:r>
                        <a:rPr sz="700" b="1" spc="-40" dirty="0">
                          <a:latin typeface="Arial"/>
                          <a:cs typeface="Arial"/>
                        </a:rPr>
                        <a:t>Total </a:t>
                      </a:r>
                      <a:r>
                        <a:rPr sz="700" b="1" spc="-15" dirty="0">
                          <a:latin typeface="Arial"/>
                          <a:cs typeface="Arial"/>
                        </a:rPr>
                        <a:t>Meal</a:t>
                      </a:r>
                      <a:r>
                        <a:rPr sz="700" b="1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60" dirty="0">
                          <a:latin typeface="Arial"/>
                          <a:cs typeface="Arial"/>
                        </a:rPr>
                        <a:t>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5D8F0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84785" marR="163830" indent="27305">
                        <a:lnSpc>
                          <a:spcPct val="109900"/>
                        </a:lnSpc>
                      </a:pPr>
                      <a:r>
                        <a:rPr sz="700" b="1" spc="-30" dirty="0">
                          <a:latin typeface="Arial"/>
                          <a:cs typeface="Arial"/>
                        </a:rPr>
                        <a:t>Non-Meal  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700" b="1" spc="5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cr</a:t>
                      </a:r>
                      <a:r>
                        <a:rPr sz="700" b="1" spc="-1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700" b="1" spc="-10" dirty="0">
                          <a:latin typeface="Arial"/>
                          <a:cs typeface="Arial"/>
                        </a:rPr>
                        <a:t>ti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94310" marR="139065" indent="-32384">
                        <a:lnSpc>
                          <a:spcPct val="109900"/>
                        </a:lnSpc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Non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700" b="1" spc="5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l  </a:t>
                      </a:r>
                      <a:r>
                        <a:rPr sz="700" b="1" spc="-70" dirty="0">
                          <a:latin typeface="Arial"/>
                          <a:cs typeface="Arial"/>
                        </a:rPr>
                        <a:t>Expense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780"/>
                        </a:lnSpc>
                      </a:pPr>
                      <a:r>
                        <a:rPr sz="700" b="1" spc="-45" dirty="0">
                          <a:latin typeface="Arial"/>
                          <a:cs typeface="Arial"/>
                        </a:rPr>
                        <a:t>Incidentals</a:t>
                      </a:r>
                      <a:r>
                        <a:rPr sz="70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35" dirty="0">
                          <a:latin typeface="Arial"/>
                          <a:cs typeface="Arial"/>
                        </a:rPr>
                        <a:t>(per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7475">
                <a:tc>
                  <a:txBody>
                    <a:bodyPr/>
                    <a:lstStyle/>
                    <a:p>
                      <a:pPr marL="15240" algn="ctr">
                        <a:lnSpc>
                          <a:spcPts val="770"/>
                        </a:lnSpc>
                      </a:pPr>
                      <a:r>
                        <a:rPr sz="700" b="1" spc="-40" dirty="0">
                          <a:latin typeface="Arial"/>
                          <a:cs typeface="Arial"/>
                        </a:rPr>
                        <a:t>Date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69545" algn="r">
                        <a:lnSpc>
                          <a:spcPts val="770"/>
                        </a:lnSpc>
                      </a:pPr>
                      <a:r>
                        <a:rPr sz="700" b="1" spc="-5" dirty="0">
                          <a:latin typeface="Arial"/>
                          <a:cs typeface="Arial"/>
                        </a:rPr>
                        <a:t>Ca</a:t>
                      </a:r>
                      <a:r>
                        <a:rPr sz="700" b="1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egory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8760">
                        <a:lnSpc>
                          <a:spcPts val="770"/>
                        </a:lnSpc>
                      </a:pPr>
                      <a:r>
                        <a:rPr sz="700" b="1" spc="-4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700" b="1" spc="-55" dirty="0">
                          <a:latin typeface="Arial"/>
                          <a:cs typeface="Arial"/>
                        </a:rPr>
                        <a:t> Day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785"/>
                        </a:lnSpc>
                      </a:pPr>
                      <a:r>
                        <a:rPr sz="700" b="1" spc="-45" dirty="0">
                          <a:latin typeface="Arial"/>
                          <a:cs typeface="Arial"/>
                        </a:rPr>
                        <a:t>daily</a:t>
                      </a:r>
                      <a:r>
                        <a:rPr sz="700" b="1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50" dirty="0">
                          <a:latin typeface="Arial"/>
                          <a:cs typeface="Arial"/>
                        </a:rPr>
                        <a:t>Guidelines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770"/>
                        </a:lnSpc>
                      </a:pPr>
                      <a:r>
                        <a:rPr sz="700" b="1" spc="-40" dirty="0">
                          <a:latin typeface="Arial"/>
                          <a:cs typeface="Arial"/>
                        </a:rPr>
                        <a:t>Total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780"/>
                        </a:lnSpc>
                      </a:pPr>
                      <a:r>
                        <a:rPr sz="700" b="1" spc="-65" dirty="0">
                          <a:latin typeface="Arial"/>
                          <a:cs typeface="Arial"/>
                        </a:rPr>
                        <a:t>cap </a:t>
                      </a:r>
                      <a:r>
                        <a:rPr sz="700" b="1" spc="-3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b="1" spc="-35" dirty="0">
                          <a:latin typeface="Arial"/>
                          <a:cs typeface="Arial"/>
                        </a:rPr>
                        <a:t>$69</a:t>
                      </a:r>
                      <a:r>
                        <a:rPr sz="700" b="1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35" dirty="0">
                          <a:latin typeface="Arial"/>
                          <a:cs typeface="Arial"/>
                        </a:rPr>
                        <a:t>per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80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ts val="540"/>
                        </a:lnSpc>
                      </a:pPr>
                      <a:r>
                        <a:rPr sz="700" b="1" spc="-45" dirty="0">
                          <a:latin typeface="Arial"/>
                          <a:cs typeface="Arial"/>
                        </a:rPr>
                        <a:t>day)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93040" algn="r">
                        <a:lnSpc>
                          <a:spcPts val="835"/>
                        </a:lnSpc>
                        <a:spcBef>
                          <a:spcPts val="545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Travel,</a:t>
                      </a:r>
                      <a:r>
                        <a:rPr sz="7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Other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Stipend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45"/>
                        </a:spcBef>
                        <a:tabLst>
                          <a:tab pos="44323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5"/>
                        </a:spcBef>
                        <a:tabLst>
                          <a:tab pos="63246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6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1185321" y="309892"/>
            <a:ext cx="9810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52 of 196 </a:t>
            </a:r>
            <a:r>
              <a:rPr sz="1050" spc="-97" baseline="35714" dirty="0">
                <a:latin typeface="Arial"/>
                <a:cs typeface="Arial"/>
              </a:rPr>
              <a:t>Page</a:t>
            </a:r>
            <a:r>
              <a:rPr sz="1050" spc="-195" baseline="35714" dirty="0">
                <a:latin typeface="Arial"/>
                <a:cs typeface="Arial"/>
              </a:rPr>
              <a:t> </a:t>
            </a:r>
            <a:r>
              <a:rPr sz="1050" spc="-52" baseline="35714" dirty="0">
                <a:latin typeface="Arial"/>
                <a:cs typeface="Arial"/>
              </a:rPr>
              <a:t>3</a:t>
            </a:r>
            <a:endParaRPr sz="1050" baseline="3571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53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921"/>
            <a:ext cx="80073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8/28/2019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8:56 </a:t>
            </a:r>
            <a:r>
              <a:rPr sz="700" spc="-20" dirty="0">
                <a:latin typeface="Arial"/>
                <a:cs typeface="Arial"/>
              </a:rPr>
              <a:t>AM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79" y="247853"/>
            <a:ext cx="236156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40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33856" y="852169"/>
          <a:ext cx="9101455" cy="5006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26050"/>
                <a:gridCol w="855979"/>
                <a:gridCol w="653415"/>
                <a:gridCol w="784225"/>
                <a:gridCol w="685165"/>
                <a:gridCol w="875665"/>
              </a:tblGrid>
              <a:tr h="187325">
                <a:tc rowSpan="2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66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66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66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66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48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28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ts val="810"/>
                        </a:lnSpc>
                      </a:pPr>
                      <a:r>
                        <a:rPr sz="700" spc="-70" dirty="0">
                          <a:latin typeface="Arial"/>
                          <a:cs typeface="Arial"/>
                        </a:rPr>
                        <a:t>TOTAL: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10"/>
                        </a:lnSpc>
                        <a:tabLst>
                          <a:tab pos="63246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856" y="5964935"/>
          <a:ext cx="6757670" cy="7639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4849"/>
                <a:gridCol w="5238114"/>
              </a:tblGrid>
              <a:tr h="118110">
                <a:tc>
                  <a:txBody>
                    <a:bodyPr/>
                    <a:lstStyle/>
                    <a:p>
                      <a:pPr algn="r">
                        <a:lnSpc>
                          <a:spcPts val="830"/>
                        </a:lnSpc>
                      </a:pPr>
                      <a:r>
                        <a:rPr sz="700" b="1" spc="-45" dirty="0">
                          <a:latin typeface="Arial"/>
                          <a:cs typeface="Arial"/>
                        </a:rPr>
                        <a:t>Subtotal</a:t>
                      </a:r>
                      <a:r>
                        <a:rPr sz="700" b="1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50" dirty="0">
                          <a:latin typeface="Arial"/>
                          <a:cs typeface="Arial"/>
                        </a:rPr>
                        <a:t>Time: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30"/>
                        </a:lnSpc>
                        <a:tabLst>
                          <a:tab pos="381000" algn="l"/>
                        </a:tabLst>
                      </a:pPr>
                      <a:r>
                        <a:rPr sz="700" b="1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b="1" spc="-30" dirty="0">
                          <a:latin typeface="Arial"/>
                          <a:cs typeface="Arial"/>
                        </a:rPr>
                        <a:t>300.00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algn="r">
                        <a:lnSpc>
                          <a:spcPts val="825"/>
                        </a:lnSpc>
                      </a:pPr>
                      <a:r>
                        <a:rPr sz="700" b="1" spc="-45" dirty="0">
                          <a:latin typeface="Arial"/>
                          <a:cs typeface="Arial"/>
                        </a:rPr>
                        <a:t>Subtotal</a:t>
                      </a:r>
                      <a:r>
                        <a:rPr sz="700" b="1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70" dirty="0">
                          <a:latin typeface="Arial"/>
                          <a:cs typeface="Arial"/>
                        </a:rPr>
                        <a:t>Expenses: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25"/>
                        </a:lnSpc>
                        <a:tabLst>
                          <a:tab pos="426720" algn="l"/>
                        </a:tabLst>
                      </a:pPr>
                      <a:r>
                        <a:rPr sz="700" b="1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b="1" spc="-25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algn="r">
                        <a:lnSpc>
                          <a:spcPts val="805"/>
                        </a:lnSpc>
                      </a:pPr>
                      <a:r>
                        <a:rPr sz="700" b="1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05"/>
                        </a:lnSpc>
                        <a:tabLst>
                          <a:tab pos="381000" algn="l"/>
                        </a:tabLst>
                      </a:pPr>
                      <a:r>
                        <a:rPr sz="700" b="1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b="1" spc="-30" dirty="0">
                          <a:latin typeface="Arial"/>
                          <a:cs typeface="Arial"/>
                        </a:rPr>
                        <a:t>325.00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1920">
                <a:tc>
                  <a:txBody>
                    <a:bodyPr/>
                    <a:lstStyle/>
                    <a:p>
                      <a:pPr marR="1270" algn="r">
                        <a:lnSpc>
                          <a:spcPts val="810"/>
                        </a:lnSpc>
                      </a:pPr>
                      <a:r>
                        <a:rPr sz="700" b="1" spc="-40" dirty="0">
                          <a:latin typeface="Arial"/>
                          <a:cs typeface="Arial"/>
                        </a:rPr>
                        <a:t>Unbilled</a:t>
                      </a:r>
                      <a:r>
                        <a:rPr sz="700" b="1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60" dirty="0">
                          <a:latin typeface="Arial"/>
                          <a:cs typeface="Arial"/>
                        </a:rPr>
                        <a:t>Hours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36575">
                        <a:lnSpc>
                          <a:spcPts val="81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9875">
                <a:tc gridSpan="3">
                  <a:txBody>
                    <a:bodyPr/>
                    <a:lstStyle/>
                    <a:p>
                      <a:pPr marR="151130" algn="r">
                        <a:lnSpc>
                          <a:spcPts val="835"/>
                        </a:lnSpc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INI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IALS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7305">
                        <a:lnSpc>
                          <a:spcPct val="100000"/>
                        </a:lnSpc>
                        <a:spcBef>
                          <a:spcPts val="50"/>
                        </a:spcBef>
                        <a:tabLst>
                          <a:tab pos="6132195" algn="l"/>
                        </a:tabLst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on this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9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are  accurate:	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MT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1185321" y="309892"/>
            <a:ext cx="9810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53 of 196 </a:t>
            </a:r>
            <a:r>
              <a:rPr sz="1050" spc="-97" baseline="35714" dirty="0">
                <a:latin typeface="Arial"/>
                <a:cs typeface="Arial"/>
              </a:rPr>
              <a:t>Page</a:t>
            </a:r>
            <a:r>
              <a:rPr sz="1050" spc="-195" baseline="35714" dirty="0">
                <a:latin typeface="Arial"/>
                <a:cs typeface="Arial"/>
              </a:rPr>
              <a:t> </a:t>
            </a:r>
            <a:r>
              <a:rPr sz="1050" spc="-52" baseline="35714" dirty="0">
                <a:latin typeface="Arial"/>
                <a:cs typeface="Arial"/>
              </a:rPr>
              <a:t>4</a:t>
            </a:r>
            <a:endParaRPr sz="1050" baseline="3571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54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0"/>
            <a:ext cx="80073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8/28/2019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8:59 </a:t>
            </a:r>
            <a:r>
              <a:rPr sz="700" spc="-20" dirty="0">
                <a:latin typeface="Arial"/>
                <a:cs typeface="Arial"/>
              </a:rPr>
              <a:t>AM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54600" y="0"/>
            <a:ext cx="268541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</a:t>
            </a:r>
            <a:r>
              <a:rPr sz="700" spc="-105" dirty="0">
                <a:latin typeface="Arial"/>
                <a:cs typeface="Arial"/>
              </a:rPr>
              <a:t>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281" y="0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Page</a:t>
            </a:r>
            <a:r>
              <a:rPr sz="700" spc="-10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1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856" y="847344"/>
          <a:ext cx="11538585" cy="6078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5485"/>
                <a:gridCol w="920750"/>
                <a:gridCol w="2808605"/>
                <a:gridCol w="854710"/>
                <a:gridCol w="653414"/>
                <a:gridCol w="782954"/>
                <a:gridCol w="2886075"/>
                <a:gridCol w="541654"/>
                <a:gridCol w="567055"/>
              </a:tblGrid>
              <a:tr h="83121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235"/>
                        </a:lnSpc>
                        <a:tabLst>
                          <a:tab pos="6758940" algn="l"/>
                        </a:tabLst>
                      </a:pPr>
                      <a:r>
                        <a:rPr sz="1150" dirty="0">
                          <a:latin typeface="Arial"/>
                          <a:cs typeface="Arial"/>
                        </a:rPr>
                        <a:t>Baltimore Community</a:t>
                      </a:r>
                      <a:r>
                        <a:rPr sz="115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10" dirty="0">
                          <a:latin typeface="Arial"/>
                          <a:cs typeface="Arial"/>
                        </a:rPr>
                        <a:t>Mediation</a:t>
                      </a:r>
                      <a:r>
                        <a:rPr sz="115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5" dirty="0">
                          <a:latin typeface="Arial"/>
                          <a:cs typeface="Arial"/>
                        </a:rPr>
                        <a:t>Center	</a:t>
                      </a:r>
                      <a:r>
                        <a:rPr sz="1050" b="1" spc="-112" baseline="31746" dirty="0">
                          <a:latin typeface="Arial"/>
                          <a:cs typeface="Arial"/>
                        </a:rPr>
                        <a:t>INSTRUCTIONS</a:t>
                      </a:r>
                      <a:endParaRPr sz="1050" baseline="31746">
                        <a:latin typeface="Arial"/>
                        <a:cs typeface="Arial"/>
                      </a:endParaRPr>
                    </a:p>
                    <a:p>
                      <a:pPr marL="30480">
                        <a:lnSpc>
                          <a:spcPts val="1100"/>
                        </a:lnSpc>
                        <a:tabLst>
                          <a:tab pos="6758940" algn="l"/>
                        </a:tabLst>
                      </a:pPr>
                      <a:r>
                        <a:rPr sz="1500" spc="7" baseline="-11111" dirty="0">
                          <a:latin typeface="Arial"/>
                          <a:cs typeface="Arial"/>
                        </a:rPr>
                        <a:t>3333</a:t>
                      </a:r>
                      <a:r>
                        <a:rPr sz="1500" spc="22" baseline="-11111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7" baseline="-11111" dirty="0">
                          <a:latin typeface="Arial"/>
                          <a:cs typeface="Arial"/>
                        </a:rPr>
                        <a:t>Greenmount</a:t>
                      </a:r>
                      <a:r>
                        <a:rPr sz="1500" spc="52" baseline="-11111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7" baseline="-11111" dirty="0">
                          <a:latin typeface="Arial"/>
                          <a:cs typeface="Arial"/>
                        </a:rPr>
                        <a:t>Avenue	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1.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blue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left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first.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cause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name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information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populate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spreadsheet.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847205" indent="-88265">
                        <a:lnSpc>
                          <a:spcPts val="645"/>
                        </a:lnSpc>
                        <a:spcBef>
                          <a:spcPts val="300"/>
                        </a:spcBef>
                        <a:buAutoNum type="arabicPeriod" startAt="2"/>
                        <a:tabLst>
                          <a:tab pos="6847840" algn="l"/>
                        </a:tabLst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and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consistent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"Sample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below.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33020">
                        <a:lnSpc>
                          <a:spcPts val="1185"/>
                        </a:lnSpc>
                      </a:pPr>
                      <a:r>
                        <a:rPr sz="1150" spc="-5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150" spc="-10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15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5" dirty="0">
                          <a:latin typeface="Arial"/>
                          <a:cs typeface="Arial"/>
                        </a:rPr>
                        <a:t>21218</a:t>
                      </a:r>
                      <a:endParaRPr sz="1150">
                        <a:latin typeface="Arial"/>
                        <a:cs typeface="Arial"/>
                      </a:endParaRPr>
                    </a:p>
                    <a:p>
                      <a:pPr marL="6847205" indent="-88265">
                        <a:lnSpc>
                          <a:spcPct val="100000"/>
                        </a:lnSpc>
                        <a:spcBef>
                          <a:spcPts val="100"/>
                        </a:spcBef>
                        <a:buAutoNum type="arabicPeriod" startAt="3"/>
                        <a:tabLst>
                          <a:tab pos="6847840" algn="l"/>
                        </a:tabLst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may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day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fifteen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(15)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above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8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day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758940">
                        <a:lnSpc>
                          <a:spcPts val="835"/>
                        </a:lnSpc>
                        <a:spcBef>
                          <a:spcPts val="204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stipend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paid.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39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01930">
                        <a:lnSpc>
                          <a:spcPts val="955"/>
                        </a:lnSpc>
                      </a:pPr>
                      <a:r>
                        <a:rPr sz="900" spc="-5" dirty="0">
                          <a:latin typeface="Arial"/>
                          <a:cs typeface="Arial"/>
                        </a:rPr>
                        <a:t>INVOICE FOR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OF: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40"/>
                        </a:lnSpc>
                      </a:pPr>
                      <a:r>
                        <a:rPr sz="900" b="1" i="1" u="sng" spc="-100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July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4925" marR="21590" indent="-3175" algn="ctr">
                        <a:lnSpc>
                          <a:spcPct val="114999"/>
                        </a:lnSpc>
                        <a:spcBef>
                          <a:spcPts val="445"/>
                        </a:spcBef>
                      </a:pPr>
                      <a:r>
                        <a:rPr sz="600" spc="-15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6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before  starting 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spreadsheet.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40640" marR="28575" algn="ctr">
                        <a:lnSpc>
                          <a:spcPct val="114900"/>
                        </a:lnSpc>
                        <a:spcBef>
                          <a:spcPts val="5"/>
                        </a:spcBef>
                      </a:pPr>
                      <a:r>
                        <a:rPr sz="600" spc="-35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other  info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populate.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51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7545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make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tab.Do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attesting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9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41300">
                        <a:lnSpc>
                          <a:spcPts val="955"/>
                        </a:lnSpc>
                      </a:pPr>
                      <a:r>
                        <a:rPr sz="900" spc="-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BY: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ts val="950"/>
                        </a:lnSpc>
                      </a:pPr>
                      <a:r>
                        <a:rPr sz="1000" spc="-45" dirty="0">
                          <a:latin typeface="Arial"/>
                          <a:cs typeface="Arial"/>
                        </a:rPr>
                        <a:t>Dunaway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651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7545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Shantay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Guy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410-900-9867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Darnyle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Wharton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410-746-0167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questions.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2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8991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900" spc="-5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SUBMITTED: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13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8/6/2019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651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1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>
                  <a:txBody>
                    <a:bodyPr/>
                    <a:lstStyle/>
                    <a:p>
                      <a:pPr marL="516890">
                        <a:lnSpc>
                          <a:spcPts val="1155"/>
                        </a:lnSpc>
                      </a:pPr>
                      <a:r>
                        <a:rPr sz="1000" spc="5" dirty="0">
                          <a:latin typeface="Arial"/>
                          <a:cs typeface="Arial"/>
                        </a:rPr>
                        <a:t>YEAR: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130"/>
                        </a:lnSpc>
                      </a:pPr>
                      <a:r>
                        <a:rPr sz="1000" spc="-45" dirty="0">
                          <a:latin typeface="Arial"/>
                          <a:cs typeface="Arial"/>
                        </a:rPr>
                        <a:t>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651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20370">
                <a:tc grid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152082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750" b="1" i="1" spc="-55" dirty="0">
                          <a:latin typeface="Arial"/>
                          <a:cs typeface="Arial"/>
                        </a:rPr>
                        <a:t>Sample </a:t>
                      </a:r>
                      <a:r>
                        <a:rPr sz="750" b="1" i="1" spc="-50" dirty="0">
                          <a:latin typeface="Arial"/>
                          <a:cs typeface="Arial"/>
                        </a:rPr>
                        <a:t>Description:</a:t>
                      </a:r>
                      <a:endParaRPr sz="750">
                        <a:latin typeface="Arial"/>
                        <a:cs typeface="Arial"/>
                      </a:endParaRPr>
                    </a:p>
                    <a:p>
                      <a:pPr marL="1520825">
                        <a:lnSpc>
                          <a:spcPts val="805"/>
                        </a:lnSpc>
                        <a:spcBef>
                          <a:spcPts val="95"/>
                        </a:spcBef>
                      </a:pPr>
                      <a:r>
                        <a:rPr sz="750" i="1" spc="-40" dirty="0">
                          <a:latin typeface="Trebuchet MS"/>
                          <a:cs typeface="Trebuchet MS"/>
                        </a:rPr>
                        <a:t>Attend </a:t>
                      </a:r>
                      <a:r>
                        <a:rPr sz="750" i="1" spc="-20" dirty="0">
                          <a:latin typeface="Trebuchet MS"/>
                          <a:cs typeface="Trebuchet MS"/>
                        </a:rPr>
                        <a:t>Howard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Park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Civic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Association</a:t>
                      </a:r>
                      <a:r>
                        <a:rPr sz="750" i="1" spc="-1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meeting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0383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85"/>
                        </a:lnSpc>
                      </a:pPr>
                      <a:r>
                        <a:rPr sz="1250" spc="-8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0825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3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0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45" dirty="0">
                          <a:latin typeface="Arial"/>
                          <a:cs typeface="Arial"/>
                        </a:rPr>
                        <a:t>of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6379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ay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b="1" spc="-65" dirty="0">
                          <a:latin typeface="Arial"/>
                          <a:cs typeface="Arial"/>
                        </a:rPr>
                        <a:t>Description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464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85" dirty="0">
                          <a:latin typeface="Arial"/>
                          <a:cs typeface="Arial"/>
                        </a:rPr>
                        <a:t>Hours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275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60" dirty="0">
                          <a:latin typeface="Arial"/>
                          <a:cs typeface="Arial"/>
                        </a:rPr>
                        <a:t>Rate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00" b="1" spc="-40" dirty="0">
                          <a:latin typeface="Arial"/>
                          <a:cs typeface="Arial"/>
                        </a:rPr>
                        <a:t>Total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700" b="1" spc="-60" dirty="0">
                          <a:latin typeface="Arial"/>
                          <a:cs typeface="Arial"/>
                        </a:rPr>
                        <a:t>Comments </a:t>
                      </a:r>
                      <a:r>
                        <a:rPr sz="700" b="1" spc="-40" dirty="0">
                          <a:latin typeface="Arial"/>
                          <a:cs typeface="Arial"/>
                        </a:rPr>
                        <a:t>(Unbilled</a:t>
                      </a:r>
                      <a:r>
                        <a:rPr sz="7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45" dirty="0">
                          <a:latin typeface="Arial"/>
                          <a:cs typeface="Arial"/>
                        </a:rPr>
                        <a:t>Time)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9545" marR="96520" indent="-47625">
                        <a:lnSpc>
                          <a:spcPts val="930"/>
                        </a:lnSpc>
                        <a:spcBef>
                          <a:spcPts val="20"/>
                        </a:spcBef>
                      </a:pPr>
                      <a:r>
                        <a:rPr sz="700" b="1" spc="5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nb</a:t>
                      </a:r>
                      <a:r>
                        <a:rPr sz="700" b="1" spc="-10" dirty="0">
                          <a:latin typeface="Arial"/>
                          <a:cs typeface="Arial"/>
                        </a:rPr>
                        <a:t>ill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ed  </a:t>
                      </a:r>
                      <a:r>
                        <a:rPr sz="700" b="1" spc="-60" dirty="0">
                          <a:latin typeface="Arial"/>
                          <a:cs typeface="Arial"/>
                        </a:rPr>
                        <a:t>Hours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95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95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b="1" spc="-50" dirty="0">
                          <a:latin typeface="Arial"/>
                          <a:cs typeface="Arial"/>
                        </a:rPr>
                        <a:t>Southern </a:t>
                      </a:r>
                      <a:r>
                        <a:rPr sz="700" b="1" spc="-45" dirty="0">
                          <a:latin typeface="Arial"/>
                          <a:cs typeface="Arial"/>
                        </a:rPr>
                        <a:t>District </a:t>
                      </a:r>
                      <a:r>
                        <a:rPr sz="700" b="1" spc="-55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7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50" dirty="0">
                          <a:latin typeface="Arial"/>
                          <a:cs typeface="Arial"/>
                        </a:rPr>
                        <a:t>Festival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5422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95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892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892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892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892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outreach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weekly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tabling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5422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892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892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CD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5422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892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1185321" y="309892"/>
            <a:ext cx="7150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54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1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921"/>
            <a:ext cx="84645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9/16/2019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05" dirty="0">
                <a:latin typeface="Arial"/>
                <a:cs typeface="Arial"/>
              </a:rPr>
              <a:t> </a:t>
            </a:r>
            <a:r>
              <a:rPr sz="700" spc="-30" dirty="0">
                <a:latin typeface="Arial"/>
                <a:cs typeface="Arial"/>
              </a:rPr>
              <a:t>11:04 </a:t>
            </a:r>
            <a:r>
              <a:rPr sz="700" spc="-25" dirty="0">
                <a:latin typeface="Arial"/>
                <a:cs typeface="Arial"/>
              </a:rPr>
              <a:t>AM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9404" y="247853"/>
            <a:ext cx="1301750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8475" marR="5080" indent="-486409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40" dirty="0">
                <a:latin typeface="Arial"/>
                <a:cs typeface="Arial"/>
              </a:rPr>
              <a:t>Consent Decree </a:t>
            </a:r>
            <a:r>
              <a:rPr sz="700" dirty="0">
                <a:latin typeface="Arial"/>
                <a:cs typeface="Arial"/>
              </a:rPr>
              <a:t>Monitor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33856" y="847344"/>
          <a:ext cx="11388724" cy="61902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5485"/>
                <a:gridCol w="920750"/>
                <a:gridCol w="2808605"/>
                <a:gridCol w="854710"/>
                <a:gridCol w="653414"/>
                <a:gridCol w="666115"/>
                <a:gridCol w="2886075"/>
                <a:gridCol w="534670"/>
                <a:gridCol w="567055"/>
              </a:tblGrid>
              <a:tr h="965200">
                <a:tc gridSpan="10">
                  <a:txBody>
                    <a:bodyPr/>
                    <a:lstStyle/>
                    <a:p>
                      <a:pPr marL="34925">
                        <a:lnSpc>
                          <a:spcPts val="1210"/>
                        </a:lnSpc>
                        <a:tabLst>
                          <a:tab pos="6758940" algn="l"/>
                        </a:tabLst>
                      </a:pPr>
                      <a:r>
                        <a:rPr sz="115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150" spc="-80" dirty="0">
                          <a:latin typeface="Arial"/>
                          <a:cs typeface="Arial"/>
                        </a:rPr>
                        <a:t>Consent</a:t>
                      </a:r>
                      <a:r>
                        <a:rPr sz="11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75" dirty="0">
                          <a:latin typeface="Arial"/>
                          <a:cs typeface="Arial"/>
                        </a:rPr>
                        <a:t>Decree</a:t>
                      </a:r>
                      <a:r>
                        <a:rPr sz="11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25" dirty="0">
                          <a:latin typeface="Arial"/>
                          <a:cs typeface="Arial"/>
                        </a:rPr>
                        <a:t>Monitor	</a:t>
                      </a:r>
                      <a:r>
                        <a:rPr sz="1050" b="1" spc="-112" baseline="31746" dirty="0">
                          <a:latin typeface="Arial"/>
                          <a:cs typeface="Arial"/>
                        </a:rPr>
                        <a:t>INSTRUCTIONS</a:t>
                      </a:r>
                      <a:endParaRPr sz="1050" baseline="31746">
                        <a:latin typeface="Arial"/>
                        <a:cs typeface="Arial"/>
                      </a:endParaRPr>
                    </a:p>
                    <a:p>
                      <a:pPr marL="31750">
                        <a:lnSpc>
                          <a:spcPts val="1000"/>
                        </a:lnSpc>
                        <a:tabLst>
                          <a:tab pos="6758940" algn="l"/>
                        </a:tabLst>
                      </a:pPr>
                      <a:r>
                        <a:rPr sz="1500" spc="-75" baseline="-13888" dirty="0">
                          <a:latin typeface="Arial"/>
                          <a:cs typeface="Arial"/>
                        </a:rPr>
                        <a:t>750 </a:t>
                      </a:r>
                      <a:r>
                        <a:rPr sz="1500" spc="-135" baseline="-13888" dirty="0">
                          <a:latin typeface="Arial"/>
                          <a:cs typeface="Arial"/>
                        </a:rPr>
                        <a:t>E.  </a:t>
                      </a:r>
                      <a:r>
                        <a:rPr sz="1500" spc="7" baseline="-13888" dirty="0">
                          <a:latin typeface="Arial"/>
                          <a:cs typeface="Arial"/>
                        </a:rPr>
                        <a:t>Pratt,</a:t>
                      </a:r>
                      <a:r>
                        <a:rPr sz="1500" spc="-165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97" baseline="-13888" dirty="0">
                          <a:latin typeface="Arial"/>
                          <a:cs typeface="Arial"/>
                        </a:rPr>
                        <a:t>Ste</a:t>
                      </a:r>
                      <a:r>
                        <a:rPr sz="1500" spc="-37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37" baseline="-13888" dirty="0">
                          <a:latin typeface="Arial"/>
                          <a:cs typeface="Arial"/>
                        </a:rPr>
                        <a:t>900	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1.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blue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left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first.</a:t>
                      </a:r>
                      <a:r>
                        <a:rPr sz="700" spc="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cause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rate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information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spreadsheet.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34925">
                        <a:lnSpc>
                          <a:spcPts val="1305"/>
                        </a:lnSpc>
                        <a:tabLst>
                          <a:tab pos="6758940" algn="l"/>
                        </a:tabLst>
                      </a:pPr>
                      <a:r>
                        <a:rPr sz="1725" spc="-37" baseline="-19323" dirty="0">
                          <a:latin typeface="Arial"/>
                          <a:cs typeface="Arial"/>
                        </a:rPr>
                        <a:t>Baltimore,</a:t>
                      </a:r>
                      <a:r>
                        <a:rPr sz="1725" spc="-44" baseline="-19323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25" spc="-82" baseline="-19323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725" spc="-44" baseline="-19323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25" spc="-157" baseline="-19323" dirty="0">
                          <a:latin typeface="Arial"/>
                          <a:cs typeface="Arial"/>
                        </a:rPr>
                        <a:t>21202	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2.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Enter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"Sample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below.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758940" marR="135890">
                        <a:lnSpc>
                          <a:spcPct val="110100"/>
                        </a:lnSpc>
                        <a:spcBef>
                          <a:spcPts val="365"/>
                        </a:spcBef>
                        <a:buAutoNum type="arabicPeriod" startAt="3"/>
                        <a:tabLst>
                          <a:tab pos="6847840" algn="l"/>
                        </a:tabLst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not bill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 eight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(8) hours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day, even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if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work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 eight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(8) hours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which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you 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inevitably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will.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Leadership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must authorize more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 eight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billed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itemized,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but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so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sparingly.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 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above 8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should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reflected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7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"unbilled."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866890" indent="-107950">
                        <a:lnSpc>
                          <a:spcPct val="100000"/>
                        </a:lnSpc>
                        <a:buAutoNum type="arabicPeriod" startAt="3"/>
                        <a:tabLst>
                          <a:tab pos="6867525" algn="l"/>
                        </a:tabLst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may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6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b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spent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traveling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Baltimore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anywhere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else. Travel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non-reimbursable.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33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26390">
                        <a:lnSpc>
                          <a:spcPts val="95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OF: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5"/>
                        </a:lnSpc>
                      </a:pPr>
                      <a:r>
                        <a:rPr sz="900" b="1" i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July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8100" marR="24130" indent="-3810" algn="ctr">
                        <a:lnSpc>
                          <a:spcPct val="114999"/>
                        </a:lnSpc>
                        <a:spcBef>
                          <a:spcPts val="445"/>
                        </a:spcBef>
                      </a:pPr>
                      <a:r>
                        <a:rPr sz="600" spc="-15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6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before  starting 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spreadsheet.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43815" marR="31750" algn="ctr">
                        <a:lnSpc>
                          <a:spcPct val="114900"/>
                        </a:lnSpc>
                        <a:spcBef>
                          <a:spcPts val="5"/>
                        </a:spcBef>
                      </a:pPr>
                      <a:r>
                        <a:rPr sz="600" spc="-35" dirty="0">
                          <a:latin typeface="Arial"/>
                          <a:cs typeface="Arial"/>
                        </a:rPr>
                        <a:t>Rates</a:t>
                      </a:r>
                      <a:r>
                        <a:rPr sz="6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other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info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populate.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51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7545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make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tab.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9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94970">
                        <a:lnSpc>
                          <a:spcPts val="95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BY: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950"/>
                        </a:lnSpc>
                      </a:pPr>
                      <a:r>
                        <a:rPr sz="1000" spc="-45" dirty="0">
                          <a:latin typeface="Arial"/>
                          <a:cs typeface="Arial"/>
                        </a:rPr>
                        <a:t>Thompson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651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7545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attesting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accuracy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statement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submit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it.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2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1056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900" spc="-7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651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7545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7.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Deputy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Monitors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Hassan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Aden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Seth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Rosenthal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any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questions.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82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567055">
                        <a:lnSpc>
                          <a:spcPts val="1140"/>
                        </a:lnSpc>
                      </a:pPr>
                      <a:r>
                        <a:rPr sz="1000" spc="-75" dirty="0">
                          <a:latin typeface="Arial"/>
                          <a:cs typeface="Arial"/>
                        </a:rPr>
                        <a:t>YEAR: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060"/>
                        </a:lnSpc>
                      </a:pPr>
                      <a:r>
                        <a:rPr sz="1000" spc="-45" dirty="0">
                          <a:latin typeface="Arial"/>
                          <a:cs typeface="Arial"/>
                        </a:rPr>
                        <a:t>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651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912494">
                <a:tc grid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3418204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750" b="1" i="1" spc="-55" dirty="0">
                          <a:latin typeface="Arial"/>
                          <a:cs typeface="Arial"/>
                        </a:rPr>
                        <a:t>Sample</a:t>
                      </a:r>
                      <a:r>
                        <a:rPr sz="750" b="1" i="1" spc="-50" dirty="0">
                          <a:latin typeface="Arial"/>
                          <a:cs typeface="Arial"/>
                        </a:rPr>
                        <a:t> Description:</a:t>
                      </a:r>
                      <a:endParaRPr sz="750">
                        <a:latin typeface="Arial"/>
                        <a:cs typeface="Arial"/>
                      </a:endParaRPr>
                    </a:p>
                    <a:p>
                      <a:pPr marL="1520825" marR="4918710">
                        <a:lnSpc>
                          <a:spcPct val="110600"/>
                        </a:lnSpc>
                      </a:pPr>
                      <a:r>
                        <a:rPr sz="750" i="1" spc="-30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attend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meeting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5" dirty="0">
                          <a:latin typeface="Trebuchet MS"/>
                          <a:cs typeface="Trebuchet MS"/>
                        </a:rPr>
                        <a:t>BPD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North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Division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DC;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checklist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review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in-service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training;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meet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dirty="0">
                          <a:latin typeface="Trebuchet MS"/>
                          <a:cs typeface="Trebuchet MS"/>
                        </a:rPr>
                        <a:t>Ms. 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Williams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re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5" dirty="0">
                          <a:latin typeface="Trebuchet MS"/>
                          <a:cs typeface="Trebuchet MS"/>
                        </a:rPr>
                        <a:t>changes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compliance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matrix;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copied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force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reports;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reviewed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0" dirty="0">
                          <a:latin typeface="Trebuchet MS"/>
                          <a:cs typeface="Trebuchet MS"/>
                        </a:rPr>
                        <a:t>UNDF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reports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0" dirty="0">
                          <a:latin typeface="Trebuchet MS"/>
                          <a:cs typeface="Trebuchet MS"/>
                        </a:rPr>
                        <a:t>1123454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20" dirty="0">
                          <a:latin typeface="Trebuchet MS"/>
                          <a:cs typeface="Trebuchet MS"/>
                        </a:rPr>
                        <a:t>1123455.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018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75"/>
                        </a:lnSpc>
                      </a:pPr>
                      <a:r>
                        <a:rPr sz="1250" spc="-8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0825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3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0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45" dirty="0">
                          <a:latin typeface="Arial"/>
                          <a:cs typeface="Arial"/>
                        </a:rPr>
                        <a:t>of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6379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ay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b="1" spc="-65" dirty="0">
                          <a:latin typeface="Arial"/>
                          <a:cs typeface="Arial"/>
                        </a:rPr>
                        <a:t>Description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464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85" dirty="0">
                          <a:latin typeface="Arial"/>
                          <a:cs typeface="Arial"/>
                        </a:rPr>
                        <a:t>Hours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275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60" dirty="0">
                          <a:latin typeface="Arial"/>
                          <a:cs typeface="Arial"/>
                        </a:rPr>
                        <a:t>Rate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00" b="1" spc="-40" dirty="0">
                          <a:latin typeface="Arial"/>
                          <a:cs typeface="Arial"/>
                        </a:rPr>
                        <a:t>Total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186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700" b="1" spc="-60" dirty="0">
                          <a:latin typeface="Arial"/>
                          <a:cs typeface="Arial"/>
                        </a:rPr>
                        <a:t>Comments </a:t>
                      </a:r>
                      <a:r>
                        <a:rPr sz="700" b="1" spc="-40" dirty="0">
                          <a:latin typeface="Arial"/>
                          <a:cs typeface="Arial"/>
                        </a:rPr>
                        <a:t>(Unbilled</a:t>
                      </a:r>
                      <a:r>
                        <a:rPr sz="7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45" dirty="0">
                          <a:latin typeface="Arial"/>
                          <a:cs typeface="Arial"/>
                        </a:rPr>
                        <a:t>Time)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735" marR="92710" indent="-47625">
                        <a:lnSpc>
                          <a:spcPts val="919"/>
                        </a:lnSpc>
                        <a:spcBef>
                          <a:spcPts val="30"/>
                        </a:spcBef>
                      </a:pPr>
                      <a:r>
                        <a:rPr sz="700" b="1" spc="5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nb</a:t>
                      </a:r>
                      <a:r>
                        <a:rPr sz="700" b="1" spc="-10" dirty="0">
                          <a:latin typeface="Arial"/>
                          <a:cs typeface="Arial"/>
                        </a:rPr>
                        <a:t>ill</a:t>
                      </a:r>
                      <a:r>
                        <a:rPr sz="700" b="1" spc="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d  </a:t>
                      </a:r>
                      <a:r>
                        <a:rPr sz="700" b="1" spc="-60" dirty="0">
                          <a:latin typeface="Arial"/>
                          <a:cs typeface="Arial"/>
                        </a:rPr>
                        <a:t>Hours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813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Participate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negotiated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settlement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Interim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Policy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Discussion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33083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3790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712.50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logistics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tomorrow's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status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meeting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Court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along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349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preparation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next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week's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monthly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909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Engagement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team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review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going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forward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strategies;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attend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Court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3495" marR="111125">
                        <a:lnSpc>
                          <a:spcPct val="1099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conference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that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included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Commissioner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Parties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discuss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status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relevant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personnel 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issues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relevant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updates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4.3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3083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3105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2,042.50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Data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Summaries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sent by 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R.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Dupont;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work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scheduling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7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next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349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discuss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draft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negotiated Settlement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Policy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164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Prepare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participate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telephone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conference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parties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negotiated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Settlement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Draft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349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Protocol;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Parties'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submission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2.2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3083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3105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1,045.00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Perform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administrative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tasks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next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week's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monthly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meeting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3495" marR="252729">
                        <a:lnSpc>
                          <a:spcPct val="1099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responding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Court's request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attendance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COMSTAT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Training 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Session;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materials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Squeegee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Kid's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issue;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draft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budget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3083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3083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3083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3083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433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Revised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Negotiated Settlement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Proposed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Policy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3083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3790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380.00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Attend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present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Conference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Ministers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New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Shiloh;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engage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3495" marR="387350">
                        <a:lnSpc>
                          <a:spcPct val="1099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discussion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several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members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post-meeting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enhancing 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engagement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76884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Monitoring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Team's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Submission;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review additional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comments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R.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Dupont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G.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Lipman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3495" marR="31750">
                        <a:lnSpc>
                          <a:spcPts val="919"/>
                        </a:lnSpc>
                        <a:spcBef>
                          <a:spcPts val="5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Data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Summaries;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comments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draft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consent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Motion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Supplement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Monitoring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Plan; 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Public Defender's comments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edits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Brady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Giglio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Policy;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participate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weekly  Community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Engagement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Team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Call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3083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3790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855.00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draft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Budget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892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Prepare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draft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response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Citizen's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twitter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question;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discuss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same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S.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Rosenthal and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H.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Aden and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349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submit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Wharton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publication;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review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updated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matrix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3083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3790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522.50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1241811" y="309892"/>
            <a:ext cx="92456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1 </a:t>
            </a:r>
            <a:r>
              <a:rPr sz="800" spc="-5" dirty="0">
                <a:latin typeface="Arial"/>
                <a:cs typeface="Arial"/>
              </a:rPr>
              <a:t>of 196 </a:t>
            </a:r>
            <a:r>
              <a:rPr sz="1050" spc="-97" baseline="35714" dirty="0">
                <a:latin typeface="Arial"/>
                <a:cs typeface="Arial"/>
              </a:rPr>
              <a:t>Page</a:t>
            </a:r>
            <a:r>
              <a:rPr sz="1050" spc="-209" baseline="35714" dirty="0">
                <a:latin typeface="Arial"/>
                <a:cs typeface="Arial"/>
              </a:rPr>
              <a:t> </a:t>
            </a:r>
            <a:r>
              <a:rPr sz="1050" spc="-52" baseline="35714" dirty="0">
                <a:latin typeface="Arial"/>
                <a:cs typeface="Arial"/>
              </a:rPr>
              <a:t>1</a:t>
            </a:r>
            <a:endParaRPr sz="1050" baseline="3571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55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0"/>
            <a:ext cx="80073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8/28/2019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8:59 </a:t>
            </a:r>
            <a:r>
              <a:rPr sz="700" spc="-20" dirty="0">
                <a:latin typeface="Arial"/>
                <a:cs typeface="Arial"/>
              </a:rPr>
              <a:t>AM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54600" y="0"/>
            <a:ext cx="268541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</a:t>
            </a:r>
            <a:r>
              <a:rPr sz="700" spc="-105" dirty="0">
                <a:latin typeface="Arial"/>
                <a:cs typeface="Arial"/>
              </a:rPr>
              <a:t>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281" y="0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Page</a:t>
            </a:r>
            <a:r>
              <a:rPr sz="700" spc="-10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856" y="848423"/>
          <a:ext cx="11538585" cy="6151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5485"/>
                <a:gridCol w="920750"/>
                <a:gridCol w="2808604"/>
                <a:gridCol w="855345"/>
                <a:gridCol w="654050"/>
                <a:gridCol w="784225"/>
                <a:gridCol w="685800"/>
                <a:gridCol w="875665"/>
                <a:gridCol w="2437129"/>
              </a:tblGrid>
              <a:tr h="38100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tabLst>
                          <a:tab pos="41148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0485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tabLst>
                          <a:tab pos="41148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0485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tabLst>
                          <a:tab pos="41148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0485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tabLst>
                          <a:tab pos="41148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0485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tabLst>
                          <a:tab pos="41148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0485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tabLst>
                          <a:tab pos="41148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0485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95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tabLst>
                          <a:tab pos="41148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0485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tabLst>
                          <a:tab pos="41148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0485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tabLst>
                          <a:tab pos="41148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0485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tabLst>
                          <a:tab pos="41148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0485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95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tabLst>
                          <a:tab pos="41148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0485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tabLst>
                          <a:tab pos="41148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0485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tabLst>
                          <a:tab pos="41148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0485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192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tabLst>
                          <a:tab pos="41148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0485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3679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tabLst>
                          <a:tab pos="41148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920">
                <a:tc gridSpan="5">
                  <a:txBody>
                    <a:bodyPr/>
                    <a:lstStyle/>
                    <a:p>
                      <a:pPr marR="1270" algn="r">
                        <a:lnSpc>
                          <a:spcPts val="830"/>
                        </a:lnSpc>
                        <a:spcBef>
                          <a:spcPts val="3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0"/>
                        </a:lnSpc>
                        <a:spcBef>
                          <a:spcPts val="30"/>
                        </a:spcBef>
                      </a:pPr>
                      <a:r>
                        <a:rPr sz="700" b="1" spc="-80" dirty="0">
                          <a:latin typeface="Arial"/>
                          <a:cs typeface="Arial"/>
                        </a:rPr>
                        <a:t>TOTAL: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830"/>
                        </a:lnSpc>
                        <a:spcBef>
                          <a:spcPts val="30"/>
                        </a:spcBef>
                        <a:tabLst>
                          <a:tab pos="501650" algn="l"/>
                        </a:tabLst>
                      </a:pPr>
                      <a:r>
                        <a:rPr sz="700" b="1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b="1" spc="-30" dirty="0">
                          <a:latin typeface="Arial"/>
                          <a:cs typeface="Arial"/>
                        </a:rPr>
                        <a:t>80.00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R="572135" algn="r">
                        <a:lnSpc>
                          <a:spcPts val="830"/>
                        </a:lnSpc>
                        <a:spcBef>
                          <a:spcPts val="3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1920">
                <a:tc gridSpan="10">
                  <a:txBody>
                    <a:bodyPr/>
                    <a:lstStyle/>
                    <a:p>
                      <a:pPr marL="33020">
                        <a:lnSpc>
                          <a:spcPts val="840"/>
                        </a:lnSpc>
                      </a:pPr>
                      <a:r>
                        <a:rPr sz="1250" spc="-19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128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42900">
                        <a:lnSpc>
                          <a:spcPts val="830"/>
                        </a:lnSpc>
                        <a:spcBef>
                          <a:spcPts val="30"/>
                        </a:spcBef>
                      </a:pPr>
                      <a:r>
                        <a:rPr sz="700" b="1" spc="-85" dirty="0">
                          <a:latin typeface="Arial"/>
                          <a:cs typeface="Arial"/>
                        </a:rPr>
                        <a:t>MEALS </a:t>
                      </a:r>
                      <a:r>
                        <a:rPr sz="700" b="1" spc="-60" dirty="0">
                          <a:latin typeface="Arial"/>
                          <a:cs typeface="Arial"/>
                        </a:rPr>
                        <a:t>+</a:t>
                      </a:r>
                      <a:r>
                        <a:rPr sz="700" b="1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80" dirty="0">
                          <a:latin typeface="Arial"/>
                          <a:cs typeface="Arial"/>
                        </a:rPr>
                        <a:t>INCIDENTALS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2700" algn="ctr">
                        <a:lnSpc>
                          <a:spcPts val="830"/>
                        </a:lnSpc>
                        <a:spcBef>
                          <a:spcPts val="30"/>
                        </a:spcBef>
                      </a:pPr>
                      <a:r>
                        <a:rPr sz="700" b="1" spc="-50" dirty="0">
                          <a:latin typeface="Arial"/>
                          <a:cs typeface="Arial"/>
                        </a:rPr>
                        <a:t>NON</a:t>
                      </a:r>
                      <a:r>
                        <a:rPr sz="7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85" dirty="0">
                          <a:latin typeface="Arial"/>
                          <a:cs typeface="Arial"/>
                        </a:rPr>
                        <a:t>MEALS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1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996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5D8EF"/>
                    </a:solidFil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ts val="645"/>
                        </a:lnSpc>
                      </a:pPr>
                      <a:r>
                        <a:rPr sz="700" b="1" spc="-40" dirty="0">
                          <a:latin typeface="Arial"/>
                          <a:cs typeface="Arial"/>
                        </a:rPr>
                        <a:t>Total </a:t>
                      </a:r>
                      <a:r>
                        <a:rPr sz="700" b="1" spc="-15" dirty="0">
                          <a:latin typeface="Arial"/>
                          <a:cs typeface="Arial"/>
                        </a:rPr>
                        <a:t>Meal</a:t>
                      </a:r>
                      <a:r>
                        <a:rPr sz="700" b="1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60" dirty="0">
                          <a:latin typeface="Arial"/>
                          <a:cs typeface="Arial"/>
                        </a:rPr>
                        <a:t>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5D8EF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84150" marR="164465" indent="27305">
                        <a:lnSpc>
                          <a:spcPct val="109900"/>
                        </a:lnSpc>
                      </a:pPr>
                      <a:r>
                        <a:rPr sz="700" b="1" spc="-30" dirty="0">
                          <a:latin typeface="Arial"/>
                          <a:cs typeface="Arial"/>
                        </a:rPr>
                        <a:t>Non-Meal  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700" b="1" spc="5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cr</a:t>
                      </a:r>
                      <a:r>
                        <a:rPr sz="700" b="1" spc="-1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700" b="1" spc="-10" dirty="0">
                          <a:latin typeface="Arial"/>
                          <a:cs typeface="Arial"/>
                        </a:rPr>
                        <a:t>ti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93675" marR="140335" indent="-32384">
                        <a:lnSpc>
                          <a:spcPct val="109900"/>
                        </a:lnSpc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Non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700" b="1" spc="5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l  </a:t>
                      </a:r>
                      <a:r>
                        <a:rPr sz="700" b="1" spc="-70" dirty="0">
                          <a:latin typeface="Arial"/>
                          <a:cs typeface="Arial"/>
                        </a:rPr>
                        <a:t>Expense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EF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780"/>
                        </a:lnSpc>
                      </a:pPr>
                      <a:r>
                        <a:rPr sz="700" b="1" spc="-45" dirty="0">
                          <a:latin typeface="Arial"/>
                          <a:cs typeface="Arial"/>
                        </a:rPr>
                        <a:t>Incidentals</a:t>
                      </a:r>
                      <a:r>
                        <a:rPr sz="700" b="1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35" dirty="0">
                          <a:latin typeface="Arial"/>
                          <a:cs typeface="Arial"/>
                        </a:rPr>
                        <a:t>(per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8110">
                <a:tc>
                  <a:txBody>
                    <a:bodyPr/>
                    <a:lstStyle/>
                    <a:p>
                      <a:pPr marL="15240" algn="ctr">
                        <a:lnSpc>
                          <a:spcPts val="775"/>
                        </a:lnSpc>
                      </a:pPr>
                      <a:r>
                        <a:rPr sz="700" b="1" spc="-40" dirty="0">
                          <a:latin typeface="Arial"/>
                          <a:cs typeface="Arial"/>
                        </a:rPr>
                        <a:t>Date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69545" algn="r">
                        <a:lnSpc>
                          <a:spcPts val="775"/>
                        </a:lnSpc>
                      </a:pPr>
                      <a:r>
                        <a:rPr sz="700" b="1" spc="-5" dirty="0">
                          <a:latin typeface="Arial"/>
                          <a:cs typeface="Arial"/>
                        </a:rPr>
                        <a:t>Ca</a:t>
                      </a:r>
                      <a:r>
                        <a:rPr sz="700" b="1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egory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8125">
                        <a:lnSpc>
                          <a:spcPts val="775"/>
                        </a:lnSpc>
                      </a:pPr>
                      <a:r>
                        <a:rPr sz="700" b="1" spc="-4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700" b="1" spc="-55" dirty="0">
                          <a:latin typeface="Arial"/>
                          <a:cs typeface="Arial"/>
                        </a:rPr>
                        <a:t> Day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E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ts val="785"/>
                        </a:lnSpc>
                      </a:pPr>
                      <a:r>
                        <a:rPr sz="700" b="1" spc="-45" dirty="0">
                          <a:latin typeface="Arial"/>
                          <a:cs typeface="Arial"/>
                        </a:rPr>
                        <a:t>daily</a:t>
                      </a:r>
                      <a:r>
                        <a:rPr sz="700" b="1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50" dirty="0">
                          <a:latin typeface="Arial"/>
                          <a:cs typeface="Arial"/>
                        </a:rPr>
                        <a:t>Guidelines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775"/>
                        </a:lnSpc>
                      </a:pPr>
                      <a:r>
                        <a:rPr sz="700" b="1" spc="-40" dirty="0">
                          <a:latin typeface="Arial"/>
                          <a:cs typeface="Arial"/>
                        </a:rPr>
                        <a:t>Total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EF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780"/>
                        </a:lnSpc>
                      </a:pPr>
                      <a:r>
                        <a:rPr sz="700" b="1" spc="-65" dirty="0">
                          <a:latin typeface="Arial"/>
                          <a:cs typeface="Arial"/>
                        </a:rPr>
                        <a:t>cap </a:t>
                      </a:r>
                      <a:r>
                        <a:rPr sz="700" b="1" spc="-3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b="1" spc="-35" dirty="0">
                          <a:latin typeface="Arial"/>
                          <a:cs typeface="Arial"/>
                        </a:rPr>
                        <a:t>$69</a:t>
                      </a:r>
                      <a:r>
                        <a:rPr sz="700" b="1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35" dirty="0">
                          <a:latin typeface="Arial"/>
                          <a:cs typeface="Arial"/>
                        </a:rPr>
                        <a:t>per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80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540"/>
                        </a:lnSpc>
                      </a:pPr>
                      <a:r>
                        <a:rPr sz="700" b="1" spc="-45" dirty="0">
                          <a:latin typeface="Arial"/>
                          <a:cs typeface="Arial"/>
                        </a:rPr>
                        <a:t>day)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93040" algn="r">
                        <a:lnSpc>
                          <a:spcPts val="835"/>
                        </a:lnSpc>
                        <a:spcBef>
                          <a:spcPts val="545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Travel,</a:t>
                      </a:r>
                      <a:r>
                        <a:rPr sz="7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Other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Stipend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5"/>
                        </a:spcBef>
                        <a:tabLst>
                          <a:tab pos="4425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5"/>
                        </a:spcBef>
                        <a:tabLst>
                          <a:tab pos="6311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1185321" y="309892"/>
            <a:ext cx="7150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55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0"/>
            <a:ext cx="80073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8/28/2019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8:59 </a:t>
            </a:r>
            <a:r>
              <a:rPr sz="700" spc="-20" dirty="0">
                <a:latin typeface="Arial"/>
                <a:cs typeface="Arial"/>
              </a:rPr>
              <a:t>AM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54600" y="0"/>
            <a:ext cx="268541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</a:t>
            </a:r>
            <a:r>
              <a:rPr sz="700" spc="-105" dirty="0">
                <a:latin typeface="Arial"/>
                <a:cs typeface="Arial"/>
              </a:rPr>
              <a:t>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281" y="0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Page</a:t>
            </a:r>
            <a:r>
              <a:rPr sz="700" spc="-10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3</a:t>
            </a:r>
            <a:endParaRPr sz="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545828" y="911097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76792" y="911097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45828" y="1098422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76792" y="1098422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545828" y="1286001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76792" y="1286001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545828" y="1473326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76792" y="1473326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45828" y="1660778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876792" y="1660778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545828" y="1848357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76792" y="1848357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545828" y="2035682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876792" y="2035682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545828" y="2223287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876792" y="2223287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545828" y="2410612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876792" y="2410612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545828" y="2598165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876792" y="2598165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545828" y="2785490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876792" y="2785490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545828" y="2973082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876792" y="2973082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545828" y="3160521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876792" y="3160521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545828" y="3347846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876792" y="3347846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545828" y="3535438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876792" y="3535438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545828" y="3722763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876792" y="3722763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545828" y="3910355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876792" y="3910355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545828" y="4097680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876792" y="4097680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545828" y="4285233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876792" y="4285233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545828" y="4472571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876792" y="4472571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545828" y="4660010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876792" y="4660010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545828" y="4847602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876792" y="4847602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545828" y="5034927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876792" y="5034927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9545828" y="5222494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876792" y="5222494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9545828" y="5409819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876792" y="5409819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9545828" y="5597397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8876792" y="5597397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9545828" y="5784722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8876792" y="5784722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9545828" y="5972314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8876792" y="5972314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9545828" y="6159639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876792" y="6159639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9545828" y="6347078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8876792" y="6347078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9545828" y="6534670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8876792" y="6534670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9545828" y="6721995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8876792" y="6721995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9545828" y="6909574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8876792" y="6909574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641413" y="855344"/>
            <a:ext cx="0" cy="6187440"/>
          </a:xfrm>
          <a:custGeom>
            <a:avLst/>
            <a:gdLst/>
            <a:ahLst/>
            <a:cxnLst/>
            <a:rect l="l" t="t" r="r" b="b"/>
            <a:pathLst>
              <a:path h="6187440">
                <a:moveTo>
                  <a:pt x="0" y="0"/>
                </a:moveTo>
                <a:lnTo>
                  <a:pt x="0" y="6187313"/>
                </a:lnTo>
              </a:path>
            </a:pathLst>
          </a:custGeom>
          <a:ln w="15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720008" y="855344"/>
            <a:ext cx="0" cy="6187440"/>
          </a:xfrm>
          <a:custGeom>
            <a:avLst/>
            <a:gdLst/>
            <a:ahLst/>
            <a:cxnLst/>
            <a:rect l="l" t="t" r="r" b="b"/>
            <a:pathLst>
              <a:path h="6187440">
                <a:moveTo>
                  <a:pt x="0" y="0"/>
                </a:moveTo>
                <a:lnTo>
                  <a:pt x="0" y="6187313"/>
                </a:lnTo>
              </a:path>
            </a:pathLst>
          </a:custGeom>
          <a:ln w="15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3" name="object 73"/>
          <p:cNvGraphicFramePr>
            <a:graphicFrameLocks noGrp="1"/>
          </p:cNvGraphicFramePr>
          <p:nvPr/>
        </p:nvGraphicFramePr>
        <p:xfrm>
          <a:off x="5859653" y="852169"/>
          <a:ext cx="3000375" cy="6193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5980"/>
                <a:gridCol w="653415"/>
                <a:gridCol w="784225"/>
                <a:gridCol w="685164"/>
              </a:tblGrid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186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186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186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186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</a:tbl>
          </a:graphicData>
        </a:graphic>
      </p:graphicFrame>
      <p:sp>
        <p:nvSpPr>
          <p:cNvPr id="75" name="object 7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56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11185321" y="309892"/>
            <a:ext cx="7150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56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57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0"/>
            <a:ext cx="80073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8/28/2019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8:59 </a:t>
            </a:r>
            <a:r>
              <a:rPr sz="700" spc="-20" dirty="0">
                <a:latin typeface="Arial"/>
                <a:cs typeface="Arial"/>
              </a:rPr>
              <a:t>AM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54600" y="0"/>
            <a:ext cx="268541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</a:t>
            </a:r>
            <a:r>
              <a:rPr sz="700" spc="-105" dirty="0">
                <a:latin typeface="Arial"/>
                <a:cs typeface="Arial"/>
              </a:rPr>
              <a:t>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281" y="0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Page</a:t>
            </a:r>
            <a:r>
              <a:rPr sz="700" spc="-10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4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856" y="852169"/>
          <a:ext cx="9101455" cy="23818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26050"/>
                <a:gridCol w="855979"/>
                <a:gridCol w="653415"/>
                <a:gridCol w="784225"/>
                <a:gridCol w="685165"/>
                <a:gridCol w="875665"/>
              </a:tblGrid>
              <a:tr h="187325">
                <a:tc rowSpan="1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66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66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60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2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92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ts val="830"/>
                        </a:lnSpc>
                        <a:spcBef>
                          <a:spcPts val="30"/>
                        </a:spcBef>
                      </a:pPr>
                      <a:r>
                        <a:rPr sz="700" spc="-70" dirty="0">
                          <a:latin typeface="Arial"/>
                          <a:cs typeface="Arial"/>
                        </a:rPr>
                        <a:t>TOTAL: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0"/>
                        </a:lnSpc>
                        <a:spcBef>
                          <a:spcPts val="30"/>
                        </a:spcBef>
                        <a:tabLst>
                          <a:tab pos="63246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3856" y="3340734"/>
          <a:ext cx="6757670" cy="746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4849"/>
                <a:gridCol w="5238114"/>
              </a:tblGrid>
              <a:tr h="122555">
                <a:tc>
                  <a:txBody>
                    <a:bodyPr/>
                    <a:lstStyle/>
                    <a:p>
                      <a:pPr algn="r">
                        <a:lnSpc>
                          <a:spcPts val="835"/>
                        </a:lnSpc>
                        <a:spcBef>
                          <a:spcPts val="30"/>
                        </a:spcBef>
                      </a:pPr>
                      <a:r>
                        <a:rPr sz="700" b="1" spc="-45" dirty="0">
                          <a:latin typeface="Arial"/>
                          <a:cs typeface="Arial"/>
                        </a:rPr>
                        <a:t>Subtotal</a:t>
                      </a:r>
                      <a:r>
                        <a:rPr sz="700" b="1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50" dirty="0">
                          <a:latin typeface="Arial"/>
                          <a:cs typeface="Arial"/>
                        </a:rPr>
                        <a:t>Time: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35"/>
                        </a:lnSpc>
                        <a:spcBef>
                          <a:spcPts val="30"/>
                        </a:spcBef>
                        <a:tabLst>
                          <a:tab pos="426720" algn="l"/>
                        </a:tabLst>
                      </a:pPr>
                      <a:r>
                        <a:rPr sz="700" b="1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b="1" spc="-25" dirty="0">
                          <a:latin typeface="Arial"/>
                          <a:cs typeface="Arial"/>
                        </a:rPr>
                        <a:t>80.00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1285">
                <a:tc>
                  <a:txBody>
                    <a:bodyPr/>
                    <a:lstStyle/>
                    <a:p>
                      <a:pPr algn="r">
                        <a:lnSpc>
                          <a:spcPts val="835"/>
                        </a:lnSpc>
                        <a:spcBef>
                          <a:spcPts val="25"/>
                        </a:spcBef>
                      </a:pPr>
                      <a:r>
                        <a:rPr sz="700" b="1" spc="-45" dirty="0">
                          <a:latin typeface="Arial"/>
                          <a:cs typeface="Arial"/>
                        </a:rPr>
                        <a:t>Subtotal</a:t>
                      </a:r>
                      <a:r>
                        <a:rPr sz="700" b="1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70" dirty="0">
                          <a:latin typeface="Arial"/>
                          <a:cs typeface="Arial"/>
                        </a:rPr>
                        <a:t>Expenses: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35"/>
                        </a:lnSpc>
                        <a:spcBef>
                          <a:spcPts val="25"/>
                        </a:spcBef>
                        <a:tabLst>
                          <a:tab pos="426720" algn="l"/>
                        </a:tabLst>
                      </a:pPr>
                      <a:r>
                        <a:rPr sz="700" b="1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b="1" spc="-25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algn="r">
                        <a:lnSpc>
                          <a:spcPts val="825"/>
                        </a:lnSpc>
                        <a:spcBef>
                          <a:spcPts val="25"/>
                        </a:spcBef>
                      </a:pPr>
                      <a:r>
                        <a:rPr sz="700" b="1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25"/>
                        </a:lnSpc>
                        <a:spcBef>
                          <a:spcPts val="25"/>
                        </a:spcBef>
                        <a:tabLst>
                          <a:tab pos="381000" algn="l"/>
                        </a:tabLst>
                      </a:pPr>
                      <a:r>
                        <a:rPr sz="700" b="1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b="1" spc="-30" dirty="0">
                          <a:latin typeface="Arial"/>
                          <a:cs typeface="Arial"/>
                        </a:rPr>
                        <a:t>105.00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1920">
                <a:tc>
                  <a:txBody>
                    <a:bodyPr/>
                    <a:lstStyle/>
                    <a:p>
                      <a:pPr marR="1270" algn="r">
                        <a:lnSpc>
                          <a:spcPts val="830"/>
                        </a:lnSpc>
                        <a:spcBef>
                          <a:spcPts val="30"/>
                        </a:spcBef>
                      </a:pPr>
                      <a:r>
                        <a:rPr sz="700" b="1" spc="-40" dirty="0">
                          <a:latin typeface="Arial"/>
                          <a:cs typeface="Arial"/>
                        </a:rPr>
                        <a:t>Unbilled</a:t>
                      </a:r>
                      <a:r>
                        <a:rPr sz="700" b="1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60" dirty="0">
                          <a:latin typeface="Arial"/>
                          <a:cs typeface="Arial"/>
                        </a:rPr>
                        <a:t>Hours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36575">
                        <a:lnSpc>
                          <a:spcPts val="830"/>
                        </a:lnSpc>
                        <a:spcBef>
                          <a:spcPts val="30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3204">
                <a:tc gridSpan="3">
                  <a:txBody>
                    <a:bodyPr/>
                    <a:lstStyle/>
                    <a:p>
                      <a:pPr marR="161925" algn="r">
                        <a:lnSpc>
                          <a:spcPts val="775"/>
                        </a:lnSpc>
                        <a:spcBef>
                          <a:spcPts val="3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INI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IALS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7305">
                        <a:lnSpc>
                          <a:spcPts val="1010"/>
                        </a:lnSpc>
                        <a:tabLst>
                          <a:tab pos="6132195" algn="l"/>
                        </a:tabLst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on this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9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are  accurate:	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MBD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1185321" y="309892"/>
            <a:ext cx="7150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57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58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921"/>
            <a:ext cx="80073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8/28/2019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9:04 </a:t>
            </a:r>
            <a:r>
              <a:rPr sz="700" spc="-20" dirty="0">
                <a:latin typeface="Arial"/>
                <a:cs typeface="Arial"/>
              </a:rPr>
              <a:t>AM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79" y="247853"/>
            <a:ext cx="236156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40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33856" y="847344"/>
          <a:ext cx="11538585" cy="6095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5485"/>
                <a:gridCol w="920750"/>
                <a:gridCol w="2808605"/>
                <a:gridCol w="854710"/>
                <a:gridCol w="653414"/>
                <a:gridCol w="782954"/>
                <a:gridCol w="2886075"/>
                <a:gridCol w="541654"/>
                <a:gridCol w="567055"/>
              </a:tblGrid>
              <a:tr h="824865">
                <a:tc gridSpan="10">
                  <a:txBody>
                    <a:bodyPr/>
                    <a:lstStyle/>
                    <a:p>
                      <a:pPr marL="34925">
                        <a:lnSpc>
                          <a:spcPts val="1210"/>
                        </a:lnSpc>
                        <a:tabLst>
                          <a:tab pos="6758940" algn="l"/>
                        </a:tabLst>
                      </a:pPr>
                      <a:r>
                        <a:rPr sz="115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150" spc="-30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1150" spc="-25" dirty="0">
                          <a:latin typeface="Arial"/>
                          <a:cs typeface="Arial"/>
                        </a:rPr>
                        <a:t> Mediation</a:t>
                      </a:r>
                      <a:r>
                        <a:rPr sz="11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50" dirty="0">
                          <a:latin typeface="Arial"/>
                          <a:cs typeface="Arial"/>
                        </a:rPr>
                        <a:t>Center	</a:t>
                      </a:r>
                      <a:r>
                        <a:rPr sz="1050" b="1" spc="-112" baseline="31746" dirty="0">
                          <a:latin typeface="Arial"/>
                          <a:cs typeface="Arial"/>
                        </a:rPr>
                        <a:t>INSTRUCTIONS</a:t>
                      </a:r>
                      <a:endParaRPr sz="1050" baseline="31746">
                        <a:latin typeface="Arial"/>
                        <a:cs typeface="Arial"/>
                      </a:endParaRPr>
                    </a:p>
                    <a:p>
                      <a:pPr marL="31750">
                        <a:lnSpc>
                          <a:spcPts val="1075"/>
                        </a:lnSpc>
                        <a:tabLst>
                          <a:tab pos="6758940" algn="l"/>
                        </a:tabLst>
                      </a:pPr>
                      <a:r>
                        <a:rPr sz="1500" spc="-120" baseline="-13888" dirty="0">
                          <a:latin typeface="Arial"/>
                          <a:cs typeface="Arial"/>
                        </a:rPr>
                        <a:t>3333</a:t>
                      </a:r>
                      <a:r>
                        <a:rPr sz="1500" spc="-37" baseline="-13888" dirty="0">
                          <a:latin typeface="Arial"/>
                          <a:cs typeface="Arial"/>
                        </a:rPr>
                        <a:t> Greenmount</a:t>
                      </a:r>
                      <a:r>
                        <a:rPr sz="1500" spc="-30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37" baseline="-13888" dirty="0">
                          <a:latin typeface="Arial"/>
                          <a:cs typeface="Arial"/>
                        </a:rPr>
                        <a:t>Avenue	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1.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blue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left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first.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cause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name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information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populate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spreadsheet.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847205" indent="-88265">
                        <a:lnSpc>
                          <a:spcPts val="670"/>
                        </a:lnSpc>
                        <a:spcBef>
                          <a:spcPts val="300"/>
                        </a:spcBef>
                        <a:buAutoNum type="arabicPeriod" startAt="2"/>
                        <a:tabLst>
                          <a:tab pos="6847840" algn="l"/>
                        </a:tabLst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and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consistent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"Sample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below.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34925">
                        <a:lnSpc>
                          <a:spcPts val="1210"/>
                        </a:lnSpc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150" spc="-55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1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185" dirty="0">
                          <a:latin typeface="Arial"/>
                          <a:cs typeface="Arial"/>
                        </a:rPr>
                        <a:t>21218</a:t>
                      </a:r>
                      <a:endParaRPr sz="1150">
                        <a:latin typeface="Arial"/>
                        <a:cs typeface="Arial"/>
                      </a:endParaRPr>
                    </a:p>
                    <a:p>
                      <a:pPr marL="6847205" indent="-88265">
                        <a:lnSpc>
                          <a:spcPct val="100000"/>
                        </a:lnSpc>
                        <a:spcBef>
                          <a:spcPts val="50"/>
                        </a:spcBef>
                        <a:buAutoNum type="arabicPeriod" startAt="3"/>
                        <a:tabLst>
                          <a:tab pos="6847840" algn="l"/>
                        </a:tabLst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may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day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fifteen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(15)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above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8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day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758940">
                        <a:lnSpc>
                          <a:spcPts val="835"/>
                        </a:lnSpc>
                        <a:spcBef>
                          <a:spcPts val="209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stipend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paid.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39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26390">
                        <a:lnSpc>
                          <a:spcPts val="95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OF: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5"/>
                        </a:lnSpc>
                      </a:pPr>
                      <a:r>
                        <a:rPr sz="900" b="1" i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July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7465" marR="24130" indent="-3175" algn="ctr">
                        <a:lnSpc>
                          <a:spcPct val="114999"/>
                        </a:lnSpc>
                        <a:spcBef>
                          <a:spcPts val="445"/>
                        </a:spcBef>
                      </a:pPr>
                      <a:r>
                        <a:rPr sz="600" spc="-15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6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before  starting 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spreadsheet.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43815" marR="31750" algn="ctr">
                        <a:lnSpc>
                          <a:spcPct val="114900"/>
                        </a:lnSpc>
                        <a:spcBef>
                          <a:spcPts val="5"/>
                        </a:spcBef>
                      </a:pPr>
                      <a:r>
                        <a:rPr sz="600" spc="-35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other  info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populate.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51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7545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make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tab.Do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attesting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9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94970">
                        <a:lnSpc>
                          <a:spcPts val="95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BY: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ts val="950"/>
                        </a:lnSpc>
                      </a:pPr>
                      <a:r>
                        <a:rPr sz="1000" spc="-35" dirty="0">
                          <a:latin typeface="Arial"/>
                          <a:cs typeface="Arial"/>
                        </a:rPr>
                        <a:t>Curtis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651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7545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Shantay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Guy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410-900-9867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Darnyle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Wharton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410-746-0167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questions.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31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1056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900" spc="-7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13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8/7/2019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651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7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567055">
                        <a:lnSpc>
                          <a:spcPts val="1140"/>
                        </a:lnSpc>
                      </a:pPr>
                      <a:r>
                        <a:rPr sz="1000" spc="-75" dirty="0">
                          <a:latin typeface="Arial"/>
                          <a:cs typeface="Arial"/>
                        </a:rPr>
                        <a:t>YEAR: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060"/>
                        </a:lnSpc>
                      </a:pPr>
                      <a:r>
                        <a:rPr sz="1000" spc="-45" dirty="0">
                          <a:latin typeface="Arial"/>
                          <a:cs typeface="Arial"/>
                        </a:rPr>
                        <a:t>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651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31165">
                <a:tc grid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152082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750" b="1" i="1" spc="-55" dirty="0">
                          <a:latin typeface="Arial"/>
                          <a:cs typeface="Arial"/>
                        </a:rPr>
                        <a:t>Sample </a:t>
                      </a:r>
                      <a:r>
                        <a:rPr sz="750" b="1" i="1" spc="-50" dirty="0">
                          <a:latin typeface="Arial"/>
                          <a:cs typeface="Arial"/>
                        </a:rPr>
                        <a:t>Description:</a:t>
                      </a:r>
                      <a:endParaRPr sz="750">
                        <a:latin typeface="Arial"/>
                        <a:cs typeface="Arial"/>
                      </a:endParaRPr>
                    </a:p>
                    <a:p>
                      <a:pPr marL="1520825">
                        <a:lnSpc>
                          <a:spcPts val="890"/>
                        </a:lnSpc>
                        <a:spcBef>
                          <a:spcPts val="95"/>
                        </a:spcBef>
                      </a:pPr>
                      <a:r>
                        <a:rPr sz="750" i="1" spc="-40" dirty="0">
                          <a:latin typeface="Trebuchet MS"/>
                          <a:cs typeface="Trebuchet MS"/>
                        </a:rPr>
                        <a:t>Attend </a:t>
                      </a:r>
                      <a:r>
                        <a:rPr sz="750" i="1" spc="-20" dirty="0">
                          <a:latin typeface="Trebuchet MS"/>
                          <a:cs typeface="Trebuchet MS"/>
                        </a:rPr>
                        <a:t>Howard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Park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Civic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Association</a:t>
                      </a:r>
                      <a:r>
                        <a:rPr sz="750" i="1" spc="-1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meeting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018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75"/>
                        </a:lnSpc>
                      </a:pPr>
                      <a:r>
                        <a:rPr sz="1250" spc="-8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1460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3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0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45" dirty="0">
                          <a:latin typeface="Arial"/>
                          <a:cs typeface="Arial"/>
                        </a:rPr>
                        <a:t>of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6379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ay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b="1" spc="-65" dirty="0">
                          <a:latin typeface="Arial"/>
                          <a:cs typeface="Arial"/>
                        </a:rPr>
                        <a:t>Description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464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85" dirty="0">
                          <a:latin typeface="Arial"/>
                          <a:cs typeface="Arial"/>
                        </a:rPr>
                        <a:t>Hours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275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60" dirty="0">
                          <a:latin typeface="Arial"/>
                          <a:cs typeface="Arial"/>
                        </a:rPr>
                        <a:t>Rate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00" b="1" spc="-40" dirty="0">
                          <a:latin typeface="Arial"/>
                          <a:cs typeface="Arial"/>
                        </a:rPr>
                        <a:t>Total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700" b="1" spc="-60" dirty="0">
                          <a:latin typeface="Arial"/>
                          <a:cs typeface="Arial"/>
                        </a:rPr>
                        <a:t>Comments </a:t>
                      </a:r>
                      <a:r>
                        <a:rPr sz="700" b="1" spc="-40" dirty="0">
                          <a:latin typeface="Arial"/>
                          <a:cs typeface="Arial"/>
                        </a:rPr>
                        <a:t>(Unbilled</a:t>
                      </a:r>
                      <a:r>
                        <a:rPr sz="7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45" dirty="0">
                          <a:latin typeface="Arial"/>
                          <a:cs typeface="Arial"/>
                        </a:rPr>
                        <a:t>Time)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9545" marR="96520" indent="-47625">
                        <a:lnSpc>
                          <a:spcPts val="930"/>
                        </a:lnSpc>
                        <a:spcBef>
                          <a:spcPts val="20"/>
                        </a:spcBef>
                      </a:pPr>
                      <a:r>
                        <a:rPr sz="700" b="1" spc="5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nb</a:t>
                      </a:r>
                      <a:r>
                        <a:rPr sz="700" b="1" spc="-10" dirty="0">
                          <a:latin typeface="Arial"/>
                          <a:cs typeface="Arial"/>
                        </a:rPr>
                        <a:t>ill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ed  </a:t>
                      </a:r>
                      <a:r>
                        <a:rPr sz="700" b="1" spc="-60" dirty="0">
                          <a:latin typeface="Arial"/>
                          <a:cs typeface="Arial"/>
                        </a:rPr>
                        <a:t>Hours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95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135" dirty="0">
                          <a:latin typeface="Arial"/>
                          <a:cs typeface="Arial"/>
                        </a:rPr>
                        <a:t>CC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Jackson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(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Engage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Families,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Some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the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Jewish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came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visit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well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5422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Walgreen/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Rite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Aid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(Met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people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stores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parking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lots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gave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out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Consent</a:t>
                      </a:r>
                      <a:r>
                        <a:rPr sz="7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Decree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96570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$20.00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Dolfield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Store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(It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was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about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8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stores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Dolfield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&amp;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Coldspring)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Passed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out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CD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info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5422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Burger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King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spoke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customer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and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staff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they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ate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(We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ate)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5422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892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Zeta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Center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Zeta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center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program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educating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them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their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rights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)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5422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892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892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95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892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892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509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892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Pimlico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Elementatry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School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(Met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New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Principal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&amp;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Staff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show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them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way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better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educate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5422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9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ts val="76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parents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studentin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about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DC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892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Zeta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Center (Senior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center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gave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out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more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Consent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decree</a:t>
                      </a:r>
                      <a:r>
                        <a:rPr sz="7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Bouchures)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5422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1185321" y="309892"/>
            <a:ext cx="9810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58 of 196 </a:t>
            </a:r>
            <a:r>
              <a:rPr sz="1050" spc="-97" baseline="35714" dirty="0">
                <a:latin typeface="Arial"/>
                <a:cs typeface="Arial"/>
              </a:rPr>
              <a:t>Page</a:t>
            </a:r>
            <a:r>
              <a:rPr sz="1050" spc="-195" baseline="35714" dirty="0">
                <a:latin typeface="Arial"/>
                <a:cs typeface="Arial"/>
              </a:rPr>
              <a:t> </a:t>
            </a:r>
            <a:r>
              <a:rPr sz="1050" spc="-52" baseline="35714" dirty="0">
                <a:latin typeface="Arial"/>
                <a:cs typeface="Arial"/>
              </a:rPr>
              <a:t>1</a:t>
            </a:r>
            <a:endParaRPr sz="1050" baseline="3571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59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921"/>
            <a:ext cx="80073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8/28/2019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9:04 </a:t>
            </a:r>
            <a:r>
              <a:rPr sz="700" spc="-20" dirty="0">
                <a:latin typeface="Arial"/>
                <a:cs typeface="Arial"/>
              </a:rPr>
              <a:t>AM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79" y="247853"/>
            <a:ext cx="236156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40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33856" y="848423"/>
          <a:ext cx="11538585" cy="36855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495"/>
                <a:gridCol w="711835"/>
                <a:gridCol w="3729354"/>
                <a:gridCol w="854075"/>
                <a:gridCol w="654684"/>
                <a:gridCol w="782320"/>
                <a:gridCol w="3997960"/>
              </a:tblGrid>
              <a:tr h="381000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105" dirty="0">
                          <a:latin typeface="Arial"/>
                          <a:cs typeface="Arial"/>
                        </a:rPr>
                        <a:t>SDKG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Neighborhood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Assocaition (me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another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President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Mr.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Crockett)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went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around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southern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tabLst>
                          <a:tab pos="5060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09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76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Park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Heights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giving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out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 CD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Women commission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Event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( I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had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present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1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3 womens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rights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topics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City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so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spoke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tabLst>
                          <a:tab pos="5060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09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760"/>
                        </a:lnSpc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in the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Consent</a:t>
                      </a:r>
                      <a:r>
                        <a:rPr sz="7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Decree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950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Faith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Base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Assocation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(Spoke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thw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Pastor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21215/21216)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how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church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need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tabLst>
                          <a:tab pos="5060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09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76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involved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rights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their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saints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Vital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Record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and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Plaza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(Handed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out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Consent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Decree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It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was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actually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1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1/2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but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keep </a:t>
                      </a:r>
                      <a:r>
                        <a:rPr sz="700" spc="25" dirty="0">
                          <a:latin typeface="Arial"/>
                          <a:cs typeface="Arial"/>
                        </a:rPr>
                        <a:t>it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tabLst>
                          <a:tab pos="5060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09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76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hour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950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marL="29209" algn="ctr">
                        <a:lnSpc>
                          <a:spcPts val="819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ts val="819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819"/>
                        </a:lnSpc>
                      </a:pPr>
                      <a:r>
                        <a:rPr sz="700" spc="-125" dirty="0">
                          <a:latin typeface="Arial"/>
                          <a:cs typeface="Arial"/>
                        </a:rPr>
                        <a:t>BCCC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(Speak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their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International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Students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about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their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rights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&amp;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safety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)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819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819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819"/>
                        </a:lnSpc>
                        <a:tabLst>
                          <a:tab pos="5060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Towanda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Association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(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Inform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showed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assocation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how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engage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education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tabLst>
                          <a:tab pos="5060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079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755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their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area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920">
                <a:tc gridSpan="4">
                  <a:txBody>
                    <a:bodyPr/>
                    <a:lstStyle/>
                    <a:p>
                      <a:pPr algn="r">
                        <a:lnSpc>
                          <a:spcPts val="81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810"/>
                        </a:lnSpc>
                      </a:pPr>
                      <a:r>
                        <a:rPr sz="700" b="1" spc="-80" dirty="0">
                          <a:latin typeface="Arial"/>
                          <a:cs typeface="Arial"/>
                        </a:rPr>
                        <a:t>TOTAL: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810"/>
                        </a:lnSpc>
                        <a:tabLst>
                          <a:tab pos="459105" algn="l"/>
                        </a:tabLst>
                      </a:pPr>
                      <a:r>
                        <a:rPr sz="700" b="1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b="1" spc="-30" dirty="0">
                          <a:latin typeface="Arial"/>
                          <a:cs typeface="Arial"/>
                        </a:rPr>
                        <a:t>300.00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R="568960" algn="r">
                        <a:lnSpc>
                          <a:spcPts val="81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1185321" y="309892"/>
            <a:ext cx="9810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59 of 196 </a:t>
            </a:r>
            <a:r>
              <a:rPr sz="1050" spc="-97" baseline="35714" dirty="0">
                <a:latin typeface="Arial"/>
                <a:cs typeface="Arial"/>
              </a:rPr>
              <a:t>Page</a:t>
            </a:r>
            <a:r>
              <a:rPr sz="1050" spc="-195" baseline="35714" dirty="0">
                <a:latin typeface="Arial"/>
                <a:cs typeface="Arial"/>
              </a:rPr>
              <a:t> </a:t>
            </a:r>
            <a:r>
              <a:rPr sz="1050" spc="-52" baseline="35714" dirty="0">
                <a:latin typeface="Arial"/>
                <a:cs typeface="Arial"/>
              </a:rPr>
              <a:t>2</a:t>
            </a:r>
            <a:endParaRPr sz="1050" baseline="3571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60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921"/>
            <a:ext cx="80073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8/28/2019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9:04 </a:t>
            </a:r>
            <a:r>
              <a:rPr sz="700" spc="-20" dirty="0">
                <a:latin typeface="Arial"/>
                <a:cs typeface="Arial"/>
              </a:rPr>
              <a:t>AM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79" y="247853"/>
            <a:ext cx="236156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40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33856" y="847344"/>
          <a:ext cx="11538585" cy="61271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5485"/>
                <a:gridCol w="920750"/>
                <a:gridCol w="2807970"/>
                <a:gridCol w="855979"/>
                <a:gridCol w="653415"/>
                <a:gridCol w="784225"/>
                <a:gridCol w="685165"/>
                <a:gridCol w="875665"/>
                <a:gridCol w="2437129"/>
              </a:tblGrid>
              <a:tr h="21018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75"/>
                        </a:lnSpc>
                      </a:pPr>
                      <a:r>
                        <a:rPr sz="1250" spc="-19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192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44170">
                        <a:lnSpc>
                          <a:spcPts val="800"/>
                        </a:lnSpc>
                      </a:pPr>
                      <a:r>
                        <a:rPr sz="700" b="1" spc="-85" dirty="0">
                          <a:latin typeface="Arial"/>
                          <a:cs typeface="Arial"/>
                        </a:rPr>
                        <a:t>MEALS </a:t>
                      </a:r>
                      <a:r>
                        <a:rPr sz="700" b="1" spc="-60" dirty="0">
                          <a:latin typeface="Arial"/>
                          <a:cs typeface="Arial"/>
                        </a:rPr>
                        <a:t>+</a:t>
                      </a:r>
                      <a:r>
                        <a:rPr sz="700" b="1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80" dirty="0">
                          <a:latin typeface="Arial"/>
                          <a:cs typeface="Arial"/>
                        </a:rPr>
                        <a:t>INCIDENTALS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4604" algn="ctr">
                        <a:lnSpc>
                          <a:spcPts val="800"/>
                        </a:lnSpc>
                      </a:pPr>
                      <a:r>
                        <a:rPr sz="700" b="1" spc="-50" dirty="0">
                          <a:latin typeface="Arial"/>
                          <a:cs typeface="Arial"/>
                        </a:rPr>
                        <a:t>NON</a:t>
                      </a:r>
                      <a:r>
                        <a:rPr sz="7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85" dirty="0">
                          <a:latin typeface="Arial"/>
                          <a:cs typeface="Arial"/>
                        </a:rPr>
                        <a:t>MEALS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996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640"/>
                        </a:lnSpc>
                      </a:pPr>
                      <a:r>
                        <a:rPr sz="700" b="1" spc="-40" dirty="0">
                          <a:latin typeface="Arial"/>
                          <a:cs typeface="Arial"/>
                        </a:rPr>
                        <a:t>Total </a:t>
                      </a:r>
                      <a:r>
                        <a:rPr sz="700" b="1" spc="-15" dirty="0">
                          <a:latin typeface="Arial"/>
                          <a:cs typeface="Arial"/>
                        </a:rPr>
                        <a:t>Meal</a:t>
                      </a:r>
                      <a:r>
                        <a:rPr sz="700" b="1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60" dirty="0">
                          <a:latin typeface="Arial"/>
                          <a:cs typeface="Arial"/>
                        </a:rPr>
                        <a:t>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5D8F0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84785" marR="163830" indent="27305">
                        <a:lnSpc>
                          <a:spcPct val="109900"/>
                        </a:lnSpc>
                      </a:pPr>
                      <a:r>
                        <a:rPr sz="700" b="1" spc="-30" dirty="0">
                          <a:latin typeface="Arial"/>
                          <a:cs typeface="Arial"/>
                        </a:rPr>
                        <a:t>Non-Meal  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700" b="1" spc="5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cr</a:t>
                      </a:r>
                      <a:r>
                        <a:rPr sz="700" b="1" spc="-1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700" b="1" spc="-10" dirty="0">
                          <a:latin typeface="Arial"/>
                          <a:cs typeface="Arial"/>
                        </a:rPr>
                        <a:t>ti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94310" marR="139065" indent="-32384">
                        <a:lnSpc>
                          <a:spcPct val="109900"/>
                        </a:lnSpc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Non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700" b="1" spc="5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l  </a:t>
                      </a:r>
                      <a:r>
                        <a:rPr sz="700" b="1" spc="-70" dirty="0">
                          <a:latin typeface="Arial"/>
                          <a:cs typeface="Arial"/>
                        </a:rPr>
                        <a:t>Expense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780"/>
                        </a:lnSpc>
                      </a:pPr>
                      <a:r>
                        <a:rPr sz="700" b="1" spc="-45" dirty="0">
                          <a:latin typeface="Arial"/>
                          <a:cs typeface="Arial"/>
                        </a:rPr>
                        <a:t>Incidentals</a:t>
                      </a:r>
                      <a:r>
                        <a:rPr sz="70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35" dirty="0">
                          <a:latin typeface="Arial"/>
                          <a:cs typeface="Arial"/>
                        </a:rPr>
                        <a:t>(per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7475">
                <a:tc>
                  <a:txBody>
                    <a:bodyPr/>
                    <a:lstStyle/>
                    <a:p>
                      <a:pPr marL="15240" algn="ctr">
                        <a:lnSpc>
                          <a:spcPts val="770"/>
                        </a:lnSpc>
                      </a:pPr>
                      <a:r>
                        <a:rPr sz="700" b="1" spc="-40" dirty="0">
                          <a:latin typeface="Arial"/>
                          <a:cs typeface="Arial"/>
                        </a:rPr>
                        <a:t>Date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69545" algn="r">
                        <a:lnSpc>
                          <a:spcPts val="770"/>
                        </a:lnSpc>
                      </a:pPr>
                      <a:r>
                        <a:rPr sz="700" b="1" spc="-5" dirty="0">
                          <a:latin typeface="Arial"/>
                          <a:cs typeface="Arial"/>
                        </a:rPr>
                        <a:t>Ca</a:t>
                      </a:r>
                      <a:r>
                        <a:rPr sz="700" b="1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egory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8760">
                        <a:lnSpc>
                          <a:spcPts val="770"/>
                        </a:lnSpc>
                      </a:pPr>
                      <a:r>
                        <a:rPr sz="700" b="1" spc="-4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700" b="1" spc="-55" dirty="0">
                          <a:latin typeface="Arial"/>
                          <a:cs typeface="Arial"/>
                        </a:rPr>
                        <a:t> Day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785"/>
                        </a:lnSpc>
                      </a:pPr>
                      <a:r>
                        <a:rPr sz="700" b="1" spc="-45" dirty="0">
                          <a:latin typeface="Arial"/>
                          <a:cs typeface="Arial"/>
                        </a:rPr>
                        <a:t>daily</a:t>
                      </a:r>
                      <a:r>
                        <a:rPr sz="700" b="1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50" dirty="0">
                          <a:latin typeface="Arial"/>
                          <a:cs typeface="Arial"/>
                        </a:rPr>
                        <a:t>Guidelines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770"/>
                        </a:lnSpc>
                      </a:pPr>
                      <a:r>
                        <a:rPr sz="700" b="1" spc="-40" dirty="0">
                          <a:latin typeface="Arial"/>
                          <a:cs typeface="Arial"/>
                        </a:rPr>
                        <a:t>Total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780"/>
                        </a:lnSpc>
                      </a:pPr>
                      <a:r>
                        <a:rPr sz="700" b="1" spc="-65" dirty="0">
                          <a:latin typeface="Arial"/>
                          <a:cs typeface="Arial"/>
                        </a:rPr>
                        <a:t>cap </a:t>
                      </a:r>
                      <a:r>
                        <a:rPr sz="700" b="1" spc="-3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b="1" spc="-35" dirty="0">
                          <a:latin typeface="Arial"/>
                          <a:cs typeface="Arial"/>
                        </a:rPr>
                        <a:t>$69</a:t>
                      </a:r>
                      <a:r>
                        <a:rPr sz="700" b="1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35" dirty="0">
                          <a:latin typeface="Arial"/>
                          <a:cs typeface="Arial"/>
                        </a:rPr>
                        <a:t>per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80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ts val="540"/>
                        </a:lnSpc>
                      </a:pPr>
                      <a:r>
                        <a:rPr sz="700" b="1" spc="-45" dirty="0">
                          <a:latin typeface="Arial"/>
                          <a:cs typeface="Arial"/>
                        </a:rPr>
                        <a:t>day)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93040" algn="r">
                        <a:lnSpc>
                          <a:spcPts val="835"/>
                        </a:lnSpc>
                        <a:spcBef>
                          <a:spcPts val="545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Travel,</a:t>
                      </a:r>
                      <a:r>
                        <a:rPr sz="7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Other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Stipend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5"/>
                        </a:spcBef>
                        <a:tabLst>
                          <a:tab pos="63246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6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1185321" y="309892"/>
            <a:ext cx="9810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60 of 196 </a:t>
            </a:r>
            <a:r>
              <a:rPr sz="1050" spc="-97" baseline="35714" dirty="0">
                <a:latin typeface="Arial"/>
                <a:cs typeface="Arial"/>
              </a:rPr>
              <a:t>Page</a:t>
            </a:r>
            <a:r>
              <a:rPr sz="1050" spc="-195" baseline="35714" dirty="0">
                <a:latin typeface="Arial"/>
                <a:cs typeface="Arial"/>
              </a:rPr>
              <a:t> </a:t>
            </a:r>
            <a:r>
              <a:rPr sz="1050" spc="-52" baseline="35714" dirty="0">
                <a:latin typeface="Arial"/>
                <a:cs typeface="Arial"/>
              </a:rPr>
              <a:t>3</a:t>
            </a:r>
            <a:endParaRPr sz="1050" baseline="3571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61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921"/>
            <a:ext cx="80073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8/28/2019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9:04 </a:t>
            </a:r>
            <a:r>
              <a:rPr sz="700" spc="-20" dirty="0">
                <a:latin typeface="Arial"/>
                <a:cs typeface="Arial"/>
              </a:rPr>
              <a:t>AM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79" y="247853"/>
            <a:ext cx="236156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40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33856" y="852169"/>
          <a:ext cx="9101455" cy="5006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26050"/>
                <a:gridCol w="855979"/>
                <a:gridCol w="653415"/>
                <a:gridCol w="784225"/>
                <a:gridCol w="685165"/>
                <a:gridCol w="875665"/>
              </a:tblGrid>
              <a:tr h="187325">
                <a:tc rowSpan="2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66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66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66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66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48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28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ts val="810"/>
                        </a:lnSpc>
                      </a:pPr>
                      <a:r>
                        <a:rPr sz="700" spc="-70" dirty="0">
                          <a:latin typeface="Arial"/>
                          <a:cs typeface="Arial"/>
                        </a:rPr>
                        <a:t>TOTAL: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10"/>
                        </a:lnSpc>
                        <a:tabLst>
                          <a:tab pos="63246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856" y="5964935"/>
          <a:ext cx="6757670" cy="7639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4849"/>
                <a:gridCol w="5238114"/>
              </a:tblGrid>
              <a:tr h="118110">
                <a:tc>
                  <a:txBody>
                    <a:bodyPr/>
                    <a:lstStyle/>
                    <a:p>
                      <a:pPr algn="r">
                        <a:lnSpc>
                          <a:spcPts val="830"/>
                        </a:lnSpc>
                      </a:pPr>
                      <a:r>
                        <a:rPr sz="700" b="1" spc="-45" dirty="0">
                          <a:latin typeface="Arial"/>
                          <a:cs typeface="Arial"/>
                        </a:rPr>
                        <a:t>Subtotal</a:t>
                      </a:r>
                      <a:r>
                        <a:rPr sz="700" b="1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50" dirty="0">
                          <a:latin typeface="Arial"/>
                          <a:cs typeface="Arial"/>
                        </a:rPr>
                        <a:t>Time: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30"/>
                        </a:lnSpc>
                        <a:tabLst>
                          <a:tab pos="381000" algn="l"/>
                        </a:tabLst>
                      </a:pPr>
                      <a:r>
                        <a:rPr sz="700" b="1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b="1" spc="-30" dirty="0">
                          <a:latin typeface="Arial"/>
                          <a:cs typeface="Arial"/>
                        </a:rPr>
                        <a:t>300.00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algn="r">
                        <a:lnSpc>
                          <a:spcPts val="825"/>
                        </a:lnSpc>
                      </a:pPr>
                      <a:r>
                        <a:rPr sz="700" b="1" spc="-45" dirty="0">
                          <a:latin typeface="Arial"/>
                          <a:cs typeface="Arial"/>
                        </a:rPr>
                        <a:t>Subtotal</a:t>
                      </a:r>
                      <a:r>
                        <a:rPr sz="700" b="1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70" dirty="0">
                          <a:latin typeface="Arial"/>
                          <a:cs typeface="Arial"/>
                        </a:rPr>
                        <a:t>Expenses: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25"/>
                        </a:lnSpc>
                        <a:tabLst>
                          <a:tab pos="426720" algn="l"/>
                        </a:tabLst>
                      </a:pPr>
                      <a:r>
                        <a:rPr sz="700" b="1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b="1" spc="-25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algn="r">
                        <a:lnSpc>
                          <a:spcPts val="805"/>
                        </a:lnSpc>
                      </a:pPr>
                      <a:r>
                        <a:rPr sz="700" b="1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05"/>
                        </a:lnSpc>
                        <a:tabLst>
                          <a:tab pos="381000" algn="l"/>
                        </a:tabLst>
                      </a:pPr>
                      <a:r>
                        <a:rPr sz="700" b="1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b="1" spc="-30" dirty="0">
                          <a:latin typeface="Arial"/>
                          <a:cs typeface="Arial"/>
                        </a:rPr>
                        <a:t>325.00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1920">
                <a:tc>
                  <a:txBody>
                    <a:bodyPr/>
                    <a:lstStyle/>
                    <a:p>
                      <a:pPr marR="1270" algn="r">
                        <a:lnSpc>
                          <a:spcPts val="810"/>
                        </a:lnSpc>
                      </a:pPr>
                      <a:r>
                        <a:rPr sz="700" b="1" spc="-40" dirty="0">
                          <a:latin typeface="Arial"/>
                          <a:cs typeface="Arial"/>
                        </a:rPr>
                        <a:t>Unbilled</a:t>
                      </a:r>
                      <a:r>
                        <a:rPr sz="700" b="1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60" dirty="0">
                          <a:latin typeface="Arial"/>
                          <a:cs typeface="Arial"/>
                        </a:rPr>
                        <a:t>Hours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36575">
                        <a:lnSpc>
                          <a:spcPts val="81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9875">
                <a:tc gridSpan="3">
                  <a:txBody>
                    <a:bodyPr/>
                    <a:lstStyle/>
                    <a:p>
                      <a:pPr marR="151130" algn="r">
                        <a:lnSpc>
                          <a:spcPts val="835"/>
                        </a:lnSpc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INI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IALS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7305">
                        <a:lnSpc>
                          <a:spcPct val="100000"/>
                        </a:lnSpc>
                        <a:spcBef>
                          <a:spcPts val="50"/>
                        </a:spcBef>
                        <a:tabLst>
                          <a:tab pos="6132195" algn="l"/>
                        </a:tabLst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on this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9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are  accurate:	</a:t>
                      </a:r>
                      <a:r>
                        <a:rPr sz="700" spc="-125" dirty="0">
                          <a:latin typeface="Arial"/>
                          <a:cs typeface="Arial"/>
                        </a:rPr>
                        <a:t>PC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1185321" y="309892"/>
            <a:ext cx="9810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61 of 196 </a:t>
            </a:r>
            <a:r>
              <a:rPr sz="1050" spc="-97" baseline="35714" dirty="0">
                <a:latin typeface="Arial"/>
                <a:cs typeface="Arial"/>
              </a:rPr>
              <a:t>Page</a:t>
            </a:r>
            <a:r>
              <a:rPr sz="1050" spc="-195" baseline="35714" dirty="0">
                <a:latin typeface="Arial"/>
                <a:cs typeface="Arial"/>
              </a:rPr>
              <a:t> </a:t>
            </a:r>
            <a:r>
              <a:rPr sz="1050" spc="-52" baseline="35714" dirty="0">
                <a:latin typeface="Arial"/>
                <a:cs typeface="Arial"/>
              </a:rPr>
              <a:t>4</a:t>
            </a:r>
            <a:endParaRPr sz="1050" baseline="3571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62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921"/>
            <a:ext cx="80073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8/28/2019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9:06 </a:t>
            </a:r>
            <a:r>
              <a:rPr sz="700" spc="-20" dirty="0">
                <a:latin typeface="Arial"/>
                <a:cs typeface="Arial"/>
              </a:rPr>
              <a:t>AM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79" y="247853"/>
            <a:ext cx="236156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40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33856" y="847344"/>
          <a:ext cx="11538585" cy="6095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5485"/>
                <a:gridCol w="920750"/>
                <a:gridCol w="2808605"/>
                <a:gridCol w="854710"/>
                <a:gridCol w="653414"/>
                <a:gridCol w="782954"/>
                <a:gridCol w="2886075"/>
                <a:gridCol w="541654"/>
                <a:gridCol w="567055"/>
              </a:tblGrid>
              <a:tr h="824865">
                <a:tc gridSpan="10">
                  <a:txBody>
                    <a:bodyPr/>
                    <a:lstStyle/>
                    <a:p>
                      <a:pPr marL="34925">
                        <a:lnSpc>
                          <a:spcPts val="1210"/>
                        </a:lnSpc>
                        <a:tabLst>
                          <a:tab pos="6758940" algn="l"/>
                        </a:tabLst>
                      </a:pPr>
                      <a:r>
                        <a:rPr sz="115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150" spc="-30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1150" spc="-25" dirty="0">
                          <a:latin typeface="Arial"/>
                          <a:cs typeface="Arial"/>
                        </a:rPr>
                        <a:t> Mediation</a:t>
                      </a:r>
                      <a:r>
                        <a:rPr sz="11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50" dirty="0">
                          <a:latin typeface="Arial"/>
                          <a:cs typeface="Arial"/>
                        </a:rPr>
                        <a:t>Center	</a:t>
                      </a:r>
                      <a:r>
                        <a:rPr sz="1050" b="1" spc="-112" baseline="31746" dirty="0">
                          <a:latin typeface="Arial"/>
                          <a:cs typeface="Arial"/>
                        </a:rPr>
                        <a:t>INSTRUCTIONS</a:t>
                      </a:r>
                      <a:endParaRPr sz="1050" baseline="31746">
                        <a:latin typeface="Arial"/>
                        <a:cs typeface="Arial"/>
                      </a:endParaRPr>
                    </a:p>
                    <a:p>
                      <a:pPr marL="31750">
                        <a:lnSpc>
                          <a:spcPts val="1075"/>
                        </a:lnSpc>
                        <a:tabLst>
                          <a:tab pos="6758940" algn="l"/>
                        </a:tabLst>
                      </a:pPr>
                      <a:r>
                        <a:rPr sz="1500" spc="-120" baseline="-13888" dirty="0">
                          <a:latin typeface="Arial"/>
                          <a:cs typeface="Arial"/>
                        </a:rPr>
                        <a:t>3333</a:t>
                      </a:r>
                      <a:r>
                        <a:rPr sz="1500" spc="-37" baseline="-13888" dirty="0">
                          <a:latin typeface="Arial"/>
                          <a:cs typeface="Arial"/>
                        </a:rPr>
                        <a:t> Greenmount</a:t>
                      </a:r>
                      <a:r>
                        <a:rPr sz="1500" spc="-30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37" baseline="-13888" dirty="0">
                          <a:latin typeface="Arial"/>
                          <a:cs typeface="Arial"/>
                        </a:rPr>
                        <a:t>Avenue	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1.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blue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left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first.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cause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name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information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populate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spreadsheet.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847205" indent="-88265">
                        <a:lnSpc>
                          <a:spcPts val="670"/>
                        </a:lnSpc>
                        <a:spcBef>
                          <a:spcPts val="300"/>
                        </a:spcBef>
                        <a:buAutoNum type="arabicPeriod" startAt="2"/>
                        <a:tabLst>
                          <a:tab pos="6847840" algn="l"/>
                        </a:tabLst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and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consistent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"Sample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below.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34925">
                        <a:lnSpc>
                          <a:spcPts val="1210"/>
                        </a:lnSpc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150" spc="-55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1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185" dirty="0">
                          <a:latin typeface="Arial"/>
                          <a:cs typeface="Arial"/>
                        </a:rPr>
                        <a:t>21218</a:t>
                      </a:r>
                      <a:endParaRPr sz="1150">
                        <a:latin typeface="Arial"/>
                        <a:cs typeface="Arial"/>
                      </a:endParaRPr>
                    </a:p>
                    <a:p>
                      <a:pPr marL="6847205" indent="-88265">
                        <a:lnSpc>
                          <a:spcPct val="100000"/>
                        </a:lnSpc>
                        <a:spcBef>
                          <a:spcPts val="50"/>
                        </a:spcBef>
                        <a:buAutoNum type="arabicPeriod" startAt="3"/>
                        <a:tabLst>
                          <a:tab pos="6847840" algn="l"/>
                        </a:tabLst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may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day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fifteen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(15)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above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8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day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758940">
                        <a:lnSpc>
                          <a:spcPts val="835"/>
                        </a:lnSpc>
                        <a:spcBef>
                          <a:spcPts val="209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stipend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paid.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39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26390">
                        <a:lnSpc>
                          <a:spcPts val="95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OF: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86510">
                        <a:lnSpc>
                          <a:spcPts val="905"/>
                        </a:lnSpc>
                      </a:pPr>
                      <a:r>
                        <a:rPr sz="900" b="1" i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July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7465" marR="24130" indent="-3175" algn="ctr">
                        <a:lnSpc>
                          <a:spcPct val="114999"/>
                        </a:lnSpc>
                        <a:spcBef>
                          <a:spcPts val="445"/>
                        </a:spcBef>
                      </a:pPr>
                      <a:r>
                        <a:rPr sz="600" spc="-15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6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before  starting 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spreadsheet.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43815" marR="31750" algn="ctr">
                        <a:lnSpc>
                          <a:spcPct val="114900"/>
                        </a:lnSpc>
                        <a:spcBef>
                          <a:spcPts val="5"/>
                        </a:spcBef>
                      </a:pPr>
                      <a:r>
                        <a:rPr sz="600" spc="-35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other  info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populate.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51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7545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make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tab.Do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attesting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9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94970">
                        <a:lnSpc>
                          <a:spcPts val="95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BY: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4760">
                        <a:lnSpc>
                          <a:spcPts val="950"/>
                        </a:lnSpc>
                      </a:pPr>
                      <a:r>
                        <a:rPr sz="1000" spc="-20" dirty="0">
                          <a:latin typeface="Arial"/>
                          <a:cs typeface="Arial"/>
                        </a:rPr>
                        <a:t>Watts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651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7545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Shantay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Guy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410-900-9867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Darnyle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Wharton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410-746-0167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questions.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31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1056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900" spc="-7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651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7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567055">
                        <a:lnSpc>
                          <a:spcPts val="1140"/>
                        </a:lnSpc>
                      </a:pPr>
                      <a:r>
                        <a:rPr sz="1000" spc="-75" dirty="0">
                          <a:latin typeface="Arial"/>
                          <a:cs typeface="Arial"/>
                        </a:rPr>
                        <a:t>YEAR: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280795">
                        <a:lnSpc>
                          <a:spcPts val="1060"/>
                        </a:lnSpc>
                      </a:pPr>
                      <a:r>
                        <a:rPr sz="1000" spc="-45" dirty="0">
                          <a:latin typeface="Arial"/>
                          <a:cs typeface="Arial"/>
                        </a:rPr>
                        <a:t>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651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31165">
                <a:tc grid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152082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750" b="1" i="1" spc="-55" dirty="0">
                          <a:latin typeface="Arial"/>
                          <a:cs typeface="Arial"/>
                        </a:rPr>
                        <a:t>Sample </a:t>
                      </a:r>
                      <a:r>
                        <a:rPr sz="750" b="1" i="1" spc="-50" dirty="0">
                          <a:latin typeface="Arial"/>
                          <a:cs typeface="Arial"/>
                        </a:rPr>
                        <a:t>Description:</a:t>
                      </a:r>
                      <a:endParaRPr sz="750">
                        <a:latin typeface="Arial"/>
                        <a:cs typeface="Arial"/>
                      </a:endParaRPr>
                    </a:p>
                    <a:p>
                      <a:pPr marL="1520825">
                        <a:lnSpc>
                          <a:spcPts val="890"/>
                        </a:lnSpc>
                        <a:spcBef>
                          <a:spcPts val="95"/>
                        </a:spcBef>
                      </a:pPr>
                      <a:r>
                        <a:rPr sz="750" i="1" spc="-40" dirty="0">
                          <a:latin typeface="Trebuchet MS"/>
                          <a:cs typeface="Trebuchet MS"/>
                        </a:rPr>
                        <a:t>Attend </a:t>
                      </a:r>
                      <a:r>
                        <a:rPr sz="750" i="1" spc="-20" dirty="0">
                          <a:latin typeface="Trebuchet MS"/>
                          <a:cs typeface="Trebuchet MS"/>
                        </a:rPr>
                        <a:t>Howard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Park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Civic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Association</a:t>
                      </a:r>
                      <a:r>
                        <a:rPr sz="750" i="1" spc="-1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meeting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018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75"/>
                        </a:lnSpc>
                      </a:pPr>
                      <a:r>
                        <a:rPr sz="1250" spc="-8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1460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3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0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45" dirty="0">
                          <a:latin typeface="Arial"/>
                          <a:cs typeface="Arial"/>
                        </a:rPr>
                        <a:t>of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6379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ay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b="1" spc="-65" dirty="0">
                          <a:latin typeface="Arial"/>
                          <a:cs typeface="Arial"/>
                        </a:rPr>
                        <a:t>Description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464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85" dirty="0">
                          <a:latin typeface="Arial"/>
                          <a:cs typeface="Arial"/>
                        </a:rPr>
                        <a:t>Hours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275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60" dirty="0">
                          <a:latin typeface="Arial"/>
                          <a:cs typeface="Arial"/>
                        </a:rPr>
                        <a:t>Rate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00" b="1" spc="-40" dirty="0">
                          <a:latin typeface="Arial"/>
                          <a:cs typeface="Arial"/>
                        </a:rPr>
                        <a:t>Total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700" b="1" spc="-60" dirty="0">
                          <a:latin typeface="Arial"/>
                          <a:cs typeface="Arial"/>
                        </a:rPr>
                        <a:t>Comments </a:t>
                      </a:r>
                      <a:r>
                        <a:rPr sz="700" b="1" spc="-40" dirty="0">
                          <a:latin typeface="Arial"/>
                          <a:cs typeface="Arial"/>
                        </a:rPr>
                        <a:t>(Unbilled</a:t>
                      </a:r>
                      <a:r>
                        <a:rPr sz="7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45" dirty="0">
                          <a:latin typeface="Arial"/>
                          <a:cs typeface="Arial"/>
                        </a:rPr>
                        <a:t>Time)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9545" marR="96520" indent="-47625">
                        <a:lnSpc>
                          <a:spcPts val="930"/>
                        </a:lnSpc>
                        <a:spcBef>
                          <a:spcPts val="20"/>
                        </a:spcBef>
                      </a:pPr>
                      <a:r>
                        <a:rPr sz="700" b="1" spc="5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nb</a:t>
                      </a:r>
                      <a:r>
                        <a:rPr sz="700" b="1" spc="-10" dirty="0">
                          <a:latin typeface="Arial"/>
                          <a:cs typeface="Arial"/>
                        </a:rPr>
                        <a:t>ill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ed  </a:t>
                      </a:r>
                      <a:r>
                        <a:rPr sz="700" b="1" spc="-60" dirty="0">
                          <a:latin typeface="Arial"/>
                          <a:cs typeface="Arial"/>
                        </a:rPr>
                        <a:t>Hours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95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Tabled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Union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Baptist Headstart.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Spoke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11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 Members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5422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Central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District 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CRC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Major</a:t>
                      </a:r>
                      <a:r>
                        <a:rPr sz="7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Davis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5422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178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509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892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Tabled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Open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Works.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Spoke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 Members,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City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Agency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Personnel, Police and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Fire</a:t>
                      </a:r>
                      <a:r>
                        <a:rPr sz="7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Dept,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5422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9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ts val="760"/>
                        </a:lnSpc>
                      </a:pPr>
                      <a:r>
                        <a:rPr sz="700" spc="-65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they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gathered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walk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892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tabled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Shake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Bake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Fun</a:t>
                      </a:r>
                      <a:r>
                        <a:rPr sz="7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Centyer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5422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892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95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892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892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892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Monitoring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Team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Meeting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5422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892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tabLst>
                          <a:tab pos="376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6286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1185321" y="309892"/>
            <a:ext cx="9810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62 of 196 </a:t>
            </a:r>
            <a:r>
              <a:rPr sz="1050" spc="-97" baseline="35714" dirty="0">
                <a:latin typeface="Arial"/>
                <a:cs typeface="Arial"/>
              </a:rPr>
              <a:t>Page</a:t>
            </a:r>
            <a:r>
              <a:rPr sz="1050" spc="-195" baseline="35714" dirty="0">
                <a:latin typeface="Arial"/>
                <a:cs typeface="Arial"/>
              </a:rPr>
              <a:t> </a:t>
            </a:r>
            <a:r>
              <a:rPr sz="1050" spc="-52" baseline="35714" dirty="0">
                <a:latin typeface="Arial"/>
                <a:cs typeface="Arial"/>
              </a:rPr>
              <a:t>1</a:t>
            </a:r>
            <a:endParaRPr sz="1050" baseline="3571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63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921"/>
            <a:ext cx="80073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8/28/2019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9:06 </a:t>
            </a:r>
            <a:r>
              <a:rPr sz="700" spc="-20" dirty="0">
                <a:latin typeface="Arial"/>
                <a:cs typeface="Arial"/>
              </a:rPr>
              <a:t>AM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79" y="247853"/>
            <a:ext cx="236156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40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33856" y="848423"/>
          <a:ext cx="11538585" cy="36855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495"/>
                <a:gridCol w="711835"/>
                <a:gridCol w="3729354"/>
                <a:gridCol w="854075"/>
                <a:gridCol w="654684"/>
                <a:gridCol w="782320"/>
                <a:gridCol w="3997960"/>
              </a:tblGrid>
              <a:tr h="381000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Tabled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Open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Works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tabLst>
                          <a:tab pos="5060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Union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Baptist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Forum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passed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out</a:t>
                      </a:r>
                      <a:r>
                        <a:rPr sz="7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brochures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tabLst>
                          <a:tab pos="5060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60.00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Tabled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Nancy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by 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SNAC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Engagement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tabLst>
                          <a:tab pos="5060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950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Attended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meeting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about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Micro-Policing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OSI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tabLst>
                          <a:tab pos="5060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950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marL="29209" algn="ctr">
                        <a:lnSpc>
                          <a:spcPts val="819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ts val="819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819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ts val="819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3679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27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920">
                <a:tc gridSpan="4">
                  <a:txBody>
                    <a:bodyPr/>
                    <a:lstStyle/>
                    <a:p>
                      <a:pPr algn="r">
                        <a:lnSpc>
                          <a:spcPts val="81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810"/>
                        </a:lnSpc>
                      </a:pPr>
                      <a:r>
                        <a:rPr sz="700" b="1" spc="-80" dirty="0">
                          <a:latin typeface="Arial"/>
                          <a:cs typeface="Arial"/>
                        </a:rPr>
                        <a:t>TOTAL: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810"/>
                        </a:lnSpc>
                        <a:tabLst>
                          <a:tab pos="459105" algn="l"/>
                        </a:tabLst>
                      </a:pPr>
                      <a:r>
                        <a:rPr sz="700" b="1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b="1" spc="-30" dirty="0">
                          <a:latin typeface="Arial"/>
                          <a:cs typeface="Arial"/>
                        </a:rPr>
                        <a:t>300.00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R="568960" algn="r">
                        <a:lnSpc>
                          <a:spcPts val="81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1185321" y="309892"/>
            <a:ext cx="9810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63 of 196 </a:t>
            </a:r>
            <a:r>
              <a:rPr sz="1050" spc="-97" baseline="35714" dirty="0">
                <a:latin typeface="Arial"/>
                <a:cs typeface="Arial"/>
              </a:rPr>
              <a:t>Page</a:t>
            </a:r>
            <a:r>
              <a:rPr sz="1050" spc="-195" baseline="35714" dirty="0">
                <a:latin typeface="Arial"/>
                <a:cs typeface="Arial"/>
              </a:rPr>
              <a:t> </a:t>
            </a:r>
            <a:r>
              <a:rPr sz="1050" spc="-52" baseline="35714" dirty="0">
                <a:latin typeface="Arial"/>
                <a:cs typeface="Arial"/>
              </a:rPr>
              <a:t>2</a:t>
            </a:r>
            <a:endParaRPr sz="1050" baseline="3571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64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921"/>
            <a:ext cx="80073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8/28/2019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9:06 </a:t>
            </a:r>
            <a:r>
              <a:rPr sz="700" spc="-20" dirty="0">
                <a:latin typeface="Arial"/>
                <a:cs typeface="Arial"/>
              </a:rPr>
              <a:t>AM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79" y="247853"/>
            <a:ext cx="236156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40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33856" y="847344"/>
          <a:ext cx="11538585" cy="61271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5485"/>
                <a:gridCol w="920750"/>
                <a:gridCol w="2807970"/>
                <a:gridCol w="855979"/>
                <a:gridCol w="653415"/>
                <a:gridCol w="784225"/>
                <a:gridCol w="685165"/>
                <a:gridCol w="875665"/>
                <a:gridCol w="2437129"/>
              </a:tblGrid>
              <a:tr h="21018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75"/>
                        </a:lnSpc>
                      </a:pPr>
                      <a:r>
                        <a:rPr sz="1250" spc="-19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192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44170">
                        <a:lnSpc>
                          <a:spcPts val="800"/>
                        </a:lnSpc>
                      </a:pPr>
                      <a:r>
                        <a:rPr sz="700" b="1" spc="-85" dirty="0">
                          <a:latin typeface="Arial"/>
                          <a:cs typeface="Arial"/>
                        </a:rPr>
                        <a:t>MEALS </a:t>
                      </a:r>
                      <a:r>
                        <a:rPr sz="700" b="1" spc="-60" dirty="0">
                          <a:latin typeface="Arial"/>
                          <a:cs typeface="Arial"/>
                        </a:rPr>
                        <a:t>+</a:t>
                      </a:r>
                      <a:r>
                        <a:rPr sz="700" b="1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80" dirty="0">
                          <a:latin typeface="Arial"/>
                          <a:cs typeface="Arial"/>
                        </a:rPr>
                        <a:t>INCIDENTALS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4604" algn="ctr">
                        <a:lnSpc>
                          <a:spcPts val="800"/>
                        </a:lnSpc>
                      </a:pPr>
                      <a:r>
                        <a:rPr sz="700" b="1" spc="-50" dirty="0">
                          <a:latin typeface="Arial"/>
                          <a:cs typeface="Arial"/>
                        </a:rPr>
                        <a:t>NON</a:t>
                      </a:r>
                      <a:r>
                        <a:rPr sz="7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85" dirty="0">
                          <a:latin typeface="Arial"/>
                          <a:cs typeface="Arial"/>
                        </a:rPr>
                        <a:t>MEALS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996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640"/>
                        </a:lnSpc>
                      </a:pPr>
                      <a:r>
                        <a:rPr sz="700" b="1" spc="-40" dirty="0">
                          <a:latin typeface="Arial"/>
                          <a:cs typeface="Arial"/>
                        </a:rPr>
                        <a:t>Total </a:t>
                      </a:r>
                      <a:r>
                        <a:rPr sz="700" b="1" spc="-15" dirty="0">
                          <a:latin typeface="Arial"/>
                          <a:cs typeface="Arial"/>
                        </a:rPr>
                        <a:t>Meal</a:t>
                      </a:r>
                      <a:r>
                        <a:rPr sz="700" b="1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60" dirty="0">
                          <a:latin typeface="Arial"/>
                          <a:cs typeface="Arial"/>
                        </a:rPr>
                        <a:t>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5D8F0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84785" marR="163830" indent="27305">
                        <a:lnSpc>
                          <a:spcPct val="109900"/>
                        </a:lnSpc>
                      </a:pPr>
                      <a:r>
                        <a:rPr sz="700" b="1" spc="-30" dirty="0">
                          <a:latin typeface="Arial"/>
                          <a:cs typeface="Arial"/>
                        </a:rPr>
                        <a:t>Non-Meal  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700" b="1" spc="5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cr</a:t>
                      </a:r>
                      <a:r>
                        <a:rPr sz="700" b="1" spc="-1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700" b="1" spc="-10" dirty="0">
                          <a:latin typeface="Arial"/>
                          <a:cs typeface="Arial"/>
                        </a:rPr>
                        <a:t>ti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94310" marR="139065" indent="-32384">
                        <a:lnSpc>
                          <a:spcPct val="109900"/>
                        </a:lnSpc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Non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700" b="1" spc="5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l  </a:t>
                      </a:r>
                      <a:r>
                        <a:rPr sz="700" b="1" spc="-70" dirty="0">
                          <a:latin typeface="Arial"/>
                          <a:cs typeface="Arial"/>
                        </a:rPr>
                        <a:t>Expense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780"/>
                        </a:lnSpc>
                      </a:pPr>
                      <a:r>
                        <a:rPr sz="700" b="1" spc="-45" dirty="0">
                          <a:latin typeface="Arial"/>
                          <a:cs typeface="Arial"/>
                        </a:rPr>
                        <a:t>Incidentals</a:t>
                      </a:r>
                      <a:r>
                        <a:rPr sz="70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35" dirty="0">
                          <a:latin typeface="Arial"/>
                          <a:cs typeface="Arial"/>
                        </a:rPr>
                        <a:t>(per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7475">
                <a:tc>
                  <a:txBody>
                    <a:bodyPr/>
                    <a:lstStyle/>
                    <a:p>
                      <a:pPr marL="15240" algn="ctr">
                        <a:lnSpc>
                          <a:spcPts val="770"/>
                        </a:lnSpc>
                      </a:pPr>
                      <a:r>
                        <a:rPr sz="700" b="1" spc="-40" dirty="0">
                          <a:latin typeface="Arial"/>
                          <a:cs typeface="Arial"/>
                        </a:rPr>
                        <a:t>Date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69545" algn="r">
                        <a:lnSpc>
                          <a:spcPts val="770"/>
                        </a:lnSpc>
                      </a:pPr>
                      <a:r>
                        <a:rPr sz="700" b="1" spc="-5" dirty="0">
                          <a:latin typeface="Arial"/>
                          <a:cs typeface="Arial"/>
                        </a:rPr>
                        <a:t>Ca</a:t>
                      </a:r>
                      <a:r>
                        <a:rPr sz="700" b="1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egory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8760">
                        <a:lnSpc>
                          <a:spcPts val="770"/>
                        </a:lnSpc>
                      </a:pPr>
                      <a:r>
                        <a:rPr sz="700" b="1" spc="-4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700" b="1" spc="-55" dirty="0">
                          <a:latin typeface="Arial"/>
                          <a:cs typeface="Arial"/>
                        </a:rPr>
                        <a:t> Day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785"/>
                        </a:lnSpc>
                      </a:pPr>
                      <a:r>
                        <a:rPr sz="700" b="1" spc="-45" dirty="0">
                          <a:latin typeface="Arial"/>
                          <a:cs typeface="Arial"/>
                        </a:rPr>
                        <a:t>daily</a:t>
                      </a:r>
                      <a:r>
                        <a:rPr sz="700" b="1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50" dirty="0">
                          <a:latin typeface="Arial"/>
                          <a:cs typeface="Arial"/>
                        </a:rPr>
                        <a:t>Guidelines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770"/>
                        </a:lnSpc>
                      </a:pPr>
                      <a:r>
                        <a:rPr sz="700" b="1" spc="-40" dirty="0">
                          <a:latin typeface="Arial"/>
                          <a:cs typeface="Arial"/>
                        </a:rPr>
                        <a:t>Total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780"/>
                        </a:lnSpc>
                      </a:pPr>
                      <a:r>
                        <a:rPr sz="700" b="1" spc="-65" dirty="0">
                          <a:latin typeface="Arial"/>
                          <a:cs typeface="Arial"/>
                        </a:rPr>
                        <a:t>cap </a:t>
                      </a:r>
                      <a:r>
                        <a:rPr sz="700" b="1" spc="-3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b="1" spc="-35" dirty="0">
                          <a:latin typeface="Arial"/>
                          <a:cs typeface="Arial"/>
                        </a:rPr>
                        <a:t>$69</a:t>
                      </a:r>
                      <a:r>
                        <a:rPr sz="700" b="1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35" dirty="0">
                          <a:latin typeface="Arial"/>
                          <a:cs typeface="Arial"/>
                        </a:rPr>
                        <a:t>per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80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ts val="540"/>
                        </a:lnSpc>
                      </a:pPr>
                      <a:r>
                        <a:rPr sz="700" b="1" spc="-45" dirty="0">
                          <a:latin typeface="Arial"/>
                          <a:cs typeface="Arial"/>
                        </a:rPr>
                        <a:t>day)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93040" algn="r">
                        <a:lnSpc>
                          <a:spcPts val="835"/>
                        </a:lnSpc>
                        <a:spcBef>
                          <a:spcPts val="545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Travel,</a:t>
                      </a:r>
                      <a:r>
                        <a:rPr sz="7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Other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Stipend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45"/>
                        </a:spcBef>
                        <a:tabLst>
                          <a:tab pos="44323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5"/>
                        </a:spcBef>
                        <a:tabLst>
                          <a:tab pos="63246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6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1185321" y="309892"/>
            <a:ext cx="9810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64 of 196 </a:t>
            </a:r>
            <a:r>
              <a:rPr sz="1050" spc="-97" baseline="35714" dirty="0">
                <a:latin typeface="Arial"/>
                <a:cs typeface="Arial"/>
              </a:rPr>
              <a:t>Page</a:t>
            </a:r>
            <a:r>
              <a:rPr sz="1050" spc="-195" baseline="35714" dirty="0">
                <a:latin typeface="Arial"/>
                <a:cs typeface="Arial"/>
              </a:rPr>
              <a:t> </a:t>
            </a:r>
            <a:r>
              <a:rPr sz="1050" spc="-52" baseline="35714" dirty="0">
                <a:latin typeface="Arial"/>
                <a:cs typeface="Arial"/>
              </a:rPr>
              <a:t>3</a:t>
            </a:r>
            <a:endParaRPr sz="1050" baseline="3571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921"/>
            <a:ext cx="84645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9/16/2019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05" dirty="0">
                <a:latin typeface="Arial"/>
                <a:cs typeface="Arial"/>
              </a:rPr>
              <a:t> </a:t>
            </a:r>
            <a:r>
              <a:rPr sz="700" spc="-30" dirty="0">
                <a:latin typeface="Arial"/>
                <a:cs typeface="Arial"/>
              </a:rPr>
              <a:t>11:04 </a:t>
            </a:r>
            <a:r>
              <a:rPr sz="700" spc="-25" dirty="0">
                <a:latin typeface="Arial"/>
                <a:cs typeface="Arial"/>
              </a:rPr>
              <a:t>AM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9404" y="247853"/>
            <a:ext cx="1301750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8475" marR="5080" indent="-486409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40" dirty="0">
                <a:latin typeface="Arial"/>
                <a:cs typeface="Arial"/>
              </a:rPr>
              <a:t>Consent Decree </a:t>
            </a:r>
            <a:r>
              <a:rPr sz="700" dirty="0">
                <a:latin typeface="Arial"/>
                <a:cs typeface="Arial"/>
              </a:rPr>
              <a:t>Monitor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33856" y="848423"/>
          <a:ext cx="11391896" cy="60978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495"/>
                <a:gridCol w="711835"/>
                <a:gridCol w="3729354"/>
                <a:gridCol w="854710"/>
                <a:gridCol w="653414"/>
                <a:gridCol w="666115"/>
                <a:gridCol w="685800"/>
                <a:gridCol w="874395"/>
                <a:gridCol w="1326515"/>
                <a:gridCol w="535304"/>
                <a:gridCol w="568959"/>
              </a:tblGrid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Prepare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attend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Monthly</a:t>
                      </a:r>
                      <a:r>
                        <a:rPr sz="7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Meeting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4.3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3663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3105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2,042.50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logistical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issues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connection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Today's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Monthly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Brief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S.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Rosenthal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Semi-Annual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Report;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revised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draft of</a:t>
                      </a:r>
                      <a:r>
                        <a:rPr sz="7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Expedited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3663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3790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380.00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logistics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next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week's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Forum and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25th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Public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78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Resolution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Minor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Misconduct</a:t>
                      </a:r>
                      <a:r>
                        <a:rPr sz="7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Policy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3">
                  <a:txBody>
                    <a:bodyPr/>
                    <a:lstStyle/>
                    <a:p>
                      <a:pPr marL="23495">
                        <a:lnSpc>
                          <a:spcPts val="78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Hearing;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ride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along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request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J.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Bredar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Murphy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1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23495">
                        <a:lnSpc>
                          <a:spcPts val="78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Sullivan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0660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3663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Attend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Ribbon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Cutting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Union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Baptist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Church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Police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Sub-station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950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3663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Respond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Maryland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Ave.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.Police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involved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shooting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and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communicate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my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observation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Court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3663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3105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2,612.50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2"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25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78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Monitoring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Team;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prepare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attend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Town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Hall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Meeting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Attend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Police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Commissioner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Briefing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POIS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including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review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report;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prepare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participate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3.7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3663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3105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1,757.50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2"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780"/>
                        </a:lnSpc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Quarterly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Forum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3663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final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Mission Statement;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notes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yesterday's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35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23495">
                        <a:lnSpc>
                          <a:spcPts val="78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Forum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possible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use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next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week's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Quarterly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hearing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Attend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Comstat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Meeting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3663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3790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617.50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Work on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logistics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next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week's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Quarterly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Hearing;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several</a:t>
                      </a:r>
                      <a:r>
                        <a:rPr sz="7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communications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8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23495">
                        <a:lnSpc>
                          <a:spcPts val="780"/>
                        </a:lnSpc>
                      </a:pP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responding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Court's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request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950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portions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draft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Semi-Annual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Report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supply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edits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S.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Rosenthal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same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3663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3790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142.50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3663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3663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revised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expedited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Resolution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Policy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including 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comments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related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(.7);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review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3663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3790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950.00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Work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D.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Murphy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S.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Sullivan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addressing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administrative</a:t>
                      </a:r>
                      <a:r>
                        <a:rPr sz="7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requests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00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78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final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version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3rd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Semi-Annual</a:t>
                      </a:r>
                      <a:r>
                        <a:rPr sz="7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Report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23495">
                        <a:lnSpc>
                          <a:spcPts val="780"/>
                        </a:lnSpc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Court;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address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logistical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issues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week's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Quarterly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Hearing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Prepare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Quarterly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Hearing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presentation;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telephone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C.E.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Team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3663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3790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902.50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Several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telephone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conferences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representatives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Faith</a:t>
                      </a:r>
                      <a:r>
                        <a:rPr sz="7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Based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35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23495">
                        <a:lnSpc>
                          <a:spcPts val="78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engagement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Commissioner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materials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including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materials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Court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and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presentation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tomorrow's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hearing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3663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3790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administrative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issues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Monitoring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Team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Parties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2.7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3">
                  <a:txBody>
                    <a:bodyPr/>
                    <a:lstStyle/>
                    <a:p>
                      <a:pPr marL="23495">
                        <a:lnSpc>
                          <a:spcPts val="78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regarding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tomorrow's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Hearing;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R.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Dupont,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G.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Lippman and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J.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Green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3">
                  <a:txBody>
                    <a:bodyPr/>
                    <a:lstStyle/>
                    <a:p>
                      <a:pPr marL="23495">
                        <a:lnSpc>
                          <a:spcPts val="78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re: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issues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concerning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area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Interaction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People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Behavioral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23495">
                        <a:lnSpc>
                          <a:spcPts val="78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disorders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Prepare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attend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Quarterly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Public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Hearing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3663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3105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3,800.00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3663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Several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telephone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conferences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Rev.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Arnold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Howard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Enon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Baptist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23495">
                        <a:lnSpc>
                          <a:spcPts val="78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Church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Engagement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Faith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Based</a:t>
                      </a:r>
                      <a:r>
                        <a:rPr sz="7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3663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3663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materials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connection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Emergency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Petitions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and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evaluate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potential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pilot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program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as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3663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3790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570.00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3"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78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suggested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by 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R.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Dupont;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Officer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Safety Semi-Annual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Report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along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MT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2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78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comments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draft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Retention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Plan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3663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Judge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Bredar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review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administrative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issues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3679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Attend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Use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Force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the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Academy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tabLst>
                          <a:tab pos="3663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3105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3,325.00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92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ts val="81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48.7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10"/>
                        </a:lnSpc>
                      </a:pPr>
                      <a:r>
                        <a:rPr sz="700" b="1" spc="-80" dirty="0">
                          <a:latin typeface="Arial"/>
                          <a:cs typeface="Arial"/>
                        </a:rPr>
                        <a:t>TOTAL: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810"/>
                        </a:lnSpc>
                        <a:tabLst>
                          <a:tab pos="262890" algn="l"/>
                        </a:tabLst>
                      </a:pPr>
                      <a:r>
                        <a:rPr sz="700" b="1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b="1" spc="-30" dirty="0">
                          <a:latin typeface="Arial"/>
                          <a:cs typeface="Arial"/>
                        </a:rPr>
                        <a:t>23,132.50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18.8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1241811" y="309892"/>
            <a:ext cx="92456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2 </a:t>
            </a:r>
            <a:r>
              <a:rPr sz="800" spc="-5" dirty="0">
                <a:latin typeface="Arial"/>
                <a:cs typeface="Arial"/>
              </a:rPr>
              <a:t>of 196 </a:t>
            </a:r>
            <a:r>
              <a:rPr sz="1050" spc="-97" baseline="35714" dirty="0">
                <a:latin typeface="Arial"/>
                <a:cs typeface="Arial"/>
              </a:rPr>
              <a:t>Page</a:t>
            </a:r>
            <a:r>
              <a:rPr sz="1050" spc="-209" baseline="35714" dirty="0">
                <a:latin typeface="Arial"/>
                <a:cs typeface="Arial"/>
              </a:rPr>
              <a:t> </a:t>
            </a:r>
            <a:r>
              <a:rPr sz="1050" spc="-52" baseline="35714" dirty="0">
                <a:latin typeface="Arial"/>
                <a:cs typeface="Arial"/>
              </a:rPr>
              <a:t>2</a:t>
            </a:r>
            <a:endParaRPr sz="1050" baseline="3571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65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921"/>
            <a:ext cx="80073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8/28/2019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9:06 </a:t>
            </a:r>
            <a:r>
              <a:rPr sz="700" spc="-20" dirty="0">
                <a:latin typeface="Arial"/>
                <a:cs typeface="Arial"/>
              </a:rPr>
              <a:t>AM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79" y="247853"/>
            <a:ext cx="236156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40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33856" y="852169"/>
          <a:ext cx="9101455" cy="5006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26050"/>
                <a:gridCol w="855979"/>
                <a:gridCol w="653415"/>
                <a:gridCol w="784225"/>
                <a:gridCol w="685165"/>
                <a:gridCol w="875665"/>
              </a:tblGrid>
              <a:tr h="187325">
                <a:tc rowSpan="2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66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66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66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66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48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28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ts val="810"/>
                        </a:lnSpc>
                      </a:pPr>
                      <a:r>
                        <a:rPr sz="700" spc="-70" dirty="0">
                          <a:latin typeface="Arial"/>
                          <a:cs typeface="Arial"/>
                        </a:rPr>
                        <a:t>TOTAL: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10"/>
                        </a:lnSpc>
                        <a:tabLst>
                          <a:tab pos="63246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856" y="5964935"/>
          <a:ext cx="6757670" cy="7639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4849"/>
                <a:gridCol w="5238114"/>
              </a:tblGrid>
              <a:tr h="118110">
                <a:tc>
                  <a:txBody>
                    <a:bodyPr/>
                    <a:lstStyle/>
                    <a:p>
                      <a:pPr algn="r">
                        <a:lnSpc>
                          <a:spcPts val="830"/>
                        </a:lnSpc>
                      </a:pPr>
                      <a:r>
                        <a:rPr sz="700" b="1" spc="-45" dirty="0">
                          <a:latin typeface="Arial"/>
                          <a:cs typeface="Arial"/>
                        </a:rPr>
                        <a:t>Subtotal</a:t>
                      </a:r>
                      <a:r>
                        <a:rPr sz="700" b="1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50" dirty="0">
                          <a:latin typeface="Arial"/>
                          <a:cs typeface="Arial"/>
                        </a:rPr>
                        <a:t>Time: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30"/>
                        </a:lnSpc>
                        <a:tabLst>
                          <a:tab pos="381000" algn="l"/>
                        </a:tabLst>
                      </a:pPr>
                      <a:r>
                        <a:rPr sz="700" b="1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b="1" spc="-30" dirty="0">
                          <a:latin typeface="Arial"/>
                          <a:cs typeface="Arial"/>
                        </a:rPr>
                        <a:t>300.00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algn="r">
                        <a:lnSpc>
                          <a:spcPts val="825"/>
                        </a:lnSpc>
                      </a:pPr>
                      <a:r>
                        <a:rPr sz="700" b="1" spc="-45" dirty="0">
                          <a:latin typeface="Arial"/>
                          <a:cs typeface="Arial"/>
                        </a:rPr>
                        <a:t>Subtotal</a:t>
                      </a:r>
                      <a:r>
                        <a:rPr sz="700" b="1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70" dirty="0">
                          <a:latin typeface="Arial"/>
                          <a:cs typeface="Arial"/>
                        </a:rPr>
                        <a:t>Expenses: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25"/>
                        </a:lnSpc>
                        <a:tabLst>
                          <a:tab pos="426720" algn="l"/>
                        </a:tabLst>
                      </a:pPr>
                      <a:r>
                        <a:rPr sz="700" b="1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b="1" spc="-25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algn="r">
                        <a:lnSpc>
                          <a:spcPts val="805"/>
                        </a:lnSpc>
                      </a:pPr>
                      <a:r>
                        <a:rPr sz="700" b="1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05"/>
                        </a:lnSpc>
                        <a:tabLst>
                          <a:tab pos="381000" algn="l"/>
                        </a:tabLst>
                      </a:pPr>
                      <a:r>
                        <a:rPr sz="700" b="1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b="1" spc="-30" dirty="0">
                          <a:latin typeface="Arial"/>
                          <a:cs typeface="Arial"/>
                        </a:rPr>
                        <a:t>325.00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1920">
                <a:tc>
                  <a:txBody>
                    <a:bodyPr/>
                    <a:lstStyle/>
                    <a:p>
                      <a:pPr marR="1270" algn="r">
                        <a:lnSpc>
                          <a:spcPts val="810"/>
                        </a:lnSpc>
                      </a:pPr>
                      <a:r>
                        <a:rPr sz="700" b="1" spc="-40" dirty="0">
                          <a:latin typeface="Arial"/>
                          <a:cs typeface="Arial"/>
                        </a:rPr>
                        <a:t>Unbilled</a:t>
                      </a:r>
                      <a:r>
                        <a:rPr sz="700" b="1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60" dirty="0">
                          <a:latin typeface="Arial"/>
                          <a:cs typeface="Arial"/>
                        </a:rPr>
                        <a:t>Hours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36575">
                        <a:lnSpc>
                          <a:spcPts val="81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9875">
                <a:tc gridSpan="3">
                  <a:txBody>
                    <a:bodyPr/>
                    <a:lstStyle/>
                    <a:p>
                      <a:pPr marR="151130" algn="r">
                        <a:lnSpc>
                          <a:spcPts val="835"/>
                        </a:lnSpc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INI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IALS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7305">
                        <a:lnSpc>
                          <a:spcPct val="100000"/>
                        </a:lnSpc>
                        <a:spcBef>
                          <a:spcPts val="50"/>
                        </a:spcBef>
                        <a:tabLst>
                          <a:tab pos="6132195" algn="l"/>
                        </a:tabLst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on this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9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are  accurate:	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WW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1185321" y="309892"/>
            <a:ext cx="9810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65 of 196 </a:t>
            </a:r>
            <a:r>
              <a:rPr sz="1050" spc="-97" baseline="35714" dirty="0">
                <a:latin typeface="Arial"/>
                <a:cs typeface="Arial"/>
              </a:rPr>
              <a:t>Page</a:t>
            </a:r>
            <a:r>
              <a:rPr sz="1050" spc="-195" baseline="35714" dirty="0">
                <a:latin typeface="Arial"/>
                <a:cs typeface="Arial"/>
              </a:rPr>
              <a:t> </a:t>
            </a:r>
            <a:r>
              <a:rPr sz="1050" spc="-52" baseline="35714" dirty="0">
                <a:latin typeface="Arial"/>
                <a:cs typeface="Arial"/>
              </a:rPr>
              <a:t>4</a:t>
            </a:r>
            <a:endParaRPr sz="1050" baseline="3571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6511" y="0"/>
            <a:ext cx="88963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9/4/2019 </a:t>
            </a:r>
            <a:r>
              <a:rPr sz="800" dirty="0">
                <a:latin typeface="Arial"/>
                <a:cs typeface="Arial"/>
              </a:rPr>
              <a:t>/ </a:t>
            </a:r>
            <a:r>
              <a:rPr sz="800" spc="-5" dirty="0">
                <a:latin typeface="Arial"/>
                <a:cs typeface="Arial"/>
              </a:rPr>
              <a:t>9:11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AM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26813" y="0"/>
            <a:ext cx="333819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Baltimore Community </a:t>
            </a:r>
            <a:r>
              <a:rPr sz="800" spc="-5" dirty="0">
                <a:latin typeface="Arial"/>
                <a:cs typeface="Arial"/>
              </a:rPr>
              <a:t>Mediation Center </a:t>
            </a:r>
            <a:r>
              <a:rPr sz="800" dirty="0">
                <a:latin typeface="Arial"/>
                <a:cs typeface="Arial"/>
              </a:rPr>
              <a:t>- </a:t>
            </a:r>
            <a:r>
              <a:rPr sz="800" spc="-5" dirty="0">
                <a:latin typeface="Arial"/>
                <a:cs typeface="Arial"/>
              </a:rPr>
              <a:t>Neighborhood Liaison</a:t>
            </a:r>
            <a:r>
              <a:rPr sz="800" spc="7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INVOICE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16588" y="0"/>
            <a:ext cx="3492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Page</a:t>
            </a:r>
            <a:r>
              <a:rPr sz="800" spc="-5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03392" y="5575046"/>
            <a:ext cx="0" cy="1377950"/>
          </a:xfrm>
          <a:custGeom>
            <a:avLst/>
            <a:gdLst/>
            <a:ahLst/>
            <a:cxnLst/>
            <a:rect l="l" t="t" r="r" b="b"/>
            <a:pathLst>
              <a:path h="1377950">
                <a:moveTo>
                  <a:pt x="0" y="0"/>
                </a:moveTo>
                <a:lnTo>
                  <a:pt x="0" y="137769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58377" y="5565775"/>
            <a:ext cx="0" cy="1386840"/>
          </a:xfrm>
          <a:custGeom>
            <a:avLst/>
            <a:gdLst/>
            <a:ahLst/>
            <a:cxnLst/>
            <a:rect l="l" t="t" r="r" b="b"/>
            <a:pathLst>
              <a:path h="1386840">
                <a:moveTo>
                  <a:pt x="0" y="0"/>
                </a:moveTo>
                <a:lnTo>
                  <a:pt x="0" y="1386713"/>
                </a:lnTo>
              </a:path>
            </a:pathLst>
          </a:custGeom>
          <a:ln w="90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33856" y="847344"/>
          <a:ext cx="11477625" cy="6111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3440"/>
                <a:gridCol w="768350"/>
                <a:gridCol w="3037840"/>
                <a:gridCol w="923289"/>
                <a:gridCol w="705485"/>
                <a:gridCol w="845184"/>
                <a:gridCol w="3116579"/>
                <a:gridCol w="584834"/>
                <a:gridCol w="612140"/>
              </a:tblGrid>
              <a:tr h="941705">
                <a:tc gridSpan="9">
                  <a:txBody>
                    <a:bodyPr/>
                    <a:lstStyle/>
                    <a:p>
                      <a:pPr marL="38100">
                        <a:lnSpc>
                          <a:spcPts val="1370"/>
                        </a:lnSpc>
                        <a:tabLst>
                          <a:tab pos="6316980" algn="l"/>
                        </a:tabLst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Baltimore Community</a:t>
                      </a:r>
                      <a:r>
                        <a:rPr sz="13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Mediation</a:t>
                      </a:r>
                      <a:r>
                        <a:rPr sz="13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Center	</a:t>
                      </a:r>
                      <a:r>
                        <a:rPr sz="1200" b="1" spc="-135" baseline="27777" dirty="0">
                          <a:latin typeface="Arial"/>
                          <a:cs typeface="Arial"/>
                        </a:rPr>
                        <a:t>INSTRUCTIONS</a:t>
                      </a:r>
                      <a:endParaRPr sz="1200" baseline="27777">
                        <a:latin typeface="Arial"/>
                        <a:cs typeface="Arial"/>
                      </a:endParaRPr>
                    </a:p>
                    <a:p>
                      <a:pPr marL="34925">
                        <a:lnSpc>
                          <a:spcPts val="1285"/>
                        </a:lnSpc>
                        <a:tabLst>
                          <a:tab pos="6316980" algn="l"/>
                        </a:tabLst>
                      </a:pPr>
                      <a:r>
                        <a:rPr sz="1725" spc="7" baseline="-9661" dirty="0">
                          <a:latin typeface="Arial"/>
                          <a:cs typeface="Arial"/>
                        </a:rPr>
                        <a:t>3333</a:t>
                      </a:r>
                      <a:r>
                        <a:rPr sz="1725" spc="15" baseline="-9661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25" spc="7" baseline="-9661" dirty="0">
                          <a:latin typeface="Arial"/>
                          <a:cs typeface="Arial"/>
                        </a:rPr>
                        <a:t>Greenmount</a:t>
                      </a:r>
                      <a:r>
                        <a:rPr sz="1725" spc="30" baseline="-9661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25" spc="7" baseline="-9661" dirty="0">
                          <a:latin typeface="Arial"/>
                          <a:cs typeface="Arial"/>
                        </a:rPr>
                        <a:t>Avenue	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1.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Complete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blue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box </a:t>
                      </a:r>
                      <a:r>
                        <a:rPr sz="8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left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first.</a:t>
                      </a:r>
                      <a:r>
                        <a:rPr sz="800" spc="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60" dirty="0">
                          <a:latin typeface="Arial"/>
                          <a:cs typeface="Arial"/>
                        </a:rPr>
                        <a:t>cause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and name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information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spreadsheet.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6316980">
                        <a:lnSpc>
                          <a:spcPts val="715"/>
                        </a:lnSpc>
                        <a:spcBef>
                          <a:spcPts val="325"/>
                        </a:spcBef>
                        <a:buAutoNum type="arabicPeriod" startAt="2"/>
                        <a:tabLst>
                          <a:tab pos="6417945" algn="l"/>
                        </a:tabLst>
                      </a:pPr>
                      <a:r>
                        <a:rPr sz="800" spc="-35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"Sample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below.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38100">
                        <a:lnSpc>
                          <a:spcPts val="1315"/>
                        </a:lnSpc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Baltimore, MD 21218</a:t>
                      </a:r>
                      <a:endParaRPr sz="1300">
                        <a:latin typeface="Arial"/>
                        <a:cs typeface="Arial"/>
                      </a:endParaRPr>
                    </a:p>
                    <a:p>
                      <a:pPr marL="6316980" marR="17780">
                        <a:lnSpc>
                          <a:spcPts val="1150"/>
                        </a:lnSpc>
                        <a:spcBef>
                          <a:spcPts val="40"/>
                        </a:spcBef>
                        <a:buAutoNum type="arabicPeriod" startAt="3"/>
                        <a:tabLst>
                          <a:tab pos="6417945" algn="l"/>
                        </a:tabLst>
                      </a:pPr>
                      <a:r>
                        <a:rPr sz="800" spc="-6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may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6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day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fifteen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(15)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6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month.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above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8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65" dirty="0">
                          <a:latin typeface="Arial"/>
                          <a:cs typeface="Arial"/>
                        </a:rPr>
                        <a:t>a 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stipend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8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paid.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2400">
                <a:tc gridSpan="2">
                  <a:txBody>
                    <a:bodyPr/>
                    <a:lstStyle/>
                    <a:p>
                      <a:pPr marL="8890">
                        <a:lnSpc>
                          <a:spcPts val="1055"/>
                        </a:lnSpc>
                      </a:pPr>
                      <a:r>
                        <a:rPr sz="1000" spc="10" dirty="0">
                          <a:latin typeface="Arial"/>
                          <a:cs typeface="Arial"/>
                        </a:rPr>
                        <a:t>INVOICE FOR MONTH</a:t>
                      </a:r>
                      <a:r>
                        <a:rPr sz="10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10" dirty="0">
                          <a:latin typeface="Arial"/>
                          <a:cs typeface="Arial"/>
                        </a:rPr>
                        <a:t>OF: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015"/>
                        </a:lnSpc>
                      </a:pPr>
                      <a:r>
                        <a:rPr sz="1000" b="1" i="1" u="sng" spc="-10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July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4290" marR="23495" algn="ctr">
                        <a:lnSpc>
                          <a:spcPct val="114300"/>
                        </a:lnSpc>
                        <a:spcBef>
                          <a:spcPts val="25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Complete these 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before 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starting 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spreadsheet.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43815" marR="33020" algn="ctr">
                        <a:lnSpc>
                          <a:spcPct val="114300"/>
                        </a:lnSpc>
                        <a:spcBef>
                          <a:spcPts val="5"/>
                        </a:spcBef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other 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info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populate.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7340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spc="-30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65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make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60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Guidelines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tab.Do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box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8750">
                <a:tc gridSpan="2">
                  <a:txBody>
                    <a:bodyPr/>
                    <a:lstStyle/>
                    <a:p>
                      <a:pPr marL="50165">
                        <a:lnSpc>
                          <a:spcPts val="1030"/>
                        </a:lnSpc>
                      </a:pPr>
                      <a:r>
                        <a:rPr sz="1000" spc="10" dirty="0">
                          <a:latin typeface="Arial"/>
                          <a:cs typeface="Arial"/>
                        </a:rPr>
                        <a:t>INVOICE SUBMITTED</a:t>
                      </a:r>
                      <a:r>
                        <a:rPr sz="10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5" dirty="0">
                          <a:latin typeface="Arial"/>
                          <a:cs typeface="Arial"/>
                        </a:rPr>
                        <a:t>BY: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ts val="985"/>
                        </a:lnSpc>
                      </a:pPr>
                      <a:r>
                        <a:rPr sz="1150" spc="-45" dirty="0">
                          <a:latin typeface="Arial"/>
                          <a:cs typeface="Arial"/>
                        </a:rPr>
                        <a:t>Howard</a:t>
                      </a:r>
                      <a:r>
                        <a:rPr sz="115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55" dirty="0">
                          <a:latin typeface="Arial"/>
                          <a:cs typeface="Arial"/>
                        </a:rPr>
                        <a:t>Roberts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7340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spc="-30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6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Shantay </a:t>
                      </a:r>
                      <a:r>
                        <a:rPr sz="800" spc="-65" dirty="0">
                          <a:latin typeface="Arial"/>
                          <a:cs typeface="Arial"/>
                        </a:rPr>
                        <a:t>Guy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410-900-9867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Darnyle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Wharton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410-746-0167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any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questions.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5420">
                <a:tc gridSpan="2">
                  <a:txBody>
                    <a:bodyPr/>
                    <a:lstStyle/>
                    <a:p>
                      <a:pPr marL="44640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000" spc="1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10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10" dirty="0">
                          <a:latin typeface="Arial"/>
                          <a:cs typeface="Arial"/>
                        </a:rPr>
                        <a:t>SUBMITTED: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ts val="1200"/>
                        </a:lnSpc>
                      </a:pPr>
                      <a:r>
                        <a:rPr sz="1150" spc="-10" dirty="0">
                          <a:latin typeface="Arial"/>
                          <a:cs typeface="Arial"/>
                        </a:rPr>
                        <a:t>8/6/2019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54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ts val="1275"/>
                        </a:lnSpc>
                      </a:pPr>
                      <a:r>
                        <a:rPr sz="1150" spc="-20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1150" dirty="0">
                          <a:latin typeface="Arial"/>
                          <a:cs typeface="Arial"/>
                        </a:rPr>
                        <a:t>EAR: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ts val="1205"/>
                        </a:lnSpc>
                      </a:pPr>
                      <a:r>
                        <a:rPr sz="1150" spc="-55" dirty="0">
                          <a:latin typeface="Arial"/>
                          <a:cs typeface="Arial"/>
                        </a:rPr>
                        <a:t>2019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76884">
                <a:tc grid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644014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850" b="1" i="1" spc="-60" dirty="0">
                          <a:latin typeface="Arial"/>
                          <a:cs typeface="Arial"/>
                        </a:rPr>
                        <a:t>Sample</a:t>
                      </a:r>
                      <a:r>
                        <a:rPr sz="850" b="1" i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i="1" spc="-50" dirty="0">
                          <a:latin typeface="Arial"/>
                          <a:cs typeface="Arial"/>
                        </a:rPr>
                        <a:t>Description: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1644014">
                        <a:lnSpc>
                          <a:spcPts val="919"/>
                        </a:lnSpc>
                        <a:spcBef>
                          <a:spcPts val="140"/>
                        </a:spcBef>
                      </a:pPr>
                      <a:r>
                        <a:rPr sz="850" i="1" spc="-40" dirty="0">
                          <a:latin typeface="Trebuchet MS"/>
                          <a:cs typeface="Trebuchet MS"/>
                        </a:rPr>
                        <a:t>Attend </a:t>
                      </a:r>
                      <a:r>
                        <a:rPr sz="850" i="1" spc="-20" dirty="0">
                          <a:latin typeface="Trebuchet MS"/>
                          <a:cs typeface="Trebuchet MS"/>
                        </a:rPr>
                        <a:t>Howard </a:t>
                      </a:r>
                      <a:r>
                        <a:rPr sz="850" i="1" spc="-25" dirty="0">
                          <a:latin typeface="Trebuchet MS"/>
                          <a:cs typeface="Trebuchet MS"/>
                        </a:rPr>
                        <a:t>Park </a:t>
                      </a:r>
                      <a:r>
                        <a:rPr sz="850" i="1" spc="-45" dirty="0">
                          <a:latin typeface="Trebuchet MS"/>
                          <a:cs typeface="Trebuchet MS"/>
                        </a:rPr>
                        <a:t>Civic </a:t>
                      </a:r>
                      <a:r>
                        <a:rPr sz="850" i="1" spc="-30" dirty="0">
                          <a:latin typeface="Trebuchet MS"/>
                          <a:cs typeface="Trebuchet MS"/>
                        </a:rPr>
                        <a:t>Association</a:t>
                      </a:r>
                      <a:r>
                        <a:rPr sz="850" i="1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i="1" spc="-30" dirty="0">
                          <a:latin typeface="Trebuchet MS"/>
                          <a:cs typeface="Trebuchet MS"/>
                        </a:rPr>
                        <a:t>meeting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3045">
                <a:tc gridSpan="9">
                  <a:txBody>
                    <a:bodyPr/>
                    <a:lstStyle/>
                    <a:p>
                      <a:pPr marL="38100">
                        <a:lnSpc>
                          <a:spcPts val="1645"/>
                        </a:lnSpc>
                      </a:pPr>
                      <a:r>
                        <a:rPr sz="1450" spc="-11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84480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000" b="1" spc="-2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1000" b="1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40" dirty="0">
                          <a:latin typeface="Arial"/>
                          <a:cs typeface="Arial"/>
                        </a:rPr>
                        <a:t>of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000" b="1" spc="-70" dirty="0">
                          <a:latin typeface="Arial"/>
                          <a:cs typeface="Arial"/>
                        </a:rPr>
                        <a:t>Day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5905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000" b="1" spc="-65" dirty="0">
                          <a:latin typeface="Arial"/>
                          <a:cs typeface="Arial"/>
                        </a:rPr>
                        <a:t>Description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150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000" b="1" spc="-80" dirty="0">
                          <a:latin typeface="Arial"/>
                          <a:cs typeface="Arial"/>
                        </a:rPr>
                        <a:t>Hours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5905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0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000" b="1" spc="-60" dirty="0">
                          <a:latin typeface="Arial"/>
                          <a:cs typeface="Arial"/>
                        </a:rPr>
                        <a:t>Rate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5905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800" b="1" spc="-45" dirty="0">
                          <a:latin typeface="Arial"/>
                          <a:cs typeface="Arial"/>
                        </a:rPr>
                        <a:t>Total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749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1394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800" b="1" spc="-70" dirty="0">
                          <a:latin typeface="Arial"/>
                          <a:cs typeface="Arial"/>
                        </a:rPr>
                        <a:t>Comments </a:t>
                      </a:r>
                      <a:r>
                        <a:rPr sz="800" b="1" spc="-45" dirty="0">
                          <a:latin typeface="Arial"/>
                          <a:cs typeface="Arial"/>
                        </a:rPr>
                        <a:t>(Unbilled</a:t>
                      </a:r>
                      <a:r>
                        <a:rPr sz="80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50" dirty="0">
                          <a:latin typeface="Arial"/>
                          <a:cs typeface="Arial"/>
                        </a:rPr>
                        <a:t>Time)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8435" marR="95250" indent="-53975">
                        <a:lnSpc>
                          <a:spcPts val="1060"/>
                        </a:lnSpc>
                        <a:spcBef>
                          <a:spcPts val="15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Unb</a:t>
                      </a:r>
                      <a:r>
                        <a:rPr sz="800" b="1" spc="-1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800" b="1" spc="-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800" b="1" spc="-10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800" b="1" dirty="0">
                          <a:latin typeface="Arial"/>
                          <a:cs typeface="Arial"/>
                        </a:rPr>
                        <a:t>ed  </a:t>
                      </a:r>
                      <a:r>
                        <a:rPr sz="800" b="1" spc="-70" dirty="0">
                          <a:latin typeface="Arial"/>
                          <a:cs typeface="Arial"/>
                        </a:rPr>
                        <a:t>Hours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12165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spc="-55" dirty="0">
                          <a:latin typeface="Arial"/>
                          <a:cs typeface="Arial"/>
                        </a:rPr>
                        <a:t>July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spc="-70" dirty="0">
                          <a:latin typeface="Arial"/>
                          <a:cs typeface="Arial"/>
                        </a:rPr>
                        <a:t>Focus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was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include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6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few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non-traditional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scattered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20955" marR="37465">
                        <a:lnSpc>
                          <a:spcPct val="110000"/>
                        </a:lnSpc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sites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throughout the 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Eastern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district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...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Including 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homeless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shelters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for 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women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men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...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did 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also 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check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on public </a:t>
                      </a:r>
                      <a:r>
                        <a:rPr sz="800" spc="-70" dirty="0">
                          <a:latin typeface="Arial"/>
                          <a:cs typeface="Arial"/>
                        </a:rPr>
                        <a:t>access </a:t>
                      </a:r>
                      <a:r>
                        <a:rPr sz="8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brochures,  restocking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when 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neccesary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... attending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large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functions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800" spc="-250" dirty="0">
                          <a:latin typeface="Arial"/>
                          <a:cs typeface="Arial"/>
                        </a:rPr>
                        <a:t>… </a:t>
                      </a:r>
                      <a:r>
                        <a:rPr sz="800" spc="-2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very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hot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...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tryed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get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out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when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people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were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out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..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real 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early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very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late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0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day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82344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1356995" algn="l"/>
                        </a:tabLst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20.00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671195" algn="l"/>
                        </a:tabLst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-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64795"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</a:pPr>
                      <a:r>
                        <a:rPr sz="800" spc="-55" dirty="0">
                          <a:latin typeface="Arial"/>
                          <a:cs typeface="Arial"/>
                        </a:rPr>
                        <a:t>July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800" dirty="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38100" algn="ctr">
                        <a:lnSpc>
                          <a:spcPct val="100000"/>
                        </a:lnSpc>
                      </a:pPr>
                      <a:r>
                        <a:rPr sz="800" spc="-30" dirty="0">
                          <a:latin typeface="Arial"/>
                          <a:cs typeface="Arial"/>
                        </a:rPr>
                        <a:t>Visited </a:t>
                      </a:r>
                      <a:r>
                        <a:rPr sz="800" spc="85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8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dropped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brochures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800" spc="-60" dirty="0">
                          <a:latin typeface="Arial"/>
                          <a:cs typeface="Arial"/>
                        </a:rPr>
                        <a:t>Enoch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Pratt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Wolf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street ...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left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15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6">
                  <a:txBody>
                    <a:bodyPr/>
                    <a:lstStyle/>
                    <a:p>
                      <a:pPr marL="862965">
                        <a:lnSpc>
                          <a:spcPct val="100000"/>
                        </a:lnSpc>
                        <a:tabLst>
                          <a:tab pos="1356995" algn="l"/>
                          <a:tab pos="2202815" algn="l"/>
                        </a:tabLst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1 </a:t>
                      </a:r>
                      <a:r>
                        <a:rPr sz="800" spc="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20.00  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20.00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4795"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spc="-55" dirty="0">
                          <a:latin typeface="Arial"/>
                          <a:cs typeface="Arial"/>
                        </a:rPr>
                        <a:t>July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spc="-25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800" spc="-85" dirty="0">
                          <a:latin typeface="Arial"/>
                          <a:cs typeface="Arial"/>
                        </a:rPr>
                        <a:t>TURN-AROUND</a:t>
                      </a:r>
                      <a:r>
                        <a:rPr sz="8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60" dirty="0">
                          <a:latin typeface="Arial"/>
                          <a:cs typeface="Arial"/>
                        </a:rPr>
                        <a:t>Tuesday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Zion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Baptist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80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distributed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20955">
                        <a:lnSpc>
                          <a:spcPts val="930"/>
                        </a:lnSpc>
                        <a:spcBef>
                          <a:spcPts val="95"/>
                        </a:spcBef>
                      </a:pPr>
                      <a:r>
                        <a:rPr sz="800" spc="-35" dirty="0">
                          <a:latin typeface="Arial"/>
                          <a:cs typeface="Arial"/>
                        </a:rPr>
                        <a:t>brochures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after </a:t>
                      </a:r>
                      <a:r>
                        <a:rPr sz="800" spc="-55" dirty="0">
                          <a:latin typeface="Arial"/>
                          <a:cs typeface="Arial"/>
                        </a:rPr>
                        <a:t>session </a:t>
                      </a:r>
                      <a:r>
                        <a:rPr sz="800" spc="-250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800" spc="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10 </a:t>
                      </a:r>
                      <a:r>
                        <a:rPr sz="800" spc="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15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attendance </a:t>
                      </a:r>
                      <a:r>
                        <a:rPr sz="800" spc="-250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800" spc="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did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circulate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with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6">
                  <a:txBody>
                    <a:bodyPr/>
                    <a:lstStyle/>
                    <a:p>
                      <a:pPr marL="86296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1356995" algn="l"/>
                          <a:tab pos="2202815" algn="l"/>
                        </a:tabLst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1 </a:t>
                      </a:r>
                      <a:r>
                        <a:rPr sz="800" spc="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20.00  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20.00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4795"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spc="-55" dirty="0">
                          <a:latin typeface="Arial"/>
                          <a:cs typeface="Arial"/>
                        </a:rPr>
                        <a:t>July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3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spc="-55" dirty="0">
                          <a:latin typeface="Arial"/>
                          <a:cs typeface="Arial"/>
                        </a:rPr>
                        <a:t>Eastside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Action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Center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office 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day </a:t>
                      </a:r>
                      <a:r>
                        <a:rPr sz="800" spc="-250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numbers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low</a:t>
                      </a:r>
                      <a:r>
                        <a:rPr sz="8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again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20955">
                        <a:lnSpc>
                          <a:spcPts val="930"/>
                        </a:lnSpc>
                        <a:spcBef>
                          <a:spcPts val="90"/>
                        </a:spcBef>
                      </a:pPr>
                      <a:r>
                        <a:rPr sz="800" spc="-25" dirty="0">
                          <a:latin typeface="Arial"/>
                          <a:cs typeface="Arial"/>
                        </a:rPr>
                        <a:t>today </a:t>
                      </a:r>
                      <a:r>
                        <a:rPr sz="800" spc="-250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restocked display 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araea </a:t>
                      </a:r>
                      <a:r>
                        <a:rPr sz="800" spc="-250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spoke </a:t>
                      </a:r>
                      <a:r>
                        <a:rPr sz="8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00" spc="-6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few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(8)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sitting in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waiting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6">
                  <a:txBody>
                    <a:bodyPr/>
                    <a:lstStyle/>
                    <a:p>
                      <a:pPr marL="86296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1356995" algn="l"/>
                          <a:tab pos="2202815" algn="l"/>
                        </a:tabLst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1 </a:t>
                      </a:r>
                      <a:r>
                        <a:rPr sz="800" spc="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20.00  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20.00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90855"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</a:pPr>
                      <a:r>
                        <a:rPr sz="800" spc="-55" dirty="0">
                          <a:latin typeface="Arial"/>
                          <a:cs typeface="Arial"/>
                        </a:rPr>
                        <a:t>July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800" dirty="0">
                          <a:latin typeface="Arial"/>
                          <a:cs typeface="Arial"/>
                        </a:rPr>
                        <a:t>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290" marR="40640">
                        <a:lnSpc>
                          <a:spcPct val="110000"/>
                        </a:lnSpc>
                        <a:spcBef>
                          <a:spcPts val="495"/>
                        </a:spcBef>
                      </a:pPr>
                      <a:r>
                        <a:rPr sz="800" spc="-30" dirty="0">
                          <a:latin typeface="Arial"/>
                          <a:cs typeface="Arial"/>
                        </a:rPr>
                        <a:t>Visited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several 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churches </a:t>
                      </a:r>
                      <a:r>
                        <a:rPr sz="8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drop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brochures </a:t>
                      </a:r>
                      <a:r>
                        <a:rPr sz="800" spc="-250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St.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Ann's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Greenmount 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needed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most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0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left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10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/Did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Greenmount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90" dirty="0">
                          <a:latin typeface="Arial"/>
                          <a:cs typeface="Arial"/>
                        </a:rPr>
                        <a:t>Rec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while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area </a:t>
                      </a:r>
                      <a:r>
                        <a:rPr sz="800" spc="-250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NA/AA 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800" spc="-55" dirty="0">
                          <a:latin typeface="Arial"/>
                          <a:cs typeface="Arial"/>
                        </a:rPr>
                        <a:t>session </a:t>
                      </a:r>
                      <a:r>
                        <a:rPr sz="800" spc="-250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800" spc="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left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brochures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center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2865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862965">
                        <a:lnSpc>
                          <a:spcPct val="100000"/>
                        </a:lnSpc>
                        <a:tabLst>
                          <a:tab pos="1356995" algn="l"/>
                        </a:tabLst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2 </a:t>
                      </a:r>
                      <a:r>
                        <a:rPr sz="800" spc="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20.00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tabLst>
                          <a:tab pos="574040" algn="l"/>
                        </a:tabLst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40.00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682625">
                <a:tc>
                  <a:txBody>
                    <a:bodyPr/>
                    <a:lstStyle/>
                    <a:p>
                      <a:pPr marL="26034" algn="ctr">
                        <a:lnSpc>
                          <a:spcPts val="925"/>
                        </a:lnSpc>
                      </a:pPr>
                      <a:r>
                        <a:rPr sz="800" spc="-55" dirty="0">
                          <a:latin typeface="Arial"/>
                          <a:cs typeface="Arial"/>
                        </a:rPr>
                        <a:t>July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925"/>
                        </a:lnSpc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10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925"/>
                        </a:lnSpc>
                      </a:pPr>
                      <a:r>
                        <a:rPr sz="800" spc="-55" dirty="0">
                          <a:latin typeface="Arial"/>
                          <a:cs typeface="Arial"/>
                        </a:rPr>
                        <a:t>Eastside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Action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Center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office 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day </a:t>
                      </a:r>
                      <a:r>
                        <a:rPr sz="800" spc="-250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worked site </a:t>
                      </a:r>
                      <a:r>
                        <a:rPr sz="800" spc="-75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usual</a:t>
                      </a:r>
                      <a:r>
                        <a:rPr sz="8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0" dirty="0">
                          <a:latin typeface="Arial"/>
                          <a:cs typeface="Arial"/>
                        </a:rPr>
                        <a:t>…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20955" marR="9525">
                        <a:lnSpc>
                          <a:spcPct val="110000"/>
                        </a:lnSpc>
                      </a:pPr>
                      <a:r>
                        <a:rPr sz="800" spc="-55" dirty="0">
                          <a:latin typeface="Arial"/>
                          <a:cs typeface="Arial"/>
                        </a:rPr>
                        <a:t>sparse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crowd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early </a:t>
                      </a:r>
                      <a:r>
                        <a:rPr sz="800" spc="-250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picked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up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after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1 </a:t>
                      </a:r>
                      <a:r>
                        <a:rPr sz="800" spc="-250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had </a:t>
                      </a:r>
                      <a:r>
                        <a:rPr sz="800" spc="-6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question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2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first 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2 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weeks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/Did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drive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-by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Oliver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senior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center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0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10-15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seniors 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waiting 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area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boarding </a:t>
                      </a:r>
                      <a:r>
                        <a:rPr sz="800" spc="-6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van </a:t>
                      </a:r>
                      <a:r>
                        <a:rPr sz="800" spc="-250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distributed </a:t>
                      </a:r>
                      <a:r>
                        <a:rPr sz="800" spc="-6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few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00" spc="-55" dirty="0">
                          <a:latin typeface="Arial"/>
                          <a:cs typeface="Arial"/>
                        </a:rPr>
                        <a:t>gave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short 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overviews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862965">
                        <a:lnSpc>
                          <a:spcPts val="925"/>
                        </a:lnSpc>
                        <a:tabLst>
                          <a:tab pos="1356995" algn="l"/>
                        </a:tabLst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2 </a:t>
                      </a:r>
                      <a:r>
                        <a:rPr sz="800" spc="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20.00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ts val="925"/>
                        </a:lnSpc>
                        <a:tabLst>
                          <a:tab pos="574040" algn="l"/>
                        </a:tabLst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40.00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690880">
                <a:tc>
                  <a:txBody>
                    <a:bodyPr/>
                    <a:lstStyle/>
                    <a:p>
                      <a:pPr marL="26034" algn="ctr">
                        <a:lnSpc>
                          <a:spcPts val="950"/>
                        </a:lnSpc>
                      </a:pPr>
                      <a:r>
                        <a:rPr sz="800" spc="-55" dirty="0">
                          <a:latin typeface="Arial"/>
                          <a:cs typeface="Arial"/>
                        </a:rPr>
                        <a:t>July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950"/>
                        </a:lnSpc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15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950"/>
                        </a:lnSpc>
                      </a:pPr>
                      <a:r>
                        <a:rPr sz="800" spc="-30" dirty="0">
                          <a:latin typeface="Arial"/>
                          <a:cs typeface="Arial"/>
                        </a:rPr>
                        <a:t>Visited </a:t>
                      </a:r>
                      <a:r>
                        <a:rPr sz="800" spc="-6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homeless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shelter </a:t>
                      </a:r>
                      <a:r>
                        <a:rPr sz="800" spc="-250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distributed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brochures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while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making</a:t>
                      </a:r>
                      <a:r>
                        <a:rPr sz="8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the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20955" marR="3810">
                        <a:lnSpc>
                          <a:spcPts val="1060"/>
                        </a:lnSpc>
                        <a:spcBef>
                          <a:spcPts val="45"/>
                        </a:spcBef>
                      </a:pPr>
                      <a:r>
                        <a:rPr sz="800" spc="-35" dirty="0">
                          <a:latin typeface="Arial"/>
                          <a:cs typeface="Arial"/>
                        </a:rPr>
                        <a:t>rounds </a:t>
                      </a:r>
                      <a:r>
                        <a:rPr sz="800" spc="-75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800" spc="-6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potential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volunteer </a:t>
                      </a:r>
                      <a:r>
                        <a:rPr sz="800" spc="-250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big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group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center </a:t>
                      </a:r>
                      <a:r>
                        <a:rPr sz="800" spc="-250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left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40</a:t>
                      </a:r>
                      <a:r>
                        <a:rPr sz="80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brochures 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lobby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0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glad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men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were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off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streets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given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extreme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20955" marR="392430">
                        <a:lnSpc>
                          <a:spcPts val="1050"/>
                        </a:lnSpc>
                      </a:pPr>
                      <a:r>
                        <a:rPr sz="800" spc="-25" dirty="0">
                          <a:latin typeface="Arial"/>
                          <a:cs typeface="Arial"/>
                        </a:rPr>
                        <a:t>weather</a:t>
                      </a:r>
                      <a:r>
                        <a:rPr sz="8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85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Visited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6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shelter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women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children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0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left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10-20  brochures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lobby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862965">
                        <a:lnSpc>
                          <a:spcPts val="950"/>
                        </a:lnSpc>
                        <a:tabLst>
                          <a:tab pos="1356995" algn="l"/>
                        </a:tabLst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2 </a:t>
                      </a:r>
                      <a:r>
                        <a:rPr sz="800" spc="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20.00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ts val="950"/>
                        </a:lnSpc>
                        <a:tabLst>
                          <a:tab pos="574040" algn="l"/>
                        </a:tabLst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40.00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2263013" y="5570346"/>
            <a:ext cx="3044825" cy="0"/>
          </a:xfrm>
          <a:custGeom>
            <a:avLst/>
            <a:gdLst/>
            <a:ahLst/>
            <a:cxnLst/>
            <a:rect l="l" t="t" r="r" b="b"/>
            <a:pathLst>
              <a:path w="3044825">
                <a:moveTo>
                  <a:pt x="0" y="0"/>
                </a:moveTo>
                <a:lnTo>
                  <a:pt x="3044825" y="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63013" y="6256020"/>
            <a:ext cx="3044825" cy="0"/>
          </a:xfrm>
          <a:custGeom>
            <a:avLst/>
            <a:gdLst/>
            <a:ahLst/>
            <a:cxnLst/>
            <a:rect l="l" t="t" r="r" b="b"/>
            <a:pathLst>
              <a:path w="3044825">
                <a:moveTo>
                  <a:pt x="0" y="0"/>
                </a:moveTo>
                <a:lnTo>
                  <a:pt x="3044825" y="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63013" y="6948043"/>
            <a:ext cx="3044825" cy="0"/>
          </a:xfrm>
          <a:custGeom>
            <a:avLst/>
            <a:gdLst/>
            <a:ahLst/>
            <a:cxnLst/>
            <a:rect l="l" t="t" r="r" b="b"/>
            <a:pathLst>
              <a:path w="3044825">
                <a:moveTo>
                  <a:pt x="0" y="0"/>
                </a:moveTo>
                <a:lnTo>
                  <a:pt x="3044825" y="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185321" y="309892"/>
            <a:ext cx="7150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66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66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67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6511" y="0"/>
            <a:ext cx="88963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9/4/2019 </a:t>
            </a:r>
            <a:r>
              <a:rPr sz="800" dirty="0">
                <a:latin typeface="Arial"/>
                <a:cs typeface="Arial"/>
              </a:rPr>
              <a:t>/ </a:t>
            </a:r>
            <a:r>
              <a:rPr sz="800" spc="-5" dirty="0">
                <a:latin typeface="Arial"/>
                <a:cs typeface="Arial"/>
              </a:rPr>
              <a:t>9:11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AM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26813" y="0"/>
            <a:ext cx="333819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Baltimore Community </a:t>
            </a:r>
            <a:r>
              <a:rPr sz="800" spc="-5" dirty="0">
                <a:latin typeface="Arial"/>
                <a:cs typeface="Arial"/>
              </a:rPr>
              <a:t>Mediation Center </a:t>
            </a:r>
            <a:r>
              <a:rPr sz="800" dirty="0">
                <a:latin typeface="Arial"/>
                <a:cs typeface="Arial"/>
              </a:rPr>
              <a:t>- </a:t>
            </a:r>
            <a:r>
              <a:rPr sz="800" spc="-5" dirty="0">
                <a:latin typeface="Arial"/>
                <a:cs typeface="Arial"/>
              </a:rPr>
              <a:t>Neighborhood Liaison</a:t>
            </a:r>
            <a:r>
              <a:rPr sz="800" spc="7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INVOICE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16588" y="0"/>
            <a:ext cx="3492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Page</a:t>
            </a:r>
            <a:r>
              <a:rPr sz="800" spc="-5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856" y="847915"/>
          <a:ext cx="11477625" cy="6195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3440"/>
                <a:gridCol w="765175"/>
                <a:gridCol w="3041015"/>
                <a:gridCol w="923289"/>
                <a:gridCol w="705485"/>
                <a:gridCol w="845184"/>
                <a:gridCol w="740409"/>
                <a:gridCol w="944245"/>
                <a:gridCol w="2628265"/>
              </a:tblGrid>
              <a:tr h="551180"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</a:pPr>
                      <a:r>
                        <a:rPr sz="800" spc="-55" dirty="0">
                          <a:latin typeface="Arial"/>
                          <a:cs typeface="Arial"/>
                        </a:rPr>
                        <a:t>July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16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37465" marR="82550">
                        <a:lnSpc>
                          <a:spcPct val="110000"/>
                        </a:lnSpc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Did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Turnaround </a:t>
                      </a:r>
                      <a:r>
                        <a:rPr sz="800" spc="-60" dirty="0">
                          <a:latin typeface="Arial"/>
                          <a:cs typeface="Arial"/>
                        </a:rPr>
                        <a:t>Tuesday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Food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distribution monthly initative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at 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Oliver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center </a:t>
                      </a:r>
                      <a:r>
                        <a:rPr sz="800" spc="-250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caught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both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groups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tale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end </a:t>
                      </a:r>
                      <a:r>
                        <a:rPr sz="800" spc="-250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was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able </a:t>
                      </a:r>
                      <a:r>
                        <a:rPr sz="800" spc="5" dirty="0">
                          <a:latin typeface="Arial"/>
                          <a:cs typeface="Arial"/>
                        </a:rPr>
                        <a:t>to 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offer</a:t>
                      </a:r>
                      <a:r>
                        <a:rPr sz="8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commercial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hand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out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brochures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both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gatherings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800" dirty="0">
                          <a:latin typeface="Arial"/>
                          <a:cs typeface="Arial"/>
                        </a:rPr>
                        <a:t>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tabLst>
                          <a:tab pos="433705" algn="l"/>
                        </a:tabLst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20.00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tabLst>
                          <a:tab pos="574040" algn="l"/>
                        </a:tabLst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40.00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4795">
                <a:tc rowSpan="3"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spc="-55" dirty="0">
                          <a:latin typeface="Arial"/>
                          <a:cs typeface="Arial"/>
                        </a:rPr>
                        <a:t>July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362585" marR="328295" algn="ctr">
                        <a:lnSpc>
                          <a:spcPct val="217400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Jul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y 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Jul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y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23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24130" algn="ctr">
                        <a:lnSpc>
                          <a:spcPct val="100000"/>
                        </a:lnSpc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24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24130" algn="ctr">
                        <a:lnSpc>
                          <a:spcPct val="100000"/>
                        </a:lnSpc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30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spc="-35" dirty="0">
                          <a:latin typeface="Arial"/>
                          <a:cs typeface="Arial"/>
                        </a:rPr>
                        <a:t>Dropped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brochures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off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shelter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women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0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left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20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brochures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lobby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24130">
                        <a:lnSpc>
                          <a:spcPts val="925"/>
                        </a:lnSpc>
                        <a:spcBef>
                          <a:spcPts val="95"/>
                        </a:spcBef>
                      </a:pPr>
                      <a:r>
                        <a:rPr sz="800" spc="-45" dirty="0">
                          <a:latin typeface="Arial"/>
                          <a:cs typeface="Arial"/>
                        </a:rPr>
                        <a:t>area </a:t>
                      </a:r>
                      <a:r>
                        <a:rPr sz="800" spc="-250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1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staff</a:t>
                      </a:r>
                      <a:r>
                        <a:rPr sz="8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person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800" dirty="0">
                          <a:latin typeface="Arial"/>
                          <a:cs typeface="Arial"/>
                        </a:rPr>
                        <a:t>2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800" dirty="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433705" algn="l"/>
                        </a:tabLst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20.00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59055">
                        <a:lnSpc>
                          <a:spcPct val="100000"/>
                        </a:lnSpc>
                        <a:tabLst>
                          <a:tab pos="433705" algn="l"/>
                        </a:tabLst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20.00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59055">
                        <a:lnSpc>
                          <a:spcPct val="100000"/>
                        </a:lnSpc>
                        <a:tabLst>
                          <a:tab pos="433705" algn="l"/>
                        </a:tabLst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20.00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 gridSpan="4"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574040" algn="l"/>
                        </a:tabLst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20.00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59055">
                        <a:lnSpc>
                          <a:spcPct val="100000"/>
                        </a:lnSpc>
                        <a:tabLst>
                          <a:tab pos="574040" algn="l"/>
                        </a:tabLst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40.00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59055">
                        <a:lnSpc>
                          <a:spcPct val="100000"/>
                        </a:lnSpc>
                        <a:tabLst>
                          <a:tab pos="574040" algn="l"/>
                        </a:tabLst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20.00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47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spc="-55" dirty="0">
                          <a:latin typeface="Arial"/>
                          <a:cs typeface="Arial"/>
                        </a:rPr>
                        <a:t>Eastside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Action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Center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office 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day </a:t>
                      </a:r>
                      <a:r>
                        <a:rPr sz="800" spc="-250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worked site </a:t>
                      </a:r>
                      <a:r>
                        <a:rPr sz="800" spc="-75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usual</a:t>
                      </a:r>
                      <a:r>
                        <a:rPr sz="8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0" dirty="0">
                          <a:latin typeface="Arial"/>
                          <a:cs typeface="Arial"/>
                        </a:rPr>
                        <a:t>…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24130">
                        <a:lnSpc>
                          <a:spcPts val="930"/>
                        </a:lnSpc>
                        <a:spcBef>
                          <a:spcPts val="95"/>
                        </a:spcBef>
                      </a:pPr>
                      <a:r>
                        <a:rPr sz="800" spc="-25" dirty="0">
                          <a:latin typeface="Arial"/>
                          <a:cs typeface="Arial"/>
                        </a:rPr>
                        <a:t>no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questions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today</a:t>
                      </a:r>
                      <a:r>
                        <a:rPr sz="8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unfortunately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47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800" spc="-30" dirty="0">
                          <a:latin typeface="Arial"/>
                          <a:cs typeface="Arial"/>
                        </a:rPr>
                        <a:t>Visited </a:t>
                      </a:r>
                      <a:r>
                        <a:rPr sz="800" spc="85" dirty="0">
                          <a:latin typeface="Arial"/>
                          <a:cs typeface="Arial"/>
                        </a:rPr>
                        <a:t>/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dropped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brochures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800" spc="-75" dirty="0">
                          <a:latin typeface="Arial"/>
                          <a:cs typeface="Arial"/>
                        </a:rPr>
                        <a:t>Bea </a:t>
                      </a:r>
                      <a:r>
                        <a:rPr sz="800" spc="-55" dirty="0">
                          <a:latin typeface="Arial"/>
                          <a:cs typeface="Arial"/>
                        </a:rPr>
                        <a:t>Gaddy;s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site ...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left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10</a:t>
                      </a:r>
                      <a:r>
                        <a:rPr sz="8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brochures.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8430">
                <a:tc gridSpan="4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15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b="1" spc="-95" dirty="0">
                          <a:latin typeface="Arial"/>
                          <a:cs typeface="Arial"/>
                        </a:rPr>
                        <a:t>TOTAL: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518795" algn="l"/>
                        </a:tabLst>
                      </a:pPr>
                      <a:r>
                        <a:rPr sz="800" b="1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b="1" spc="-35" dirty="0">
                          <a:latin typeface="Arial"/>
                          <a:cs typeface="Arial"/>
                        </a:rPr>
                        <a:t>300.00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R="61087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7795">
                <a:tc gridSpan="9">
                  <a:txBody>
                    <a:bodyPr/>
                    <a:lstStyle/>
                    <a:p>
                      <a:pPr marL="38100">
                        <a:lnSpc>
                          <a:spcPts val="900"/>
                        </a:lnSpc>
                      </a:pPr>
                      <a:r>
                        <a:rPr sz="1450" spc="-23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843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492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b="1" spc="-100" dirty="0">
                          <a:latin typeface="Arial"/>
                          <a:cs typeface="Arial"/>
                        </a:rPr>
                        <a:t>MEALS </a:t>
                      </a:r>
                      <a:r>
                        <a:rPr sz="800" b="1" spc="-70" dirty="0">
                          <a:latin typeface="Arial"/>
                          <a:cs typeface="Arial"/>
                        </a:rPr>
                        <a:t>+</a:t>
                      </a:r>
                      <a:r>
                        <a:rPr sz="800" b="1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95" dirty="0">
                          <a:latin typeface="Arial"/>
                          <a:cs typeface="Arial"/>
                        </a:rPr>
                        <a:t>INCIDENTALS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435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b="1" spc="-65" dirty="0">
                          <a:latin typeface="Arial"/>
                          <a:cs typeface="Arial"/>
                        </a:rPr>
                        <a:t>NON</a:t>
                      </a:r>
                      <a:r>
                        <a:rPr sz="800" b="1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105" dirty="0">
                          <a:latin typeface="Arial"/>
                          <a:cs typeface="Arial"/>
                        </a:rPr>
                        <a:t>MEALS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1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5D8EF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ts val="715"/>
                        </a:lnSpc>
                      </a:pPr>
                      <a:r>
                        <a:rPr sz="800" b="1" spc="-45" dirty="0">
                          <a:latin typeface="Arial"/>
                          <a:cs typeface="Arial"/>
                        </a:rPr>
                        <a:t>Total </a:t>
                      </a:r>
                      <a:r>
                        <a:rPr sz="800" b="1" spc="-20" dirty="0">
                          <a:latin typeface="Arial"/>
                          <a:cs typeface="Arial"/>
                        </a:rPr>
                        <a:t>Meal</a:t>
                      </a:r>
                      <a:r>
                        <a:rPr sz="800" b="1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70" dirty="0">
                          <a:latin typeface="Arial"/>
                          <a:cs typeface="Arial"/>
                        </a:rPr>
                        <a:t>+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5D8EF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191135" marR="160655" indent="29845">
                        <a:lnSpc>
                          <a:spcPct val="110000"/>
                        </a:lnSpc>
                      </a:pPr>
                      <a:r>
                        <a:rPr sz="800" b="1" spc="-35" dirty="0">
                          <a:latin typeface="Arial"/>
                          <a:cs typeface="Arial"/>
                        </a:rPr>
                        <a:t>Non-Meal  </a:t>
                      </a:r>
                      <a:r>
                        <a:rPr sz="800" b="1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800" b="1" dirty="0">
                          <a:latin typeface="Arial"/>
                          <a:cs typeface="Arial"/>
                        </a:rPr>
                        <a:t>es</a:t>
                      </a:r>
                      <a:r>
                        <a:rPr sz="800" b="1" spc="-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800" b="1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800" b="1" spc="-1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800" b="1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800" b="1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800" b="1" spc="-1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800" b="1" dirty="0">
                          <a:latin typeface="Arial"/>
                          <a:cs typeface="Arial"/>
                        </a:rPr>
                        <a:t>on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205740" marR="137160" indent="-36830">
                        <a:lnSpc>
                          <a:spcPct val="110000"/>
                        </a:lnSpc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800" b="1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800" b="1" spc="5" dirty="0">
                          <a:latin typeface="Arial"/>
                          <a:cs typeface="Arial"/>
                        </a:rPr>
                        <a:t>-M</a:t>
                      </a:r>
                      <a:r>
                        <a:rPr sz="800" b="1" dirty="0">
                          <a:latin typeface="Arial"/>
                          <a:cs typeface="Arial"/>
                        </a:rPr>
                        <a:t>eal  </a:t>
                      </a:r>
                      <a:r>
                        <a:rPr sz="800" b="1" spc="-80" dirty="0">
                          <a:latin typeface="Arial"/>
                          <a:cs typeface="Arial"/>
                        </a:rPr>
                        <a:t>Expense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333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EF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ts val="890"/>
                        </a:lnSpc>
                      </a:pPr>
                      <a:r>
                        <a:rPr sz="800" b="1" spc="-55" dirty="0">
                          <a:latin typeface="Arial"/>
                          <a:cs typeface="Arial"/>
                        </a:rPr>
                        <a:t>Incidentals</a:t>
                      </a:r>
                      <a:r>
                        <a:rPr sz="80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40" dirty="0">
                          <a:latin typeface="Arial"/>
                          <a:cs typeface="Arial"/>
                        </a:rPr>
                        <a:t>(per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34620">
                <a:tc>
                  <a:txBody>
                    <a:bodyPr/>
                    <a:lstStyle/>
                    <a:p>
                      <a:pPr marL="17780" algn="ctr">
                        <a:lnSpc>
                          <a:spcPts val="885"/>
                        </a:lnSpc>
                      </a:pPr>
                      <a:r>
                        <a:rPr sz="800" b="1" spc="-40" dirty="0">
                          <a:latin typeface="Arial"/>
                          <a:cs typeface="Arial"/>
                        </a:rPr>
                        <a:t>Date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77165" algn="r">
                        <a:lnSpc>
                          <a:spcPts val="885"/>
                        </a:lnSpc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800" b="1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00" b="1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800" b="1" dirty="0">
                          <a:latin typeface="Arial"/>
                          <a:cs typeface="Arial"/>
                        </a:rPr>
                        <a:t>egory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7650">
                        <a:lnSpc>
                          <a:spcPts val="885"/>
                        </a:lnSpc>
                      </a:pPr>
                      <a:r>
                        <a:rPr sz="800" b="1" spc="-5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800" b="1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65" dirty="0">
                          <a:latin typeface="Arial"/>
                          <a:cs typeface="Arial"/>
                        </a:rPr>
                        <a:t>Day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EF"/>
                    </a:solidFil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ts val="894"/>
                        </a:lnSpc>
                      </a:pPr>
                      <a:r>
                        <a:rPr sz="800" b="1" spc="-50" dirty="0">
                          <a:latin typeface="Arial"/>
                          <a:cs typeface="Arial"/>
                        </a:rPr>
                        <a:t>daily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25400" algn="ctr">
                        <a:lnSpc>
                          <a:spcPts val="885"/>
                        </a:lnSpc>
                      </a:pPr>
                      <a:r>
                        <a:rPr sz="800" b="1" spc="-45" dirty="0">
                          <a:latin typeface="Arial"/>
                          <a:cs typeface="Arial"/>
                        </a:rPr>
                        <a:t>Total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339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EF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ts val="890"/>
                        </a:lnSpc>
                      </a:pPr>
                      <a:r>
                        <a:rPr sz="800" b="1" spc="-6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800" b="1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80" dirty="0">
                          <a:latin typeface="Arial"/>
                          <a:cs typeface="Arial"/>
                        </a:rPr>
                        <a:t>cap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908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ts val="615"/>
                        </a:lnSpc>
                      </a:pPr>
                      <a:r>
                        <a:rPr sz="800" b="1" spc="-3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800" b="1" spc="-40" dirty="0">
                          <a:latin typeface="Arial"/>
                          <a:cs typeface="Arial"/>
                        </a:rPr>
                        <a:t>$69 </a:t>
                      </a:r>
                      <a:r>
                        <a:rPr sz="800" b="1" spc="-45" dirty="0">
                          <a:latin typeface="Arial"/>
                          <a:cs typeface="Arial"/>
                        </a:rPr>
                        <a:t>per</a:t>
                      </a:r>
                      <a:r>
                        <a:rPr sz="800" b="1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50" dirty="0">
                          <a:latin typeface="Arial"/>
                          <a:cs typeface="Arial"/>
                        </a:rPr>
                        <a:t>day)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11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87960" algn="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Travel,</a:t>
                      </a:r>
                      <a:r>
                        <a:rPr sz="8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Other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800" spc="-15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8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Stipend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580"/>
                        </a:spcBef>
                        <a:tabLst>
                          <a:tab pos="469265" algn="l"/>
                        </a:tabLst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25.00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580"/>
                        </a:spcBef>
                        <a:tabLst>
                          <a:tab pos="673735" algn="l"/>
                        </a:tabLst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$	25.00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11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580"/>
                        </a:spcBef>
                        <a:tabLst>
                          <a:tab pos="771525" algn="l"/>
                        </a:tabLst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-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11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580"/>
                        </a:spcBef>
                        <a:tabLst>
                          <a:tab pos="771525" algn="l"/>
                        </a:tabLst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-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11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580"/>
                        </a:spcBef>
                        <a:tabLst>
                          <a:tab pos="771525" algn="l"/>
                        </a:tabLst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-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11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580"/>
                        </a:spcBef>
                        <a:tabLst>
                          <a:tab pos="771525" algn="l"/>
                        </a:tabLst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-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11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575"/>
                        </a:spcBef>
                        <a:tabLst>
                          <a:tab pos="771525" algn="l"/>
                        </a:tabLst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-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11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580"/>
                        </a:spcBef>
                        <a:tabLst>
                          <a:tab pos="771525" algn="l"/>
                        </a:tabLst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-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11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580"/>
                        </a:spcBef>
                        <a:tabLst>
                          <a:tab pos="771525" algn="l"/>
                        </a:tabLst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-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11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580"/>
                        </a:spcBef>
                        <a:tabLst>
                          <a:tab pos="771525" algn="l"/>
                        </a:tabLst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-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11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580"/>
                        </a:spcBef>
                        <a:tabLst>
                          <a:tab pos="771525" algn="l"/>
                        </a:tabLst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-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11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580"/>
                        </a:spcBef>
                        <a:tabLst>
                          <a:tab pos="771525" algn="l"/>
                        </a:tabLst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-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11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580"/>
                        </a:spcBef>
                        <a:tabLst>
                          <a:tab pos="771525" algn="l"/>
                        </a:tabLst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-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11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580"/>
                        </a:spcBef>
                        <a:tabLst>
                          <a:tab pos="771525" algn="l"/>
                        </a:tabLst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-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11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580"/>
                        </a:spcBef>
                        <a:tabLst>
                          <a:tab pos="771525" algn="l"/>
                        </a:tabLst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-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11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575"/>
                        </a:spcBef>
                        <a:tabLst>
                          <a:tab pos="771525" algn="l"/>
                        </a:tabLst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-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11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580"/>
                        </a:spcBef>
                        <a:tabLst>
                          <a:tab pos="771525" algn="l"/>
                        </a:tabLst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-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11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580"/>
                        </a:spcBef>
                        <a:tabLst>
                          <a:tab pos="771525" algn="l"/>
                        </a:tabLst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-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11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580"/>
                        </a:spcBef>
                        <a:tabLst>
                          <a:tab pos="771525" algn="l"/>
                        </a:tabLst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-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1185321" y="309892"/>
            <a:ext cx="7150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67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6511" y="0"/>
            <a:ext cx="88963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9/4/2019 </a:t>
            </a:r>
            <a:r>
              <a:rPr sz="800" dirty="0">
                <a:latin typeface="Arial"/>
                <a:cs typeface="Arial"/>
              </a:rPr>
              <a:t>/ </a:t>
            </a:r>
            <a:r>
              <a:rPr sz="800" spc="-5" dirty="0">
                <a:latin typeface="Arial"/>
                <a:cs typeface="Arial"/>
              </a:rPr>
              <a:t>9:11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AM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26813" y="0"/>
            <a:ext cx="333819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Baltimore Community </a:t>
            </a:r>
            <a:r>
              <a:rPr sz="800" spc="-5" dirty="0">
                <a:latin typeface="Arial"/>
                <a:cs typeface="Arial"/>
              </a:rPr>
              <a:t>Mediation Center </a:t>
            </a:r>
            <a:r>
              <a:rPr sz="800" dirty="0">
                <a:latin typeface="Arial"/>
                <a:cs typeface="Arial"/>
              </a:rPr>
              <a:t>- </a:t>
            </a:r>
            <a:r>
              <a:rPr sz="800" spc="-5" dirty="0">
                <a:latin typeface="Arial"/>
                <a:cs typeface="Arial"/>
              </a:rPr>
              <a:t>Neighborhood Liaison</a:t>
            </a:r>
            <a:r>
              <a:rPr sz="800" spc="7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INVOICE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16588" y="0"/>
            <a:ext cx="3492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Page</a:t>
            </a:r>
            <a:r>
              <a:rPr sz="800" spc="-5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66796" y="917068"/>
            <a:ext cx="571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Arial"/>
                <a:cs typeface="Arial"/>
              </a:rPr>
              <a:t>-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55228" y="917068"/>
            <a:ext cx="7747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40" dirty="0">
                <a:latin typeface="Arial"/>
                <a:cs typeface="Arial"/>
              </a:rPr>
              <a:t>$</a:t>
            </a:r>
            <a:endParaRPr sz="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66796" y="1129031"/>
            <a:ext cx="571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Arial"/>
                <a:cs typeface="Arial"/>
              </a:rPr>
              <a:t>-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55228" y="1129031"/>
            <a:ext cx="7747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40" dirty="0">
                <a:latin typeface="Arial"/>
                <a:cs typeface="Arial"/>
              </a:rPr>
              <a:t>$</a:t>
            </a:r>
            <a:endParaRPr sz="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66796" y="1340867"/>
            <a:ext cx="571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Arial"/>
                <a:cs typeface="Arial"/>
              </a:rPr>
              <a:t>-</a:t>
            </a:r>
            <a:endParaRPr sz="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55228" y="1340867"/>
            <a:ext cx="7747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40" dirty="0">
                <a:latin typeface="Arial"/>
                <a:cs typeface="Arial"/>
              </a:rPr>
              <a:t>$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266796" y="1552715"/>
            <a:ext cx="571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Arial"/>
                <a:cs typeface="Arial"/>
              </a:rPr>
              <a:t>-</a:t>
            </a:r>
            <a:endParaRPr sz="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55228" y="1552715"/>
            <a:ext cx="7747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40" dirty="0">
                <a:latin typeface="Arial"/>
                <a:cs typeface="Arial"/>
              </a:rPr>
              <a:t>$</a:t>
            </a:r>
            <a:endParaRPr sz="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266796" y="1764564"/>
            <a:ext cx="571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Arial"/>
                <a:cs typeface="Arial"/>
              </a:rPr>
              <a:t>-</a:t>
            </a:r>
            <a:endParaRPr sz="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55228" y="1764564"/>
            <a:ext cx="7747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40" dirty="0">
                <a:latin typeface="Arial"/>
                <a:cs typeface="Arial"/>
              </a:rPr>
              <a:t>$</a:t>
            </a:r>
            <a:endParaRPr sz="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266796" y="1976375"/>
            <a:ext cx="571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Arial"/>
                <a:cs typeface="Arial"/>
              </a:rPr>
              <a:t>-</a:t>
            </a:r>
            <a:endParaRPr sz="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555228" y="1976375"/>
            <a:ext cx="7747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40" dirty="0">
                <a:latin typeface="Arial"/>
                <a:cs typeface="Arial"/>
              </a:rPr>
              <a:t>$</a:t>
            </a:r>
            <a:endParaRPr sz="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266796" y="2188211"/>
            <a:ext cx="571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Arial"/>
                <a:cs typeface="Arial"/>
              </a:rPr>
              <a:t>-</a:t>
            </a:r>
            <a:endParaRPr sz="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555228" y="2188211"/>
            <a:ext cx="7747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40" dirty="0">
                <a:latin typeface="Arial"/>
                <a:cs typeface="Arial"/>
              </a:rPr>
              <a:t>$</a:t>
            </a:r>
            <a:endParaRPr sz="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266796" y="2399920"/>
            <a:ext cx="571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Arial"/>
                <a:cs typeface="Arial"/>
              </a:rPr>
              <a:t>-</a:t>
            </a:r>
            <a:endParaRPr sz="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555228" y="2399920"/>
            <a:ext cx="7747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40" dirty="0">
                <a:latin typeface="Arial"/>
                <a:cs typeface="Arial"/>
              </a:rPr>
              <a:t>$</a:t>
            </a:r>
            <a:endParaRPr sz="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266796" y="2611756"/>
            <a:ext cx="571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Arial"/>
                <a:cs typeface="Arial"/>
              </a:rPr>
              <a:t>-</a:t>
            </a:r>
            <a:endParaRPr sz="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555228" y="2611756"/>
            <a:ext cx="7747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40" dirty="0">
                <a:latin typeface="Arial"/>
                <a:cs typeface="Arial"/>
              </a:rPr>
              <a:t>$</a:t>
            </a:r>
            <a:endParaRPr sz="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266796" y="2823591"/>
            <a:ext cx="571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Arial"/>
                <a:cs typeface="Arial"/>
              </a:rPr>
              <a:t>-</a:t>
            </a:r>
            <a:endParaRPr sz="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555228" y="2823591"/>
            <a:ext cx="7747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40" dirty="0">
                <a:latin typeface="Arial"/>
                <a:cs typeface="Arial"/>
              </a:rPr>
              <a:t>$</a:t>
            </a:r>
            <a:endParaRPr sz="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266796" y="3035440"/>
            <a:ext cx="571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Arial"/>
                <a:cs typeface="Arial"/>
              </a:rPr>
              <a:t>-</a:t>
            </a:r>
            <a:endParaRPr sz="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555228" y="3035440"/>
            <a:ext cx="7747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40" dirty="0">
                <a:latin typeface="Arial"/>
                <a:cs typeface="Arial"/>
              </a:rPr>
              <a:t>$</a:t>
            </a:r>
            <a:endParaRPr sz="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266796" y="3247289"/>
            <a:ext cx="571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Arial"/>
                <a:cs typeface="Arial"/>
              </a:rPr>
              <a:t>-</a:t>
            </a:r>
            <a:endParaRPr sz="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555228" y="3247289"/>
            <a:ext cx="7747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40" dirty="0">
                <a:latin typeface="Arial"/>
                <a:cs typeface="Arial"/>
              </a:rPr>
              <a:t>$</a:t>
            </a:r>
            <a:endParaRPr sz="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266796" y="3459100"/>
            <a:ext cx="571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Arial"/>
                <a:cs typeface="Arial"/>
              </a:rPr>
              <a:t>-</a:t>
            </a:r>
            <a:endParaRPr sz="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555228" y="3459100"/>
            <a:ext cx="7747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40" dirty="0">
                <a:latin typeface="Arial"/>
                <a:cs typeface="Arial"/>
              </a:rPr>
              <a:t>$</a:t>
            </a:r>
            <a:endParaRPr sz="8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266796" y="3670936"/>
            <a:ext cx="571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Arial"/>
                <a:cs typeface="Arial"/>
              </a:rPr>
              <a:t>-</a:t>
            </a:r>
            <a:endParaRPr sz="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555228" y="3670936"/>
            <a:ext cx="7747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40" dirty="0">
                <a:latin typeface="Arial"/>
                <a:cs typeface="Arial"/>
              </a:rPr>
              <a:t>$</a:t>
            </a:r>
            <a:endParaRPr sz="8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266796" y="3882899"/>
            <a:ext cx="571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Arial"/>
                <a:cs typeface="Arial"/>
              </a:rPr>
              <a:t>-</a:t>
            </a:r>
            <a:endParaRPr sz="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555228" y="3882899"/>
            <a:ext cx="7747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40" dirty="0">
                <a:latin typeface="Arial"/>
                <a:cs typeface="Arial"/>
              </a:rPr>
              <a:t>$</a:t>
            </a:r>
            <a:endParaRPr sz="8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266796" y="4094747"/>
            <a:ext cx="571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Arial"/>
                <a:cs typeface="Arial"/>
              </a:rPr>
              <a:t>-</a:t>
            </a:r>
            <a:endParaRPr sz="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555228" y="4094747"/>
            <a:ext cx="7747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40" dirty="0">
                <a:latin typeface="Arial"/>
                <a:cs typeface="Arial"/>
              </a:rPr>
              <a:t>$</a:t>
            </a:r>
            <a:endParaRPr sz="8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266796" y="4306596"/>
            <a:ext cx="571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Arial"/>
                <a:cs typeface="Arial"/>
              </a:rPr>
              <a:t>-</a:t>
            </a:r>
            <a:endParaRPr sz="8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555228" y="4306596"/>
            <a:ext cx="7747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40" dirty="0">
                <a:latin typeface="Arial"/>
                <a:cs typeface="Arial"/>
              </a:rPr>
              <a:t>$</a:t>
            </a:r>
            <a:endParaRPr sz="8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266796" y="4518407"/>
            <a:ext cx="571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Arial"/>
                <a:cs typeface="Arial"/>
              </a:rPr>
              <a:t>-</a:t>
            </a:r>
            <a:endParaRPr sz="8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555228" y="4518407"/>
            <a:ext cx="7747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40" dirty="0">
                <a:latin typeface="Arial"/>
                <a:cs typeface="Arial"/>
              </a:rPr>
              <a:t>$</a:t>
            </a:r>
            <a:endParaRPr sz="8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266796" y="4730255"/>
            <a:ext cx="571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Arial"/>
                <a:cs typeface="Arial"/>
              </a:rPr>
              <a:t>-</a:t>
            </a:r>
            <a:endParaRPr sz="8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555228" y="4730255"/>
            <a:ext cx="7747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40" dirty="0">
                <a:latin typeface="Arial"/>
                <a:cs typeface="Arial"/>
              </a:rPr>
              <a:t>$</a:t>
            </a:r>
            <a:endParaRPr sz="8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266796" y="4942079"/>
            <a:ext cx="571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Arial"/>
                <a:cs typeface="Arial"/>
              </a:rPr>
              <a:t>-</a:t>
            </a:r>
            <a:endParaRPr sz="8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555228" y="4942079"/>
            <a:ext cx="7747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40" dirty="0">
                <a:latin typeface="Arial"/>
                <a:cs typeface="Arial"/>
              </a:rPr>
              <a:t>$</a:t>
            </a:r>
            <a:endParaRPr sz="8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266796" y="5153788"/>
            <a:ext cx="571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Arial"/>
                <a:cs typeface="Arial"/>
              </a:rPr>
              <a:t>-</a:t>
            </a:r>
            <a:endParaRPr sz="8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555228" y="5153788"/>
            <a:ext cx="7747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40" dirty="0">
                <a:latin typeface="Arial"/>
                <a:cs typeface="Arial"/>
              </a:rPr>
              <a:t>$</a:t>
            </a:r>
            <a:endParaRPr sz="8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266796" y="5365636"/>
            <a:ext cx="571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Arial"/>
                <a:cs typeface="Arial"/>
              </a:rPr>
              <a:t>-</a:t>
            </a:r>
            <a:endParaRPr sz="8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555228" y="5365636"/>
            <a:ext cx="7747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40" dirty="0">
                <a:latin typeface="Arial"/>
                <a:cs typeface="Arial"/>
              </a:rPr>
              <a:t>$</a:t>
            </a:r>
            <a:endParaRPr sz="8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266796" y="5577460"/>
            <a:ext cx="571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Arial"/>
                <a:cs typeface="Arial"/>
              </a:rPr>
              <a:t>-</a:t>
            </a:r>
            <a:endParaRPr sz="8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555228" y="5577460"/>
            <a:ext cx="7747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40" dirty="0">
                <a:latin typeface="Arial"/>
                <a:cs typeface="Arial"/>
              </a:rPr>
              <a:t>$</a:t>
            </a:r>
            <a:endParaRPr sz="8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9266796" y="5789309"/>
            <a:ext cx="571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Arial"/>
                <a:cs typeface="Arial"/>
              </a:rPr>
              <a:t>-</a:t>
            </a:r>
            <a:endParaRPr sz="8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555228" y="5789309"/>
            <a:ext cx="7747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40" dirty="0">
                <a:latin typeface="Arial"/>
                <a:cs typeface="Arial"/>
              </a:rPr>
              <a:t>$</a:t>
            </a:r>
            <a:endParaRPr sz="8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9266796" y="6001132"/>
            <a:ext cx="571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Arial"/>
                <a:cs typeface="Arial"/>
              </a:rPr>
              <a:t>-</a:t>
            </a:r>
            <a:endParaRPr sz="8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555228" y="6001132"/>
            <a:ext cx="7747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40" dirty="0">
                <a:latin typeface="Arial"/>
                <a:cs typeface="Arial"/>
              </a:rPr>
              <a:t>$</a:t>
            </a:r>
            <a:endParaRPr sz="8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9266796" y="6212968"/>
            <a:ext cx="571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Arial"/>
                <a:cs typeface="Arial"/>
              </a:rPr>
              <a:t>-</a:t>
            </a:r>
            <a:endParaRPr sz="8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8555228" y="6212968"/>
            <a:ext cx="7747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40" dirty="0">
                <a:latin typeface="Arial"/>
                <a:cs typeface="Arial"/>
              </a:rPr>
              <a:t>$</a:t>
            </a:r>
            <a:endParaRPr sz="8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9266796" y="6424931"/>
            <a:ext cx="571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Arial"/>
                <a:cs typeface="Arial"/>
              </a:rPr>
              <a:t>-</a:t>
            </a:r>
            <a:endParaRPr sz="8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8555228" y="6424931"/>
            <a:ext cx="7747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40" dirty="0">
                <a:latin typeface="Arial"/>
                <a:cs typeface="Arial"/>
              </a:rPr>
              <a:t>$</a:t>
            </a:r>
            <a:endParaRPr sz="8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9266796" y="6636780"/>
            <a:ext cx="571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Arial"/>
                <a:cs typeface="Arial"/>
              </a:rPr>
              <a:t>-</a:t>
            </a:r>
            <a:endParaRPr sz="8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8555228" y="6636780"/>
            <a:ext cx="7747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40" dirty="0">
                <a:latin typeface="Arial"/>
                <a:cs typeface="Arial"/>
              </a:rPr>
              <a:t>$</a:t>
            </a:r>
            <a:endParaRPr sz="8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9266796" y="6848602"/>
            <a:ext cx="571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Arial"/>
                <a:cs typeface="Arial"/>
              </a:rPr>
              <a:t>-</a:t>
            </a:r>
            <a:endParaRPr sz="8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555228" y="6848602"/>
            <a:ext cx="7747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40" dirty="0">
                <a:latin typeface="Arial"/>
                <a:cs typeface="Arial"/>
              </a:rPr>
              <a:t>$</a:t>
            </a:r>
            <a:endParaRPr sz="800">
              <a:latin typeface="Arial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642810" y="856869"/>
            <a:ext cx="0" cy="6144895"/>
          </a:xfrm>
          <a:custGeom>
            <a:avLst/>
            <a:gdLst/>
            <a:ahLst/>
            <a:cxnLst/>
            <a:rect l="l" t="t" r="r" b="b"/>
            <a:pathLst>
              <a:path h="6144895">
                <a:moveTo>
                  <a:pt x="0" y="0"/>
                </a:moveTo>
                <a:lnTo>
                  <a:pt x="0" y="6144514"/>
                </a:lnTo>
              </a:path>
            </a:pathLst>
          </a:custGeom>
          <a:ln w="17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463785" y="856869"/>
            <a:ext cx="0" cy="6144895"/>
          </a:xfrm>
          <a:custGeom>
            <a:avLst/>
            <a:gdLst/>
            <a:ahLst/>
            <a:cxnLst/>
            <a:rect l="l" t="t" r="r" b="b"/>
            <a:pathLst>
              <a:path h="6144895">
                <a:moveTo>
                  <a:pt x="0" y="0"/>
                </a:moveTo>
                <a:lnTo>
                  <a:pt x="0" y="6144514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5" name="object 65"/>
          <p:cNvGraphicFramePr>
            <a:graphicFrameLocks noGrp="1"/>
          </p:cNvGraphicFramePr>
          <p:nvPr/>
        </p:nvGraphicFramePr>
        <p:xfrm>
          <a:off x="5293995" y="852169"/>
          <a:ext cx="3243580" cy="6152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3925"/>
                <a:gridCol w="706119"/>
                <a:gridCol w="845819"/>
                <a:gridCol w="741044"/>
              </a:tblGrid>
              <a:tr h="211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211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211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211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211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211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211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211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211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211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211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211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211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211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211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211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211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211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211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211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211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211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211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211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211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211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211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211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211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</a:tbl>
          </a:graphicData>
        </a:graphic>
      </p:graphicFrame>
      <p:sp>
        <p:nvSpPr>
          <p:cNvPr id="67" name="object 6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68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11185321" y="309892"/>
            <a:ext cx="7150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68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69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6511" y="0"/>
            <a:ext cx="88963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9/4/2019 </a:t>
            </a:r>
            <a:r>
              <a:rPr sz="800" dirty="0">
                <a:latin typeface="Arial"/>
                <a:cs typeface="Arial"/>
              </a:rPr>
              <a:t>/ </a:t>
            </a:r>
            <a:r>
              <a:rPr sz="800" spc="-5" dirty="0">
                <a:latin typeface="Arial"/>
                <a:cs typeface="Arial"/>
              </a:rPr>
              <a:t>9:11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AM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26813" y="0"/>
            <a:ext cx="333819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Baltimore Community </a:t>
            </a:r>
            <a:r>
              <a:rPr sz="800" spc="-5" dirty="0">
                <a:latin typeface="Arial"/>
                <a:cs typeface="Arial"/>
              </a:rPr>
              <a:t>Mediation Center </a:t>
            </a:r>
            <a:r>
              <a:rPr sz="800" dirty="0">
                <a:latin typeface="Arial"/>
                <a:cs typeface="Arial"/>
              </a:rPr>
              <a:t>- </a:t>
            </a:r>
            <a:r>
              <a:rPr sz="800" spc="-5" dirty="0">
                <a:latin typeface="Arial"/>
                <a:cs typeface="Arial"/>
              </a:rPr>
              <a:t>Neighborhood Liaison</a:t>
            </a:r>
            <a:r>
              <a:rPr sz="800" spc="7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INVOICE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16588" y="0"/>
            <a:ext cx="3492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Page</a:t>
            </a:r>
            <a:r>
              <a:rPr sz="800" spc="-5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4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856" y="852169"/>
          <a:ext cx="8848725" cy="16351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60265"/>
                <a:gridCol w="923925"/>
                <a:gridCol w="706120"/>
                <a:gridCol w="845819"/>
                <a:gridCol w="741045"/>
                <a:gridCol w="944879"/>
              </a:tblGrid>
              <a:tr h="211454">
                <a:tc row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575"/>
                        </a:spcBef>
                        <a:tabLst>
                          <a:tab pos="768350" algn="l"/>
                        </a:tabLst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-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1145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575"/>
                        </a:spcBef>
                        <a:tabLst>
                          <a:tab pos="768350" algn="l"/>
                        </a:tabLst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-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1145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580"/>
                        </a:spcBef>
                        <a:tabLst>
                          <a:tab pos="768350" algn="l"/>
                        </a:tabLst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-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1145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575"/>
                        </a:spcBef>
                        <a:tabLst>
                          <a:tab pos="768350" algn="l"/>
                        </a:tabLst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-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1145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580"/>
                        </a:spcBef>
                        <a:tabLst>
                          <a:tab pos="768350" algn="l"/>
                        </a:tabLst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-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1145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580"/>
                        </a:spcBef>
                        <a:tabLst>
                          <a:tab pos="768350" algn="l"/>
                        </a:tabLst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-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1145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580"/>
                        </a:spcBef>
                        <a:tabLst>
                          <a:tab pos="768350" algn="l"/>
                        </a:tabLst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-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843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</a:pPr>
                      <a:r>
                        <a:rPr sz="800" spc="-80" dirty="0">
                          <a:latin typeface="Arial"/>
                          <a:cs typeface="Arial"/>
                        </a:rPr>
                        <a:t>TOTAL: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tabLst>
                          <a:tab pos="670560" algn="l"/>
                        </a:tabLst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$	25.00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3856" y="2607691"/>
          <a:ext cx="6316980" cy="850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3440"/>
                <a:gridCol w="761365"/>
                <a:gridCol w="4674235"/>
              </a:tblGrid>
              <a:tr h="138430"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</a:pPr>
                      <a:r>
                        <a:rPr sz="800" b="1" spc="-50" dirty="0">
                          <a:latin typeface="Arial"/>
                          <a:cs typeface="Arial"/>
                        </a:rPr>
                        <a:t>Subtotal</a:t>
                      </a:r>
                      <a:r>
                        <a:rPr sz="800" b="1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55" dirty="0">
                          <a:latin typeface="Arial"/>
                          <a:cs typeface="Arial"/>
                        </a:rPr>
                        <a:t>Time: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tabLst>
                          <a:tab pos="393700" algn="l"/>
                        </a:tabLst>
                      </a:pPr>
                      <a:r>
                        <a:rPr sz="800" b="1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b="1" spc="-35" dirty="0">
                          <a:latin typeface="Arial"/>
                          <a:cs typeface="Arial"/>
                        </a:rPr>
                        <a:t>300.00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3843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800" b="1" spc="-50" dirty="0">
                          <a:latin typeface="Arial"/>
                          <a:cs typeface="Arial"/>
                        </a:rPr>
                        <a:t>Subtotal</a:t>
                      </a:r>
                      <a:r>
                        <a:rPr sz="800" b="1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80" dirty="0">
                          <a:latin typeface="Arial"/>
                          <a:cs typeface="Arial"/>
                        </a:rPr>
                        <a:t>Expenses: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tabLst>
                          <a:tab pos="445134" algn="l"/>
                        </a:tabLst>
                      </a:pPr>
                      <a:r>
                        <a:rPr sz="800" b="1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b="1" spc="-35" dirty="0">
                          <a:latin typeface="Arial"/>
                          <a:cs typeface="Arial"/>
                        </a:rPr>
                        <a:t>25.00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38430"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TOT</a:t>
                      </a:r>
                      <a:r>
                        <a:rPr sz="800" b="1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00" b="1" spc="-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800" b="1" dirty="0">
                          <a:latin typeface="Arial"/>
                          <a:cs typeface="Arial"/>
                        </a:rPr>
                        <a:t>: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393700" algn="l"/>
                        </a:tabLst>
                      </a:pPr>
                      <a:r>
                        <a:rPr sz="800" b="1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b="1" spc="-35" dirty="0">
                          <a:latin typeface="Arial"/>
                          <a:cs typeface="Arial"/>
                        </a:rPr>
                        <a:t>325.00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38430">
                <a:tc>
                  <a:txBody>
                    <a:bodyPr/>
                    <a:lstStyle/>
                    <a:p>
                      <a:pPr marR="1270" algn="r">
                        <a:lnSpc>
                          <a:spcPct val="100000"/>
                        </a:lnSpc>
                      </a:pPr>
                      <a:r>
                        <a:rPr sz="800" b="1" spc="-50" dirty="0">
                          <a:latin typeface="Arial"/>
                          <a:cs typeface="Arial"/>
                        </a:rPr>
                        <a:t>Unbilled</a:t>
                      </a:r>
                      <a:r>
                        <a:rPr sz="800" b="1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70" dirty="0">
                          <a:latin typeface="Arial"/>
                          <a:cs typeface="Arial"/>
                        </a:rPr>
                        <a:t>Hours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71500">
                        <a:lnSpc>
                          <a:spcPct val="100000"/>
                        </a:lnSpc>
                      </a:pPr>
                      <a:r>
                        <a:rPr sz="800" spc="-35" dirty="0">
                          <a:latin typeface="Arial"/>
                          <a:cs typeface="Arial"/>
                        </a:rPr>
                        <a:t>0.00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76860">
                <a:tc gridSpan="3">
                  <a:txBody>
                    <a:bodyPr/>
                    <a:lstStyle/>
                    <a:p>
                      <a:pPr marR="154940" algn="r">
                        <a:lnSpc>
                          <a:spcPts val="894"/>
                        </a:lnSpc>
                        <a:spcBef>
                          <a:spcPts val="5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800" b="1" spc="-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800" b="1" dirty="0">
                          <a:latin typeface="Arial"/>
                          <a:cs typeface="Arial"/>
                        </a:rPr>
                        <a:t>ITI</a:t>
                      </a:r>
                      <a:r>
                        <a:rPr sz="800" b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00" b="1" spc="-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800" b="1" dirty="0">
                          <a:latin typeface="Arial"/>
                          <a:cs typeface="Arial"/>
                        </a:rPr>
                        <a:t>S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30480">
                        <a:lnSpc>
                          <a:spcPts val="1135"/>
                        </a:lnSpc>
                        <a:tabLst>
                          <a:tab pos="5641340" algn="l"/>
                        </a:tabLst>
                      </a:pPr>
                      <a:r>
                        <a:rPr sz="1000" spc="-5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here 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signify </a:t>
                      </a:r>
                      <a:r>
                        <a:rPr sz="1000" spc="5" dirty="0">
                          <a:latin typeface="Arial"/>
                          <a:cs typeface="Arial"/>
                        </a:rPr>
                        <a:t>that</a:t>
                      </a:r>
                      <a:r>
                        <a:rPr sz="1000" spc="-2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000" spc="-55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1000" spc="-2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1000" spc="-1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000" spc="-35" dirty="0">
                          <a:latin typeface="Arial"/>
                          <a:cs typeface="Arial"/>
                        </a:rPr>
                        <a:t>are</a:t>
                      </a:r>
                      <a:r>
                        <a:rPr sz="1000" spc="1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35" dirty="0">
                          <a:latin typeface="Arial"/>
                          <a:cs typeface="Arial"/>
                        </a:rPr>
                        <a:t>accurate:	</a:t>
                      </a:r>
                      <a:r>
                        <a:rPr sz="800" spc="-110" dirty="0">
                          <a:latin typeface="Arial"/>
                          <a:cs typeface="Arial"/>
                        </a:rPr>
                        <a:t>HR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1185321" y="309892"/>
            <a:ext cx="7150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69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70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0"/>
            <a:ext cx="813435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15" dirty="0">
                <a:latin typeface="Arial"/>
                <a:cs typeface="Arial"/>
              </a:rPr>
              <a:t>9/4/2019 </a:t>
            </a:r>
            <a:r>
              <a:rPr sz="700" spc="5" dirty="0">
                <a:latin typeface="Arial"/>
                <a:cs typeface="Arial"/>
              </a:rPr>
              <a:t>/ </a:t>
            </a:r>
            <a:r>
              <a:rPr sz="700" spc="15" dirty="0">
                <a:latin typeface="Arial"/>
                <a:cs typeface="Arial"/>
              </a:rPr>
              <a:t>9:19</a:t>
            </a:r>
            <a:r>
              <a:rPr sz="700" spc="-65" dirty="0">
                <a:latin typeface="Arial"/>
                <a:cs typeface="Arial"/>
              </a:rPr>
              <a:t> </a:t>
            </a:r>
            <a:r>
              <a:rPr sz="700" spc="20" dirty="0">
                <a:latin typeface="Arial"/>
                <a:cs typeface="Arial"/>
              </a:rPr>
              <a:t>AM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73104" y="0"/>
            <a:ext cx="304800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15" dirty="0">
                <a:latin typeface="Arial"/>
                <a:cs typeface="Arial"/>
              </a:rPr>
              <a:t>Baltimore Community Mediation Center </a:t>
            </a:r>
            <a:r>
              <a:rPr sz="700" spc="10" dirty="0">
                <a:latin typeface="Arial"/>
                <a:cs typeface="Arial"/>
              </a:rPr>
              <a:t>- </a:t>
            </a:r>
            <a:r>
              <a:rPr sz="700" spc="15" dirty="0">
                <a:latin typeface="Arial"/>
                <a:cs typeface="Arial"/>
              </a:rPr>
              <a:t>Neighborhood Liaison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45417" y="0"/>
            <a:ext cx="32131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15" dirty="0">
                <a:latin typeface="Arial"/>
                <a:cs typeface="Arial"/>
              </a:rPr>
              <a:t>Page</a:t>
            </a:r>
            <a:r>
              <a:rPr sz="700" spc="-45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1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856" y="848994"/>
          <a:ext cx="11443970" cy="6125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4225"/>
                <a:gridCol w="699135"/>
                <a:gridCol w="912494"/>
                <a:gridCol w="2785110"/>
                <a:gridCol w="848360"/>
                <a:gridCol w="647065"/>
                <a:gridCol w="777240"/>
                <a:gridCol w="2862579"/>
                <a:gridCol w="537845"/>
                <a:gridCol w="562609"/>
              </a:tblGrid>
              <a:tr h="850900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250"/>
                        </a:lnSpc>
                        <a:tabLst>
                          <a:tab pos="6702425" algn="l"/>
                        </a:tabLst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Mediation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Center	</a:t>
                      </a:r>
                      <a:r>
                        <a:rPr sz="1050" b="1" spc="-97" baseline="31746" dirty="0">
                          <a:latin typeface="Arial"/>
                          <a:cs typeface="Arial"/>
                        </a:rPr>
                        <a:t>INSTRUCTIONS</a:t>
                      </a:r>
                      <a:endParaRPr sz="1050" baseline="31746">
                        <a:latin typeface="Arial"/>
                        <a:cs typeface="Arial"/>
                      </a:endParaRPr>
                    </a:p>
                    <a:p>
                      <a:pPr marL="31750">
                        <a:lnSpc>
                          <a:spcPts val="1155"/>
                        </a:lnSpc>
                        <a:tabLst>
                          <a:tab pos="6702425" algn="l"/>
                        </a:tabLst>
                      </a:pPr>
                      <a:r>
                        <a:rPr sz="1575" baseline="-10582" dirty="0">
                          <a:latin typeface="Arial"/>
                          <a:cs typeface="Arial"/>
                        </a:rPr>
                        <a:t>3333</a:t>
                      </a:r>
                      <a:r>
                        <a:rPr sz="1575" spc="15" baseline="-10582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75" baseline="-10582" dirty="0">
                          <a:latin typeface="Arial"/>
                          <a:cs typeface="Arial"/>
                        </a:rPr>
                        <a:t>Greenmount</a:t>
                      </a:r>
                      <a:r>
                        <a:rPr sz="1575" spc="30" baseline="-10582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75" spc="7" baseline="-10582" dirty="0">
                          <a:latin typeface="Arial"/>
                          <a:cs typeface="Arial"/>
                        </a:rPr>
                        <a:t>Avenue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1.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blue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left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first.</a:t>
                      </a:r>
                      <a:r>
                        <a:rPr sz="700" spc="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cause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name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information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spreadsheet.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702425">
                        <a:lnSpc>
                          <a:spcPts val="620"/>
                        </a:lnSpc>
                        <a:spcBef>
                          <a:spcPts val="315"/>
                        </a:spcBef>
                        <a:buAutoNum type="arabicPeriod" startAt="2"/>
                        <a:tabLst>
                          <a:tab pos="6794500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"Sample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below.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33020">
                        <a:lnSpc>
                          <a:spcPts val="122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Baltimore, MD 21218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6702425" marR="25400">
                        <a:lnSpc>
                          <a:spcPts val="1050"/>
                        </a:lnSpc>
                        <a:buAutoNum type="arabicPeriod" startAt="3"/>
                        <a:tabLst>
                          <a:tab pos="6794500" algn="l"/>
                        </a:tabLst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day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fifteen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(15)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month.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above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8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 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stipend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7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paid.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6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23825">
                        <a:lnSpc>
                          <a:spcPts val="950"/>
                        </a:lnSpc>
                      </a:pPr>
                      <a:r>
                        <a:rPr sz="900" spc="1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20" dirty="0">
                          <a:latin typeface="Arial"/>
                          <a:cs typeface="Arial"/>
                        </a:rPr>
                        <a:t>FOR MONTH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20" dirty="0">
                          <a:latin typeface="Arial"/>
                          <a:cs typeface="Arial"/>
                        </a:rPr>
                        <a:t>OF: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30"/>
                        </a:lnSpc>
                      </a:pPr>
                      <a:r>
                        <a:rPr sz="900" b="1" i="1" u="sng" spc="-8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July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22860" marR="13970" indent="1270" algn="ctr">
                        <a:lnSpc>
                          <a:spcPct val="112300"/>
                        </a:lnSpc>
                        <a:spcBef>
                          <a:spcPts val="26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Complete these 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65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before 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starting 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spreadsheet.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31750" marR="22225" algn="ctr">
                        <a:lnSpc>
                          <a:spcPct val="112300"/>
                        </a:lnSpc>
                      </a:pPr>
                      <a:r>
                        <a:rPr sz="650" spc="-45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5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other  info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populate.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365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310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make sure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tab.Do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box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28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68275">
                        <a:lnSpc>
                          <a:spcPts val="950"/>
                        </a:lnSpc>
                      </a:pPr>
                      <a:r>
                        <a:rPr sz="900" spc="15" dirty="0">
                          <a:latin typeface="Arial"/>
                          <a:cs typeface="Arial"/>
                        </a:rPr>
                        <a:t>INVOICE SUBMITTED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BY: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ts val="944"/>
                        </a:lnSpc>
                      </a:pPr>
                      <a:r>
                        <a:rPr sz="1050" spc="-45" dirty="0">
                          <a:latin typeface="Arial"/>
                          <a:cs typeface="Arial"/>
                        </a:rPr>
                        <a:t>Roberts,</a:t>
                      </a:r>
                      <a:r>
                        <a:rPr sz="105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5" dirty="0">
                          <a:latin typeface="Arial"/>
                          <a:cs typeface="Arial"/>
                        </a:rPr>
                        <a:t>M.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365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310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Shantay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Guy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410-900-9867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Darnyle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Wharton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410-746-0167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questions.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7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3213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900" spc="15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5" dirty="0">
                          <a:latin typeface="Arial"/>
                          <a:cs typeface="Arial"/>
                        </a:rPr>
                        <a:t>SUBMITTED: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ts val="1140"/>
                        </a:lnSpc>
                      </a:pPr>
                      <a:r>
                        <a:rPr sz="1050" spc="-10" dirty="0">
                          <a:latin typeface="Arial"/>
                          <a:cs typeface="Arial"/>
                        </a:rPr>
                        <a:t>8/6/2019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365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63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>
                  <a:txBody>
                    <a:bodyPr/>
                    <a:lstStyle/>
                    <a:p>
                      <a:pPr marL="492759">
                        <a:lnSpc>
                          <a:spcPts val="1175"/>
                        </a:lnSpc>
                      </a:pPr>
                      <a:r>
                        <a:rPr sz="1050" dirty="0">
                          <a:latin typeface="Arial"/>
                          <a:cs typeface="Arial"/>
                        </a:rPr>
                        <a:t>YEAR: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ts val="1140"/>
                        </a:lnSpc>
                      </a:pPr>
                      <a:r>
                        <a:rPr sz="1050" spc="-50" dirty="0">
                          <a:latin typeface="Arial"/>
                          <a:cs typeface="Arial"/>
                        </a:rPr>
                        <a:t>2019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365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32434">
                <a:tc grid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50876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800" b="1" i="1" spc="-70" dirty="0">
                          <a:latin typeface="Arial"/>
                          <a:cs typeface="Arial"/>
                        </a:rPr>
                        <a:t>Sample</a:t>
                      </a:r>
                      <a:r>
                        <a:rPr sz="800" b="1" i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i="1" spc="-60" dirty="0">
                          <a:latin typeface="Arial"/>
                          <a:cs typeface="Arial"/>
                        </a:rPr>
                        <a:t>Description: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1508760">
                        <a:lnSpc>
                          <a:spcPts val="844"/>
                        </a:lnSpc>
                        <a:spcBef>
                          <a:spcPts val="85"/>
                        </a:spcBef>
                      </a:pPr>
                      <a:r>
                        <a:rPr sz="800" i="1" spc="-50" dirty="0">
                          <a:latin typeface="Trebuchet MS"/>
                          <a:cs typeface="Trebuchet MS"/>
                        </a:rPr>
                        <a:t>Attend </a:t>
                      </a:r>
                      <a:r>
                        <a:rPr sz="800" i="1" spc="-30" dirty="0">
                          <a:latin typeface="Trebuchet MS"/>
                          <a:cs typeface="Trebuchet MS"/>
                        </a:rPr>
                        <a:t>Howard </a:t>
                      </a:r>
                      <a:r>
                        <a:rPr sz="800" i="1" spc="-35" dirty="0">
                          <a:latin typeface="Trebuchet MS"/>
                          <a:cs typeface="Trebuchet MS"/>
                        </a:rPr>
                        <a:t>Park </a:t>
                      </a:r>
                      <a:r>
                        <a:rPr sz="800" i="1" spc="-55" dirty="0">
                          <a:latin typeface="Trebuchet MS"/>
                          <a:cs typeface="Trebuchet MS"/>
                        </a:rPr>
                        <a:t>Civic </a:t>
                      </a:r>
                      <a:r>
                        <a:rPr sz="800" i="1" spc="-35" dirty="0">
                          <a:latin typeface="Trebuchet MS"/>
                          <a:cs typeface="Trebuchet MS"/>
                        </a:rPr>
                        <a:t>Association</a:t>
                      </a:r>
                      <a:r>
                        <a:rPr sz="800" i="1" spc="-1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i="1" spc="-45" dirty="0">
                          <a:latin typeface="Trebuchet MS"/>
                          <a:cs typeface="Trebuchet MS"/>
                        </a:rPr>
                        <a:t>meeting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0185">
                <a:tc gridSpan="10">
                  <a:txBody>
                    <a:bodyPr/>
                    <a:lstStyle/>
                    <a:p>
                      <a:pPr marL="34925">
                        <a:lnSpc>
                          <a:spcPts val="1520"/>
                        </a:lnSpc>
                      </a:pPr>
                      <a:r>
                        <a:rPr sz="1350" spc="-11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717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900" b="1" spc="-1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00" b="1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30" dirty="0">
                          <a:latin typeface="Arial"/>
                          <a:cs typeface="Arial"/>
                        </a:rPr>
                        <a:t>of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900" b="1" spc="-55" dirty="0">
                          <a:latin typeface="Arial"/>
                          <a:cs typeface="Arial"/>
                        </a:rPr>
                        <a:t>Day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900" b="1" spc="-50" dirty="0">
                          <a:latin typeface="Arial"/>
                          <a:cs typeface="Arial"/>
                        </a:rPr>
                        <a:t>Description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14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8702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900" b="1" spc="-65" dirty="0">
                          <a:latin typeface="Arial"/>
                          <a:cs typeface="Arial"/>
                        </a:rPr>
                        <a:t>Hours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"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900" b="1" spc="-45" dirty="0">
                          <a:latin typeface="Arial"/>
                          <a:cs typeface="Arial"/>
                        </a:rPr>
                        <a:t>Rate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700" b="1" spc="-30" dirty="0">
                          <a:latin typeface="Arial"/>
                          <a:cs typeface="Arial"/>
                        </a:rPr>
                        <a:t>Total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23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329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00" b="1" spc="-45" dirty="0">
                          <a:latin typeface="Arial"/>
                          <a:cs typeface="Arial"/>
                        </a:rPr>
                        <a:t>Comments </a:t>
                      </a:r>
                      <a:r>
                        <a:rPr sz="700" b="1" spc="-25" dirty="0">
                          <a:latin typeface="Arial"/>
                          <a:cs typeface="Arial"/>
                        </a:rPr>
                        <a:t>(Unbilled</a:t>
                      </a:r>
                      <a:r>
                        <a:rPr sz="7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30" dirty="0">
                          <a:latin typeface="Arial"/>
                          <a:cs typeface="Arial"/>
                        </a:rPr>
                        <a:t>Time)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005" marR="85725" indent="-50165">
                        <a:lnSpc>
                          <a:spcPts val="950"/>
                        </a:lnSpc>
                        <a:spcBef>
                          <a:spcPts val="3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Unbil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ed  </a:t>
                      </a:r>
                      <a:r>
                        <a:rPr sz="700" b="1" spc="-50" dirty="0">
                          <a:latin typeface="Arial"/>
                          <a:cs typeface="Arial"/>
                        </a:rPr>
                        <a:t>Hours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36512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4"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618490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066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6512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4"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18490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066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6512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4"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18490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0029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6512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4"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18490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066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6512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4"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18490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066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6512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4"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18490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0029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6512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4"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18490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066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6512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4"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18490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0029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6512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4"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18490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066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10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6512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4"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18490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890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11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Emails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content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send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email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distribution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list: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Develop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content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14th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District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email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6512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4"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53022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10.00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00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ts val="795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listserve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sent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emails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out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about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visiting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people.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Also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touched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base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Govan's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library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ts val="795"/>
                        </a:lnSpc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about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next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set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days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have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outreach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hours.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066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6512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4"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18490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066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13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6512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4"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18490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890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14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Councilman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Pinkett's Health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Fair: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1222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Freemont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Avenue: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Health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Fair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Bookbag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giveaway.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6512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4"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53022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60.00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00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ts val="795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Particularly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excited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about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contact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Queen </a:t>
                      </a:r>
                      <a:r>
                        <a:rPr sz="700" spc="4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Stewart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Hopkins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Medicine.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Ms.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Stewart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took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01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ts val="795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information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back </a:t>
                      </a:r>
                      <a:r>
                        <a:rPr sz="700" spc="2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give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her outreach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staff.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1185321" y="309892"/>
            <a:ext cx="7150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70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71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0"/>
            <a:ext cx="813435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15" dirty="0">
                <a:latin typeface="Arial"/>
                <a:cs typeface="Arial"/>
              </a:rPr>
              <a:t>9/4/2019 </a:t>
            </a:r>
            <a:r>
              <a:rPr sz="700" spc="5" dirty="0">
                <a:latin typeface="Arial"/>
                <a:cs typeface="Arial"/>
              </a:rPr>
              <a:t>/ </a:t>
            </a:r>
            <a:r>
              <a:rPr sz="700" spc="15" dirty="0">
                <a:latin typeface="Arial"/>
                <a:cs typeface="Arial"/>
              </a:rPr>
              <a:t>9:19</a:t>
            </a:r>
            <a:r>
              <a:rPr sz="700" spc="-65" dirty="0">
                <a:latin typeface="Arial"/>
                <a:cs typeface="Arial"/>
              </a:rPr>
              <a:t> </a:t>
            </a:r>
            <a:r>
              <a:rPr sz="700" spc="20" dirty="0">
                <a:latin typeface="Arial"/>
                <a:cs typeface="Arial"/>
              </a:rPr>
              <a:t>AM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73104" y="0"/>
            <a:ext cx="304800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15" dirty="0">
                <a:latin typeface="Arial"/>
                <a:cs typeface="Arial"/>
              </a:rPr>
              <a:t>Baltimore Community Mediation Center </a:t>
            </a:r>
            <a:r>
              <a:rPr sz="700" spc="10" dirty="0">
                <a:latin typeface="Arial"/>
                <a:cs typeface="Arial"/>
              </a:rPr>
              <a:t>- </a:t>
            </a:r>
            <a:r>
              <a:rPr sz="700" spc="15" dirty="0">
                <a:latin typeface="Arial"/>
                <a:cs typeface="Arial"/>
              </a:rPr>
              <a:t>Neighborhood Liaison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45417" y="0"/>
            <a:ext cx="32131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15" dirty="0">
                <a:latin typeface="Arial"/>
                <a:cs typeface="Arial"/>
              </a:rPr>
              <a:t>Page</a:t>
            </a:r>
            <a:r>
              <a:rPr sz="700" spc="-45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856" y="849947"/>
          <a:ext cx="11443970" cy="58210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7875"/>
                <a:gridCol w="705485"/>
                <a:gridCol w="3698240"/>
                <a:gridCol w="848360"/>
                <a:gridCol w="647699"/>
                <a:gridCol w="777240"/>
                <a:gridCol w="679450"/>
                <a:gridCol w="868679"/>
                <a:gridCol w="2417445"/>
              </a:tblGrid>
              <a:tr h="240665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15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7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7"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9941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20.00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53975">
                        <a:lnSpc>
                          <a:spcPct val="100000"/>
                        </a:lnSpc>
                        <a:tabLst>
                          <a:tab pos="39941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20.00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53975">
                        <a:lnSpc>
                          <a:spcPct val="100000"/>
                        </a:lnSpc>
                        <a:tabLst>
                          <a:tab pos="39941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20.00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53975">
                        <a:lnSpc>
                          <a:spcPct val="100000"/>
                        </a:lnSpc>
                        <a:tabLst>
                          <a:tab pos="39941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20.00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53975">
                        <a:lnSpc>
                          <a:spcPct val="100000"/>
                        </a:lnSpc>
                        <a:tabLst>
                          <a:tab pos="39941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20.00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5397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39941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20.00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53975">
                        <a:lnSpc>
                          <a:spcPct val="100000"/>
                        </a:lnSpc>
                        <a:spcBef>
                          <a:spcPts val="484"/>
                        </a:spcBef>
                        <a:tabLst>
                          <a:tab pos="39941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20.00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53975">
                        <a:lnSpc>
                          <a:spcPct val="100000"/>
                        </a:lnSpc>
                        <a:tabLst>
                          <a:tab pos="39941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20.00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5397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39941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20.00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5397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39941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20.00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53975">
                        <a:lnSpc>
                          <a:spcPct val="100000"/>
                        </a:lnSpc>
                        <a:tabLst>
                          <a:tab pos="39941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20.00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53975">
                        <a:lnSpc>
                          <a:spcPct val="100000"/>
                        </a:lnSpc>
                        <a:tabLst>
                          <a:tab pos="39941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20.00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53975">
                        <a:lnSpc>
                          <a:spcPct val="100000"/>
                        </a:lnSpc>
                        <a:tabLst>
                          <a:tab pos="39941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20.00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5397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39941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20.00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53975">
                        <a:lnSpc>
                          <a:spcPct val="100000"/>
                        </a:lnSpc>
                        <a:tabLst>
                          <a:tab pos="39941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20.00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53975">
                        <a:lnSpc>
                          <a:spcPct val="100000"/>
                        </a:lnSpc>
                        <a:tabLst>
                          <a:tab pos="39941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20.00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53975">
                        <a:lnSpc>
                          <a:spcPct val="100000"/>
                        </a:lnSpc>
                        <a:spcBef>
                          <a:spcPts val="155"/>
                        </a:spcBef>
                        <a:tabLst>
                          <a:tab pos="39941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7"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17220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53975">
                        <a:lnSpc>
                          <a:spcPct val="100000"/>
                        </a:lnSpc>
                        <a:tabLst>
                          <a:tab pos="52895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26.00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53975">
                        <a:lnSpc>
                          <a:spcPct val="100000"/>
                        </a:lnSpc>
                        <a:tabLst>
                          <a:tab pos="576580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6.00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53975">
                        <a:lnSpc>
                          <a:spcPct val="100000"/>
                        </a:lnSpc>
                        <a:tabLst>
                          <a:tab pos="52895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24.00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53975">
                        <a:lnSpc>
                          <a:spcPct val="100000"/>
                        </a:lnSpc>
                        <a:tabLst>
                          <a:tab pos="617220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5397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52895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70.00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53975">
                        <a:lnSpc>
                          <a:spcPct val="100000"/>
                        </a:lnSpc>
                        <a:spcBef>
                          <a:spcPts val="484"/>
                        </a:spcBef>
                        <a:tabLst>
                          <a:tab pos="617220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53975">
                        <a:lnSpc>
                          <a:spcPct val="100000"/>
                        </a:lnSpc>
                        <a:tabLst>
                          <a:tab pos="617220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5397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617220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5397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617220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53975">
                        <a:lnSpc>
                          <a:spcPct val="100000"/>
                        </a:lnSpc>
                        <a:tabLst>
                          <a:tab pos="617220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53975">
                        <a:lnSpc>
                          <a:spcPct val="100000"/>
                        </a:lnSpc>
                        <a:tabLst>
                          <a:tab pos="617220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53975">
                        <a:lnSpc>
                          <a:spcPct val="100000"/>
                        </a:lnSpc>
                        <a:tabLst>
                          <a:tab pos="617220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5397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617220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53975">
                        <a:lnSpc>
                          <a:spcPct val="100000"/>
                        </a:lnSpc>
                        <a:tabLst>
                          <a:tab pos="617220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53975">
                        <a:lnSpc>
                          <a:spcPct val="100000"/>
                        </a:lnSpc>
                        <a:tabLst>
                          <a:tab pos="617220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53975">
                        <a:lnSpc>
                          <a:spcPct val="100000"/>
                        </a:lnSpc>
                        <a:spcBef>
                          <a:spcPts val="155"/>
                        </a:spcBef>
                        <a:tabLst>
                          <a:tab pos="617220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7"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58419" marR="1134110" algn="ctr">
                        <a:lnSpc>
                          <a:spcPct val="112900"/>
                        </a:lnSpc>
                        <a:spcBef>
                          <a:spcPts val="434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attended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Senior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Health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30" dirty="0">
                          <a:latin typeface="Arial"/>
                          <a:cs typeface="Arial"/>
                        </a:rPr>
                        <a:t>&amp;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Wellness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Fair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hosted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by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Baltimore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City 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Health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Department.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made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every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attempt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keep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track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visitors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our 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table.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was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able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count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63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people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that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was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able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speak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about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 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Consent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Decree.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7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7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8905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16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Outreach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Mayor's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Block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Party: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26th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Street: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was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one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Mayor's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block parties.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While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I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00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795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was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there,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23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 people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came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table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where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we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had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information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about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Monitoring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Team.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I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07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795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was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able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give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our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brochure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six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people.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8905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17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Outreach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Mayor's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Block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Party: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Ashburton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Although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block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party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was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cancelled,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was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able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00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795"/>
                        </a:lnSpc>
                      </a:pPr>
                      <a:r>
                        <a:rPr sz="70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talk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few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folks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while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were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standing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around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wait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them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make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based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00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795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rain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storm.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particular,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visited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laudry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mat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location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was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able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talk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young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689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80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couple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older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gentlemen.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8905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18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Weekly Outreach Hours: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Govans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Public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Library and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distribution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day: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It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was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really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slow</a:t>
                      </a:r>
                      <a:r>
                        <a:rPr sz="7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at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00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795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library.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There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was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another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group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looking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garden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herbs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but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no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traffice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my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table.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Notice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85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795"/>
                        </a:lnSpc>
                      </a:pPr>
                      <a:r>
                        <a:rPr sz="700" spc="1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Consent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Decree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Office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sent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out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entire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District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14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listserve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0665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8905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20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Outreach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at the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City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Health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Department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Senior Citizens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Health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Event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campus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of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00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795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Morgan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State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University: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attended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Senior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Health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30" dirty="0">
                          <a:latin typeface="Arial"/>
                          <a:cs typeface="Arial"/>
                        </a:rPr>
                        <a:t>&amp;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Wellness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Fair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hosted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by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Baltimore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00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795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City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Health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Department.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made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every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attempt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keep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track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visitors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our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table.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was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able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to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092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795"/>
                        </a:lnSpc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count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63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people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that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was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able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speak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about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Consent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Decree.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0029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21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0665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22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0029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23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0665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24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0665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0665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26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0665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27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0665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0665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29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573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30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0029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July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31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6364">
                <a:tc gridSpan="4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9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700" b="1" spc="-70" dirty="0">
                          <a:latin typeface="Arial"/>
                          <a:cs typeface="Arial"/>
                        </a:rPr>
                        <a:t>TOTAL: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55"/>
                        </a:spcBef>
                        <a:tabLst>
                          <a:tab pos="480059" algn="l"/>
                        </a:tabLst>
                      </a:pPr>
                      <a:r>
                        <a:rPr sz="700" b="1" spc="-20" dirty="0">
                          <a:latin typeface="Arial"/>
                          <a:cs typeface="Arial"/>
                        </a:rPr>
                        <a:t>$	196.00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R="563245" algn="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6364">
                <a:tc gridSpan="9">
                  <a:txBody>
                    <a:bodyPr/>
                    <a:lstStyle/>
                    <a:p>
                      <a:pPr marL="34925">
                        <a:lnSpc>
                          <a:spcPts val="860"/>
                        </a:lnSpc>
                      </a:pPr>
                      <a:r>
                        <a:rPr sz="1350" spc="-229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6364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2448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700" b="1" spc="-75" dirty="0">
                          <a:latin typeface="Arial"/>
                          <a:cs typeface="Arial"/>
                        </a:rPr>
                        <a:t>MEALS </a:t>
                      </a:r>
                      <a:r>
                        <a:rPr sz="700" b="1" spc="-45" dirty="0">
                          <a:latin typeface="Arial"/>
                          <a:cs typeface="Arial"/>
                        </a:rPr>
                        <a:t>+</a:t>
                      </a:r>
                      <a:r>
                        <a:rPr sz="700" b="1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70" dirty="0">
                          <a:latin typeface="Arial"/>
                          <a:cs typeface="Arial"/>
                        </a:rPr>
                        <a:t>INCIDENTALS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0165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700" b="1" spc="-40" dirty="0">
                          <a:latin typeface="Arial"/>
                          <a:cs typeface="Arial"/>
                        </a:rPr>
                        <a:t>NON</a:t>
                      </a:r>
                      <a:r>
                        <a:rPr sz="70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75" dirty="0">
                          <a:latin typeface="Arial"/>
                          <a:cs typeface="Arial"/>
                        </a:rPr>
                        <a:t>MEALS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1185321" y="309892"/>
            <a:ext cx="7150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71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72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0"/>
            <a:ext cx="813435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15" dirty="0">
                <a:latin typeface="Arial"/>
                <a:cs typeface="Arial"/>
              </a:rPr>
              <a:t>9/4/2019 </a:t>
            </a:r>
            <a:r>
              <a:rPr sz="700" spc="5" dirty="0">
                <a:latin typeface="Arial"/>
                <a:cs typeface="Arial"/>
              </a:rPr>
              <a:t>/ </a:t>
            </a:r>
            <a:r>
              <a:rPr sz="700" spc="15" dirty="0">
                <a:latin typeface="Arial"/>
                <a:cs typeface="Arial"/>
              </a:rPr>
              <a:t>9:19</a:t>
            </a:r>
            <a:r>
              <a:rPr sz="700" spc="-65" dirty="0">
                <a:latin typeface="Arial"/>
                <a:cs typeface="Arial"/>
              </a:rPr>
              <a:t> </a:t>
            </a:r>
            <a:r>
              <a:rPr sz="700" spc="20" dirty="0">
                <a:latin typeface="Arial"/>
                <a:cs typeface="Arial"/>
              </a:rPr>
              <a:t>AM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73104" y="0"/>
            <a:ext cx="304800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15" dirty="0">
                <a:latin typeface="Arial"/>
                <a:cs typeface="Arial"/>
              </a:rPr>
              <a:t>Baltimore Community Mediation Center </a:t>
            </a:r>
            <a:r>
              <a:rPr sz="700" spc="10" dirty="0">
                <a:latin typeface="Arial"/>
                <a:cs typeface="Arial"/>
              </a:rPr>
              <a:t>- </a:t>
            </a:r>
            <a:r>
              <a:rPr sz="700" spc="15" dirty="0">
                <a:latin typeface="Arial"/>
                <a:cs typeface="Arial"/>
              </a:rPr>
              <a:t>Neighborhood Liaison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45417" y="0"/>
            <a:ext cx="32131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15" dirty="0">
                <a:latin typeface="Arial"/>
                <a:cs typeface="Arial"/>
              </a:rPr>
              <a:t>Page</a:t>
            </a:r>
            <a:r>
              <a:rPr sz="700" spc="-45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3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856" y="848994"/>
          <a:ext cx="9026525" cy="61283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4225"/>
                <a:gridCol w="699135"/>
                <a:gridCol w="912494"/>
                <a:gridCol w="2785110"/>
                <a:gridCol w="848994"/>
                <a:gridCol w="647065"/>
                <a:gridCol w="777875"/>
                <a:gridCol w="678179"/>
                <a:gridCol w="868045"/>
              </a:tblGrid>
              <a:tr h="5467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marL="1651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b="1" spc="-25" dirty="0">
                          <a:latin typeface="Arial"/>
                          <a:cs typeface="Arial"/>
                        </a:rPr>
                        <a:t>Date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marL="1847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b="1" spc="-45" dirty="0">
                          <a:latin typeface="Arial"/>
                          <a:cs typeface="Arial"/>
                        </a:rPr>
                        <a:t>Category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marL="2292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b="1" spc="-3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700" b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45" dirty="0">
                          <a:latin typeface="Arial"/>
                          <a:cs typeface="Arial"/>
                        </a:rPr>
                        <a:t>Day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ts val="655"/>
                        </a:lnSpc>
                      </a:pPr>
                      <a:r>
                        <a:rPr sz="700" b="1" spc="-30" dirty="0">
                          <a:latin typeface="Arial"/>
                          <a:cs typeface="Arial"/>
                        </a:rPr>
                        <a:t>Total 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Meal</a:t>
                      </a:r>
                      <a:r>
                        <a:rPr sz="700" b="1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45" dirty="0">
                          <a:latin typeface="Arial"/>
                          <a:cs typeface="Arial"/>
                        </a:rPr>
                        <a:t>+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4765" indent="635" algn="ctr">
                        <a:lnSpc>
                          <a:spcPts val="950"/>
                        </a:lnSpc>
                        <a:spcBef>
                          <a:spcPts val="45"/>
                        </a:spcBef>
                      </a:pPr>
                      <a:r>
                        <a:rPr sz="700" b="1" spc="-35" dirty="0">
                          <a:latin typeface="Arial"/>
                          <a:cs typeface="Arial"/>
                        </a:rPr>
                        <a:t>Incidentals </a:t>
                      </a:r>
                      <a:r>
                        <a:rPr sz="700" b="1" spc="-20" dirty="0">
                          <a:latin typeface="Arial"/>
                          <a:cs typeface="Arial"/>
                        </a:rPr>
                        <a:t>(per  </a:t>
                      </a:r>
                      <a:r>
                        <a:rPr sz="700" b="1" spc="-30" dirty="0">
                          <a:latin typeface="Arial"/>
                          <a:cs typeface="Arial"/>
                        </a:rPr>
                        <a:t>daily</a:t>
                      </a:r>
                      <a:r>
                        <a:rPr sz="700" b="1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40" dirty="0">
                          <a:latin typeface="Arial"/>
                          <a:cs typeface="Arial"/>
                        </a:rPr>
                        <a:t>Guidelines  </a:t>
                      </a:r>
                      <a:r>
                        <a:rPr sz="700" b="1" spc="-50" dirty="0">
                          <a:latin typeface="Arial"/>
                          <a:cs typeface="Arial"/>
                        </a:rPr>
                        <a:t>cap </a:t>
                      </a:r>
                      <a:r>
                        <a:rPr sz="700" b="1" spc="-20" dirty="0">
                          <a:latin typeface="Arial"/>
                          <a:cs typeface="Arial"/>
                        </a:rPr>
                        <a:t>of $69 </a:t>
                      </a:r>
                      <a:r>
                        <a:rPr sz="700" b="1" spc="-25" dirty="0">
                          <a:latin typeface="Arial"/>
                          <a:cs typeface="Arial"/>
                        </a:rPr>
                        <a:t>per  </a:t>
                      </a:r>
                      <a:r>
                        <a:rPr sz="700" b="1" spc="-30" dirty="0">
                          <a:latin typeface="Arial"/>
                          <a:cs typeface="Arial"/>
                        </a:rPr>
                        <a:t>day)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75895" marR="150495" indent="28575">
                        <a:lnSpc>
                          <a:spcPct val="112700"/>
                        </a:lnSpc>
                      </a:pPr>
                      <a:r>
                        <a:rPr sz="700" b="1" spc="-20" dirty="0">
                          <a:latin typeface="Arial"/>
                          <a:cs typeface="Arial"/>
                        </a:rPr>
                        <a:t>Non-Meal  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700" b="1" spc="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rip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ti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89230" marR="127000" indent="-33655">
                        <a:lnSpc>
                          <a:spcPct val="112700"/>
                        </a:lnSpc>
                      </a:pPr>
                      <a:r>
                        <a:rPr sz="700" b="1" spc="-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on-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l  </a:t>
                      </a:r>
                      <a:r>
                        <a:rPr sz="700" b="1" spc="-55" dirty="0">
                          <a:latin typeface="Arial"/>
                          <a:cs typeface="Arial"/>
                        </a:rPr>
                        <a:t>Expense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marL="2159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b="1" spc="-30" dirty="0">
                          <a:latin typeface="Arial"/>
                          <a:cs typeface="Arial"/>
                        </a:rPr>
                        <a:t>Total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7830">
                <a:tc gridSpan="4">
                  <a:txBody>
                    <a:bodyPr/>
                    <a:lstStyle/>
                    <a:p>
                      <a:pPr marL="807720">
                        <a:lnSpc>
                          <a:spcPct val="100000"/>
                        </a:lnSpc>
                        <a:spcBef>
                          <a:spcPts val="375"/>
                        </a:spcBef>
                        <a:tabLst>
                          <a:tab pos="241998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Travel,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Other	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Stipend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375"/>
                        </a:spcBef>
                        <a:tabLst>
                          <a:tab pos="431800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375"/>
                        </a:spcBef>
                        <a:tabLst>
                          <a:tab pos="622300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9177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565"/>
                        </a:spcBef>
                        <a:tabLst>
                          <a:tab pos="71056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177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565"/>
                        </a:spcBef>
                        <a:tabLst>
                          <a:tab pos="71056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177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565"/>
                        </a:spcBef>
                        <a:tabLst>
                          <a:tab pos="71056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177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565"/>
                        </a:spcBef>
                        <a:tabLst>
                          <a:tab pos="71056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177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560"/>
                        </a:spcBef>
                        <a:tabLst>
                          <a:tab pos="71056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177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565"/>
                        </a:spcBef>
                        <a:tabLst>
                          <a:tab pos="71056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177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560"/>
                        </a:spcBef>
                        <a:tabLst>
                          <a:tab pos="71056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177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565"/>
                        </a:spcBef>
                        <a:tabLst>
                          <a:tab pos="71056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177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565"/>
                        </a:spcBef>
                        <a:tabLst>
                          <a:tab pos="71056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177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565"/>
                        </a:spcBef>
                        <a:tabLst>
                          <a:tab pos="71056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177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565"/>
                        </a:spcBef>
                        <a:tabLst>
                          <a:tab pos="71056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113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560"/>
                        </a:spcBef>
                        <a:tabLst>
                          <a:tab pos="71056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177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565"/>
                        </a:spcBef>
                        <a:tabLst>
                          <a:tab pos="71056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177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565"/>
                        </a:spcBef>
                        <a:tabLst>
                          <a:tab pos="71056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177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565"/>
                        </a:spcBef>
                        <a:tabLst>
                          <a:tab pos="71056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177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565"/>
                        </a:spcBef>
                        <a:tabLst>
                          <a:tab pos="71056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177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565"/>
                        </a:spcBef>
                        <a:tabLst>
                          <a:tab pos="71056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177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565"/>
                        </a:spcBef>
                        <a:tabLst>
                          <a:tab pos="71056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177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565"/>
                        </a:spcBef>
                        <a:tabLst>
                          <a:tab pos="71056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177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565"/>
                        </a:spcBef>
                        <a:tabLst>
                          <a:tab pos="71056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177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565"/>
                        </a:spcBef>
                        <a:tabLst>
                          <a:tab pos="71056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177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565"/>
                        </a:spcBef>
                        <a:tabLst>
                          <a:tab pos="71056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177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565"/>
                        </a:spcBef>
                        <a:tabLst>
                          <a:tab pos="71056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177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565"/>
                        </a:spcBef>
                        <a:tabLst>
                          <a:tab pos="71056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177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565"/>
                        </a:spcBef>
                        <a:tabLst>
                          <a:tab pos="71056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177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565"/>
                        </a:spcBef>
                        <a:tabLst>
                          <a:tab pos="71056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177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565"/>
                        </a:spcBef>
                        <a:tabLst>
                          <a:tab pos="71056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177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565"/>
                        </a:spcBef>
                        <a:tabLst>
                          <a:tab pos="71056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1185321" y="309892"/>
            <a:ext cx="7150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72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73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0"/>
            <a:ext cx="813435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15" dirty="0">
                <a:latin typeface="Arial"/>
                <a:cs typeface="Arial"/>
              </a:rPr>
              <a:t>9/4/2019 </a:t>
            </a:r>
            <a:r>
              <a:rPr sz="700" spc="5" dirty="0">
                <a:latin typeface="Arial"/>
                <a:cs typeface="Arial"/>
              </a:rPr>
              <a:t>/ </a:t>
            </a:r>
            <a:r>
              <a:rPr sz="700" spc="15" dirty="0">
                <a:latin typeface="Arial"/>
                <a:cs typeface="Arial"/>
              </a:rPr>
              <a:t>9:19</a:t>
            </a:r>
            <a:r>
              <a:rPr sz="700" spc="-65" dirty="0">
                <a:latin typeface="Arial"/>
                <a:cs typeface="Arial"/>
              </a:rPr>
              <a:t> </a:t>
            </a:r>
            <a:r>
              <a:rPr sz="700" spc="20" dirty="0">
                <a:latin typeface="Arial"/>
                <a:cs typeface="Arial"/>
              </a:rPr>
              <a:t>AM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73104" y="0"/>
            <a:ext cx="304800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15" dirty="0">
                <a:latin typeface="Arial"/>
                <a:cs typeface="Arial"/>
              </a:rPr>
              <a:t>Baltimore Community Mediation Center </a:t>
            </a:r>
            <a:r>
              <a:rPr sz="700" spc="10" dirty="0">
                <a:latin typeface="Arial"/>
                <a:cs typeface="Arial"/>
              </a:rPr>
              <a:t>- </a:t>
            </a:r>
            <a:r>
              <a:rPr sz="700" spc="15" dirty="0">
                <a:latin typeface="Arial"/>
                <a:cs typeface="Arial"/>
              </a:rPr>
              <a:t>Neighborhood Liaison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45417" y="0"/>
            <a:ext cx="32131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15" dirty="0">
                <a:latin typeface="Arial"/>
                <a:cs typeface="Arial"/>
              </a:rPr>
              <a:t>Page</a:t>
            </a:r>
            <a:r>
              <a:rPr sz="700" spc="-45" dirty="0">
                <a:latin typeface="Arial"/>
                <a:cs typeface="Arial"/>
              </a:rPr>
              <a:t> </a:t>
            </a:r>
            <a:r>
              <a:rPr sz="700" spc="15" dirty="0">
                <a:latin typeface="Arial"/>
                <a:cs typeface="Arial"/>
              </a:rPr>
              <a:t>4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856" y="853694"/>
          <a:ext cx="9026525" cy="4937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1600"/>
                <a:gridCol w="848995"/>
                <a:gridCol w="647065"/>
                <a:gridCol w="777875"/>
                <a:gridCol w="678179"/>
                <a:gridCol w="868045"/>
              </a:tblGrid>
              <a:tr h="191770">
                <a:tc rowSpan="2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565"/>
                        </a:spcBef>
                        <a:tabLst>
                          <a:tab pos="709930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17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560"/>
                        </a:spcBef>
                        <a:tabLst>
                          <a:tab pos="709930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17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560"/>
                        </a:spcBef>
                        <a:tabLst>
                          <a:tab pos="709930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17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565"/>
                        </a:spcBef>
                        <a:tabLst>
                          <a:tab pos="709930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17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565"/>
                        </a:spcBef>
                        <a:tabLst>
                          <a:tab pos="709930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17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565"/>
                        </a:spcBef>
                        <a:tabLst>
                          <a:tab pos="709930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17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565"/>
                        </a:spcBef>
                        <a:tabLst>
                          <a:tab pos="709930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17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565"/>
                        </a:spcBef>
                        <a:tabLst>
                          <a:tab pos="709930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17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565"/>
                        </a:spcBef>
                        <a:tabLst>
                          <a:tab pos="709930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17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565"/>
                        </a:spcBef>
                        <a:tabLst>
                          <a:tab pos="709930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17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565"/>
                        </a:spcBef>
                        <a:tabLst>
                          <a:tab pos="709930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17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565"/>
                        </a:spcBef>
                        <a:tabLst>
                          <a:tab pos="709930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17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565"/>
                        </a:spcBef>
                        <a:tabLst>
                          <a:tab pos="709930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17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565"/>
                        </a:spcBef>
                        <a:tabLst>
                          <a:tab pos="709930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17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560"/>
                        </a:spcBef>
                        <a:tabLst>
                          <a:tab pos="709930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17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565"/>
                        </a:spcBef>
                        <a:tabLst>
                          <a:tab pos="709930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17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560"/>
                        </a:spcBef>
                        <a:tabLst>
                          <a:tab pos="709930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17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565"/>
                        </a:spcBef>
                        <a:tabLst>
                          <a:tab pos="709930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17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565"/>
                        </a:spcBef>
                        <a:tabLst>
                          <a:tab pos="709930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17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565"/>
                        </a:spcBef>
                        <a:tabLst>
                          <a:tab pos="709930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17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565"/>
                        </a:spcBef>
                        <a:tabLst>
                          <a:tab pos="709930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17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565"/>
                        </a:spcBef>
                        <a:tabLst>
                          <a:tab pos="709930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17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565"/>
                        </a:spcBef>
                        <a:tabLst>
                          <a:tab pos="709930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17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565"/>
                        </a:spcBef>
                        <a:tabLst>
                          <a:tab pos="709930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05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565"/>
                        </a:spcBef>
                        <a:tabLst>
                          <a:tab pos="709930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6364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700" spc="-60" dirty="0">
                          <a:latin typeface="Arial"/>
                          <a:cs typeface="Arial"/>
                        </a:rPr>
                        <a:t>TOTAL: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55"/>
                        </a:spcBef>
                        <a:tabLst>
                          <a:tab pos="62166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$	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3856" y="5902705"/>
          <a:ext cx="6701155" cy="7740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4225"/>
                <a:gridCol w="698500"/>
                <a:gridCol w="5195570"/>
              </a:tblGrid>
              <a:tr h="127000"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700" b="1" spc="-35" dirty="0">
                          <a:latin typeface="Arial"/>
                          <a:cs typeface="Arial"/>
                        </a:rPr>
                        <a:t>Subtotal</a:t>
                      </a:r>
                      <a:r>
                        <a:rPr sz="700" b="1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35" dirty="0">
                          <a:latin typeface="Arial"/>
                          <a:cs typeface="Arial"/>
                        </a:rPr>
                        <a:t>Time: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55"/>
                        </a:spcBef>
                        <a:tabLst>
                          <a:tab pos="364490" algn="l"/>
                        </a:tabLst>
                      </a:pPr>
                      <a:r>
                        <a:rPr sz="700" b="1" spc="-20" dirty="0">
                          <a:latin typeface="Arial"/>
                          <a:cs typeface="Arial"/>
                        </a:rPr>
                        <a:t>$	196.00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6364"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700" b="1" spc="-35" dirty="0">
                          <a:latin typeface="Arial"/>
                          <a:cs typeface="Arial"/>
                        </a:rPr>
                        <a:t>Subtotal</a:t>
                      </a:r>
                      <a:r>
                        <a:rPr sz="700" b="1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60" dirty="0">
                          <a:latin typeface="Arial"/>
                          <a:cs typeface="Arial"/>
                        </a:rPr>
                        <a:t>Expenses: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50"/>
                        </a:spcBef>
                        <a:tabLst>
                          <a:tab pos="412115" algn="l"/>
                        </a:tabLst>
                      </a:pPr>
                      <a:r>
                        <a:rPr sz="700" b="1" spc="-20" dirty="0">
                          <a:latin typeface="Arial"/>
                          <a:cs typeface="Arial"/>
                        </a:rPr>
                        <a:t>$	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5730"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700" b="1" spc="-5" dirty="0">
                          <a:latin typeface="Arial"/>
                          <a:cs typeface="Arial"/>
                        </a:rPr>
                        <a:t>TOT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50"/>
                        </a:spcBef>
                        <a:tabLst>
                          <a:tab pos="364490" algn="l"/>
                        </a:tabLst>
                      </a:pPr>
                      <a:r>
                        <a:rPr sz="700" b="1" spc="-20" dirty="0">
                          <a:latin typeface="Arial"/>
                          <a:cs typeface="Arial"/>
                        </a:rPr>
                        <a:t>$	221.00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6364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700" b="1" spc="-25" dirty="0">
                          <a:latin typeface="Arial"/>
                          <a:cs typeface="Arial"/>
                        </a:rPr>
                        <a:t>Unbilled</a:t>
                      </a:r>
                      <a:r>
                        <a:rPr sz="700" b="1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50" dirty="0">
                          <a:latin typeface="Arial"/>
                          <a:cs typeface="Arial"/>
                        </a:rPr>
                        <a:t>Hours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2641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2095">
                <a:tc gridSpan="3">
                  <a:txBody>
                    <a:bodyPr/>
                    <a:lstStyle/>
                    <a:p>
                      <a:pPr marR="144780" algn="r">
                        <a:lnSpc>
                          <a:spcPts val="790"/>
                        </a:lnSpc>
                        <a:spcBef>
                          <a:spcPts val="55"/>
                        </a:spcBef>
                      </a:pPr>
                      <a:r>
                        <a:rPr sz="700" b="1" spc="-5" dirty="0">
                          <a:latin typeface="Arial"/>
                          <a:cs typeface="Arial"/>
                        </a:rPr>
                        <a:t>INITI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ALS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7305">
                        <a:lnSpc>
                          <a:spcPts val="1030"/>
                        </a:lnSpc>
                        <a:tabLst>
                          <a:tab pos="6083300" algn="l"/>
                        </a:tabLst>
                      </a:pPr>
                      <a:r>
                        <a:rPr sz="900" spc="-35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here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signify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are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accurate:	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MJR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III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1185321" y="309892"/>
            <a:ext cx="7150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73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5900" y="132131"/>
            <a:ext cx="1818005" cy="5060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0700"/>
              </a:lnSpc>
              <a:spcBef>
                <a:spcPts val="95"/>
              </a:spcBef>
            </a:pPr>
            <a:r>
              <a:rPr sz="950" b="1" spc="-45" dirty="0">
                <a:latin typeface="Arial"/>
                <a:cs typeface="Arial"/>
              </a:rPr>
              <a:t>Baltimore </a:t>
            </a:r>
            <a:r>
              <a:rPr sz="950" b="1" spc="-80" dirty="0">
                <a:latin typeface="Arial"/>
                <a:cs typeface="Arial"/>
              </a:rPr>
              <a:t>Consent </a:t>
            </a:r>
            <a:r>
              <a:rPr sz="950" b="1" spc="-60" dirty="0">
                <a:latin typeface="Arial"/>
                <a:cs typeface="Arial"/>
              </a:rPr>
              <a:t>Decree </a:t>
            </a:r>
            <a:r>
              <a:rPr sz="950" b="1" spc="-25" dirty="0">
                <a:latin typeface="Arial"/>
                <a:cs typeface="Arial"/>
              </a:rPr>
              <a:t>Monitor  </a:t>
            </a:r>
            <a:r>
              <a:rPr sz="950" b="1" spc="-40" dirty="0">
                <a:latin typeface="Arial"/>
                <a:cs typeface="Arial"/>
              </a:rPr>
              <a:t>750 </a:t>
            </a:r>
            <a:r>
              <a:rPr sz="950" b="1" spc="-80" dirty="0">
                <a:latin typeface="Arial"/>
                <a:cs typeface="Arial"/>
              </a:rPr>
              <a:t>E. </a:t>
            </a:r>
            <a:r>
              <a:rPr sz="950" b="1" spc="-35" dirty="0">
                <a:latin typeface="Arial"/>
                <a:cs typeface="Arial"/>
              </a:rPr>
              <a:t>Pratt, </a:t>
            </a:r>
            <a:r>
              <a:rPr sz="950" b="1" spc="-70" dirty="0">
                <a:latin typeface="Arial"/>
                <a:cs typeface="Arial"/>
              </a:rPr>
              <a:t>Ste</a:t>
            </a:r>
            <a:r>
              <a:rPr sz="950" b="1" spc="-45" dirty="0">
                <a:latin typeface="Arial"/>
                <a:cs typeface="Arial"/>
              </a:rPr>
              <a:t> </a:t>
            </a:r>
            <a:r>
              <a:rPr sz="950" b="1" spc="-40" dirty="0">
                <a:latin typeface="Arial"/>
                <a:cs typeface="Arial"/>
              </a:rPr>
              <a:t>900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b="1" spc="-45" dirty="0">
                <a:latin typeface="Arial"/>
                <a:cs typeface="Arial"/>
              </a:rPr>
              <a:t>Baltimore, </a:t>
            </a:r>
            <a:r>
              <a:rPr sz="950" b="1" spc="-10" dirty="0">
                <a:latin typeface="Arial"/>
                <a:cs typeface="Arial"/>
              </a:rPr>
              <a:t>MD</a:t>
            </a:r>
            <a:r>
              <a:rPr sz="950" b="1" spc="-55" dirty="0">
                <a:latin typeface="Arial"/>
                <a:cs typeface="Arial"/>
              </a:rPr>
              <a:t> </a:t>
            </a:r>
            <a:r>
              <a:rPr sz="950" b="1" spc="-40" dirty="0">
                <a:latin typeface="Arial"/>
                <a:cs typeface="Arial"/>
              </a:rPr>
              <a:t>21202</a:t>
            </a:r>
            <a:endParaRPr sz="9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85582" y="153682"/>
            <a:ext cx="2666365" cy="272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-170" dirty="0">
                <a:latin typeface="Arial"/>
                <a:cs typeface="Arial"/>
              </a:rPr>
              <a:t>21CP </a:t>
            </a:r>
            <a:r>
              <a:rPr sz="1600" spc="-65" dirty="0">
                <a:latin typeface="Arial"/>
                <a:cs typeface="Arial"/>
              </a:rPr>
              <a:t>Solutions </a:t>
            </a:r>
            <a:r>
              <a:rPr sz="1600" spc="-10" dirty="0">
                <a:latin typeface="Arial"/>
                <a:cs typeface="Arial"/>
              </a:rPr>
              <a:t>Monthly</a:t>
            </a:r>
            <a:r>
              <a:rPr sz="1600" spc="-285" dirty="0">
                <a:latin typeface="Arial"/>
                <a:cs typeface="Arial"/>
              </a:rPr>
              <a:t> </a:t>
            </a:r>
            <a:r>
              <a:rPr sz="1600" spc="-55" dirty="0">
                <a:latin typeface="Arial"/>
                <a:cs typeface="Arial"/>
              </a:rPr>
              <a:t>Invoice</a:t>
            </a:r>
            <a:endParaRPr sz="16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29997" y="687577"/>
          <a:ext cx="12214860" cy="58807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3300"/>
                <a:gridCol w="894714"/>
                <a:gridCol w="812800"/>
                <a:gridCol w="3436620"/>
                <a:gridCol w="958849"/>
                <a:gridCol w="829945"/>
                <a:gridCol w="837565"/>
                <a:gridCol w="2745104"/>
                <a:gridCol w="688340"/>
              </a:tblGrid>
              <a:tr h="209550">
                <a:tc gridSpan="9">
                  <a:txBody>
                    <a:bodyPr/>
                    <a:lstStyle/>
                    <a:p>
                      <a:pPr marL="31750">
                        <a:lnSpc>
                          <a:spcPts val="1545"/>
                        </a:lnSpc>
                      </a:pPr>
                      <a:r>
                        <a:rPr sz="1300" b="1" spc="-145" dirty="0">
                          <a:latin typeface="Arial"/>
                          <a:cs typeface="Arial"/>
                        </a:rPr>
                        <a:t>INSTRUCTIONS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6525">
                <a:tc gridSpan="9">
                  <a:txBody>
                    <a:bodyPr/>
                    <a:lstStyle/>
                    <a:p>
                      <a:pPr marL="26034">
                        <a:lnSpc>
                          <a:spcPts val="880"/>
                        </a:lnSpc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1.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blue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below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spreadsheet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appropriate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hourly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M&amp;IE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rates.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9225">
                <a:tc gridSpan="9">
                  <a:txBody>
                    <a:bodyPr/>
                    <a:lstStyle/>
                    <a:p>
                      <a:pPr marL="26034">
                        <a:lnSpc>
                          <a:spcPts val="980"/>
                        </a:lnSpc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2.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"Sample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below.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98450">
                <a:tc gridSpan="9">
                  <a:txBody>
                    <a:bodyPr/>
                    <a:lstStyle/>
                    <a:p>
                      <a:pPr marL="26034">
                        <a:lnSpc>
                          <a:spcPts val="980"/>
                        </a:lnSpc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3.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Under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most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state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and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federal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guidelines,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consultant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may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hours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day.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additional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tasks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should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recorded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columns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labeled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85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30" dirty="0">
                          <a:latin typeface="Arial"/>
                          <a:cs typeface="Arial"/>
                        </a:rPr>
                        <a:t>Unbilled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Should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consultant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be able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provide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valid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justification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540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under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project's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established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guidelines,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leadership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must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authorize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their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approval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fulfilling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invoice.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9225">
                <a:tc gridSpan="9">
                  <a:txBody>
                    <a:bodyPr/>
                    <a:lstStyle/>
                    <a:p>
                      <a:pPr marL="26034">
                        <a:lnSpc>
                          <a:spcPts val="980"/>
                        </a:lnSpc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4.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some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projects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provide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an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hourly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pay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rate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(along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reimbursable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expenses),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consultants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should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aware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project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governing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time.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7955">
                <a:tc gridSpan="9">
                  <a:txBody>
                    <a:bodyPr/>
                    <a:lstStyle/>
                    <a:p>
                      <a:pPr marL="26034">
                        <a:lnSpc>
                          <a:spcPts val="980"/>
                        </a:lnSpc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Consultants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should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ensure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justifying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documents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requirements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outlined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Guidelines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tab.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8590">
                <a:tc gridSpan="9">
                  <a:txBody>
                    <a:bodyPr/>
                    <a:lstStyle/>
                    <a:p>
                      <a:pPr marL="26034">
                        <a:lnSpc>
                          <a:spcPts val="975"/>
                        </a:lnSpc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forget: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20" dirty="0">
                          <a:latin typeface="Arial"/>
                          <a:cs typeface="Arial"/>
                        </a:rPr>
                        <a:t>a)</a:t>
                      </a:r>
                      <a:r>
                        <a:rPr sz="85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bottom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approve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25" dirty="0">
                          <a:latin typeface="Arial"/>
                          <a:cs typeface="Arial"/>
                        </a:rPr>
                        <a:t>b)</a:t>
                      </a:r>
                      <a:r>
                        <a:rPr sz="85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save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using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following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file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name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format: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[last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name],[first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name]_[project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name]_[month]_[year].xlsx.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55" dirty="0">
                          <a:latin typeface="Arial"/>
                          <a:cs typeface="Arial"/>
                        </a:rPr>
                        <a:t>Example:</a:t>
                      </a:r>
                      <a:r>
                        <a:rPr sz="85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Doe,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John_Baltimore_June_2020.xlsx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9065">
                <a:tc gridSpan="9">
                  <a:txBody>
                    <a:bodyPr/>
                    <a:lstStyle/>
                    <a:p>
                      <a:pPr marL="26034">
                        <a:lnSpc>
                          <a:spcPts val="980"/>
                        </a:lnSpc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7.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Monitors,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Deputy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Monitors,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Principals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any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questions.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2085">
                <a:tc gridSpan="3">
                  <a:txBody>
                    <a:bodyPr/>
                    <a:lstStyle/>
                    <a:p>
                      <a:pPr marR="12700" algn="r">
                        <a:lnSpc>
                          <a:spcPts val="1230"/>
                        </a:lnSpc>
                      </a:pPr>
                      <a:r>
                        <a:rPr sz="1100" b="1" spc="-160" dirty="0">
                          <a:latin typeface="Arial"/>
                          <a:cs typeface="Arial"/>
                        </a:rPr>
                        <a:t>PROJECT</a:t>
                      </a:r>
                      <a:r>
                        <a:rPr sz="1100" b="1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55" dirty="0">
                          <a:latin typeface="Arial"/>
                          <a:cs typeface="Arial"/>
                        </a:rPr>
                        <a:t>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1255"/>
                        </a:lnSpc>
                      </a:pPr>
                      <a:r>
                        <a:rPr sz="1100" spc="-15" dirty="0">
                          <a:latin typeface="Arial"/>
                          <a:cs typeface="Arial"/>
                        </a:rPr>
                        <a:t>Baltimore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45720" marR="37465" algn="ctr">
                        <a:lnSpc>
                          <a:spcPct val="116500"/>
                        </a:lnSpc>
                        <a:spcBef>
                          <a:spcPts val="70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Complete 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these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four 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cells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 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85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rate 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columns.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953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8435">
                <a:tc gridSpan="3">
                  <a:txBody>
                    <a:bodyPr/>
                    <a:lstStyle/>
                    <a:p>
                      <a:pPr marL="1216025">
                        <a:lnSpc>
                          <a:spcPts val="1280"/>
                        </a:lnSpc>
                      </a:pPr>
                      <a:r>
                        <a:rPr sz="1100" b="1" spc="-8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100" b="1" spc="-95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1100" b="1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20" dirty="0">
                          <a:latin typeface="Arial"/>
                          <a:cs typeface="Arial"/>
                        </a:rPr>
                        <a:t>BY: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1300"/>
                        </a:lnSpc>
                      </a:pPr>
                      <a:r>
                        <a:rPr sz="1100" spc="-40" dirty="0">
                          <a:latin typeface="Arial"/>
                          <a:cs typeface="Arial"/>
                        </a:rPr>
                        <a:t>Aden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953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7800">
                <a:tc gridSpan="3">
                  <a:txBody>
                    <a:bodyPr/>
                    <a:lstStyle/>
                    <a:p>
                      <a:pPr marL="1160145">
                        <a:lnSpc>
                          <a:spcPts val="1275"/>
                        </a:lnSpc>
                      </a:pPr>
                      <a:r>
                        <a:rPr sz="1100" b="1" spc="-8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100" b="1" spc="-13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1100" b="1" spc="-5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1100" b="1" spc="-1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05" dirty="0">
                          <a:latin typeface="Arial"/>
                          <a:cs typeface="Arial"/>
                        </a:rPr>
                        <a:t>OF: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1300"/>
                        </a:lnSpc>
                      </a:pPr>
                      <a:r>
                        <a:rPr sz="1100" spc="-60" dirty="0">
                          <a:latin typeface="Arial"/>
                          <a:cs typeface="Arial"/>
                        </a:rPr>
                        <a:t>July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953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5420">
                <a:tc gridSpan="3">
                  <a:txBody>
                    <a:bodyPr/>
                    <a:lstStyle/>
                    <a:p>
                      <a:pPr marL="158369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100" b="1" spc="-12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1100" b="1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90" dirty="0">
                          <a:latin typeface="Arial"/>
                          <a:cs typeface="Arial"/>
                        </a:rPr>
                        <a:t>SUBMITTED: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100" spc="-35" dirty="0">
                          <a:latin typeface="Arial"/>
                          <a:cs typeface="Arial"/>
                        </a:rPr>
                        <a:t>Friday, August 02,</a:t>
                      </a:r>
                      <a:r>
                        <a:rPr sz="11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2019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953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994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950" b="1" i="1" spc="-45" dirty="0">
                          <a:latin typeface="Trebuchet MS"/>
                          <a:cs typeface="Trebuchet MS"/>
                        </a:rPr>
                        <a:t>Sample</a:t>
                      </a:r>
                      <a:r>
                        <a:rPr sz="950" b="1" i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b="1" i="1" spc="-60" dirty="0">
                          <a:latin typeface="Trebuchet MS"/>
                          <a:cs typeface="Trebuchet MS"/>
                        </a:rPr>
                        <a:t>Description:</a:t>
                      </a:r>
                      <a:endParaRPr sz="9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762635">
                <a:tc gridSpan="9">
                  <a:txBody>
                    <a:bodyPr/>
                    <a:lstStyle/>
                    <a:p>
                      <a:pPr marL="1924685">
                        <a:lnSpc>
                          <a:spcPts val="1065"/>
                        </a:lnSpc>
                      </a:pPr>
                      <a:r>
                        <a:rPr sz="950" i="1" spc="-45" dirty="0">
                          <a:latin typeface="Arial"/>
                          <a:cs typeface="Arial"/>
                        </a:rPr>
                        <a:t>Prepare </a:t>
                      </a:r>
                      <a:r>
                        <a:rPr sz="950" i="1" spc="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950" i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i="1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950" i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i="1" spc="-10" dirty="0">
                          <a:latin typeface="Arial"/>
                          <a:cs typeface="Arial"/>
                        </a:rPr>
                        <a:t>attend</a:t>
                      </a:r>
                      <a:r>
                        <a:rPr sz="950" i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i="1" spc="-20" dirty="0">
                          <a:latin typeface="Arial"/>
                          <a:cs typeface="Arial"/>
                        </a:rPr>
                        <a:t>meeting</a:t>
                      </a:r>
                      <a:r>
                        <a:rPr sz="950" i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i="1" spc="1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950" i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i="1" spc="-110" dirty="0">
                          <a:latin typeface="Arial"/>
                          <a:cs typeface="Arial"/>
                        </a:rPr>
                        <a:t>BPD</a:t>
                      </a:r>
                      <a:r>
                        <a:rPr sz="950" i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i="1" spc="-10" dirty="0">
                          <a:latin typeface="Arial"/>
                          <a:cs typeface="Arial"/>
                        </a:rPr>
                        <a:t>North</a:t>
                      </a:r>
                      <a:r>
                        <a:rPr sz="950" i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i="1" spc="-35" dirty="0">
                          <a:latin typeface="Arial"/>
                          <a:cs typeface="Arial"/>
                        </a:rPr>
                        <a:t>Division</a:t>
                      </a:r>
                      <a:r>
                        <a:rPr sz="950" i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i="1" spc="-95" dirty="0">
                          <a:latin typeface="Arial"/>
                          <a:cs typeface="Arial"/>
                        </a:rPr>
                        <a:t>DC;</a:t>
                      </a:r>
                      <a:r>
                        <a:rPr sz="950" i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i="1" spc="-30" dirty="0">
                          <a:latin typeface="Arial"/>
                          <a:cs typeface="Arial"/>
                        </a:rPr>
                        <a:t>prepare</a:t>
                      </a:r>
                      <a:r>
                        <a:rPr sz="950" i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i="1" spc="-35" dirty="0">
                          <a:latin typeface="Arial"/>
                          <a:cs typeface="Arial"/>
                        </a:rPr>
                        <a:t>checklist</a:t>
                      </a:r>
                      <a:r>
                        <a:rPr sz="950" i="1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i="1" spc="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950" i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i="1" spc="-25" dirty="0">
                          <a:latin typeface="Arial"/>
                          <a:cs typeface="Arial"/>
                        </a:rPr>
                        <a:t>review</a:t>
                      </a:r>
                      <a:r>
                        <a:rPr sz="950" i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i="1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950" i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i="1" spc="-35" dirty="0">
                          <a:latin typeface="Arial"/>
                          <a:cs typeface="Arial"/>
                        </a:rPr>
                        <a:t>in-service</a:t>
                      </a:r>
                      <a:r>
                        <a:rPr sz="950" i="1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i="1" spc="-5" dirty="0">
                          <a:latin typeface="Arial"/>
                          <a:cs typeface="Arial"/>
                        </a:rPr>
                        <a:t>training;</a:t>
                      </a:r>
                      <a:r>
                        <a:rPr sz="950" i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i="1" spc="-25" dirty="0">
                          <a:latin typeface="Arial"/>
                          <a:cs typeface="Arial"/>
                        </a:rPr>
                        <a:t>meet</a:t>
                      </a:r>
                      <a:endParaRPr sz="950">
                        <a:latin typeface="Arial"/>
                        <a:cs typeface="Arial"/>
                      </a:endParaRPr>
                    </a:p>
                    <a:p>
                      <a:pPr marL="1924685" marR="4413250">
                        <a:lnSpc>
                          <a:spcPct val="110500"/>
                        </a:lnSpc>
                      </a:pPr>
                      <a:r>
                        <a:rPr sz="950" i="1" spc="1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950" i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i="1" spc="-30" dirty="0">
                          <a:latin typeface="Arial"/>
                          <a:cs typeface="Arial"/>
                        </a:rPr>
                        <a:t>Ms.</a:t>
                      </a:r>
                      <a:r>
                        <a:rPr sz="950" i="1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i="1" spc="-20" dirty="0">
                          <a:latin typeface="Arial"/>
                          <a:cs typeface="Arial"/>
                        </a:rPr>
                        <a:t>Williams</a:t>
                      </a:r>
                      <a:r>
                        <a:rPr sz="950" i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i="1" spc="-25" dirty="0">
                          <a:latin typeface="Arial"/>
                          <a:cs typeface="Arial"/>
                        </a:rPr>
                        <a:t>re</a:t>
                      </a:r>
                      <a:r>
                        <a:rPr sz="950" i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i="1" spc="-50" dirty="0">
                          <a:latin typeface="Arial"/>
                          <a:cs typeface="Arial"/>
                        </a:rPr>
                        <a:t>changes</a:t>
                      </a:r>
                      <a:r>
                        <a:rPr sz="950" i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i="1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950" i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i="1" spc="-35" dirty="0">
                          <a:latin typeface="Arial"/>
                          <a:cs typeface="Arial"/>
                        </a:rPr>
                        <a:t>compliance</a:t>
                      </a:r>
                      <a:r>
                        <a:rPr sz="950" i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i="1" spc="-5" dirty="0">
                          <a:latin typeface="Arial"/>
                          <a:cs typeface="Arial"/>
                        </a:rPr>
                        <a:t>matrix;</a:t>
                      </a:r>
                      <a:r>
                        <a:rPr sz="950" i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i="1" spc="-35" dirty="0">
                          <a:latin typeface="Arial"/>
                          <a:cs typeface="Arial"/>
                        </a:rPr>
                        <a:t>copied </a:t>
                      </a:r>
                      <a:r>
                        <a:rPr sz="950" i="1" spc="-65" dirty="0">
                          <a:latin typeface="Arial"/>
                          <a:cs typeface="Arial"/>
                        </a:rPr>
                        <a:t>use</a:t>
                      </a:r>
                      <a:r>
                        <a:rPr sz="950" i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i="1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950" i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i="1" spc="-25" dirty="0">
                          <a:latin typeface="Arial"/>
                          <a:cs typeface="Arial"/>
                        </a:rPr>
                        <a:t>force</a:t>
                      </a:r>
                      <a:r>
                        <a:rPr sz="950" i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i="1" spc="-15" dirty="0">
                          <a:latin typeface="Arial"/>
                          <a:cs typeface="Arial"/>
                        </a:rPr>
                        <a:t>reports;</a:t>
                      </a:r>
                      <a:r>
                        <a:rPr sz="950" i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i="1" spc="-30" dirty="0">
                          <a:latin typeface="Arial"/>
                          <a:cs typeface="Arial"/>
                        </a:rPr>
                        <a:t>reviewed</a:t>
                      </a:r>
                      <a:r>
                        <a:rPr sz="950" i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i="1" spc="-90" dirty="0">
                          <a:latin typeface="Arial"/>
                          <a:cs typeface="Arial"/>
                        </a:rPr>
                        <a:t>UNDF</a:t>
                      </a:r>
                      <a:r>
                        <a:rPr sz="950" i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i="1" spc="-20" dirty="0">
                          <a:latin typeface="Arial"/>
                          <a:cs typeface="Arial"/>
                        </a:rPr>
                        <a:t>reports</a:t>
                      </a:r>
                      <a:r>
                        <a:rPr sz="950" i="1" spc="-40" dirty="0">
                          <a:latin typeface="Arial"/>
                          <a:cs typeface="Arial"/>
                        </a:rPr>
                        <a:t> 1123454 </a:t>
                      </a:r>
                      <a:r>
                        <a:rPr sz="950" i="1" spc="-30" dirty="0">
                          <a:latin typeface="Arial"/>
                          <a:cs typeface="Arial"/>
                        </a:rPr>
                        <a:t>and  </a:t>
                      </a:r>
                      <a:r>
                        <a:rPr sz="950" i="1" spc="-40" dirty="0">
                          <a:latin typeface="Arial"/>
                          <a:cs typeface="Arial"/>
                        </a:rPr>
                        <a:t>1123455.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0350">
                <a:tc gridSpan="7">
                  <a:txBody>
                    <a:bodyPr/>
                    <a:lstStyle/>
                    <a:p>
                      <a:pPr marL="238760" algn="ctr">
                        <a:lnSpc>
                          <a:spcPts val="1895"/>
                        </a:lnSpc>
                      </a:pPr>
                      <a:r>
                        <a:rPr sz="1600" spc="-12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069340">
                        <a:lnSpc>
                          <a:spcPts val="1895"/>
                        </a:lnSpc>
                      </a:pPr>
                      <a:r>
                        <a:rPr sz="1600" spc="-16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UNBILLED</a:t>
                      </a:r>
                      <a:r>
                        <a:rPr sz="1600" spc="-7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2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21310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b="1" spc="-2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1100" b="1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35" dirty="0">
                          <a:latin typeface="Arial"/>
                          <a:cs typeface="Arial"/>
                        </a:rPr>
                        <a:t>of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b="1" spc="-70" dirty="0">
                          <a:latin typeface="Arial"/>
                          <a:cs typeface="Arial"/>
                        </a:rPr>
                        <a:t>Day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100" b="1" spc="-65" dirty="0">
                          <a:latin typeface="Arial"/>
                          <a:cs typeface="Arial"/>
                        </a:rPr>
                        <a:t>Description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41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226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b="1" spc="-75" dirty="0">
                          <a:latin typeface="Arial"/>
                          <a:cs typeface="Arial"/>
                        </a:rPr>
                        <a:t>Hours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b="1" spc="-60" dirty="0">
                          <a:latin typeface="Arial"/>
                          <a:cs typeface="Arial"/>
                        </a:rPr>
                        <a:t>Rate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b="1" spc="-50" dirty="0">
                          <a:latin typeface="Arial"/>
                          <a:cs typeface="Arial"/>
                        </a:rPr>
                        <a:t>Total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100" b="1" spc="-65" dirty="0">
                          <a:latin typeface="Arial"/>
                          <a:cs typeface="Arial"/>
                        </a:rPr>
                        <a:t>Description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41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b="1" spc="-75" dirty="0">
                          <a:latin typeface="Arial"/>
                          <a:cs typeface="Arial"/>
                        </a:rPr>
                        <a:t>Hours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92125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preparation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850" spc="-85" dirty="0">
                          <a:latin typeface="Arial"/>
                          <a:cs typeface="Arial"/>
                        </a:rPr>
                        <a:t>NSA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parties. </a:t>
                      </a:r>
                      <a:r>
                        <a:rPr sz="850" spc="-85" dirty="0">
                          <a:latin typeface="Arial"/>
                          <a:cs typeface="Arial"/>
                        </a:rPr>
                        <a:t>NSA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parties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several</a:t>
                      </a:r>
                      <a:r>
                        <a:rPr sz="85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follow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5400" marR="80010">
                        <a:lnSpc>
                          <a:spcPct val="115300"/>
                        </a:lnSpc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up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calls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stakeholders.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correspondence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members,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City and </a:t>
                      </a:r>
                      <a:r>
                        <a:rPr sz="850" spc="-95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CD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related matters.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PIB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Manual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(latest</a:t>
                      </a:r>
                      <a:r>
                        <a:rPr sz="85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draft).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0386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0957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822.50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6900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correspondence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MT and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parties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CD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related matters,</a:t>
                      </a:r>
                      <a:r>
                        <a:rPr sz="85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project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5400" marR="91440">
                        <a:lnSpc>
                          <a:spcPct val="115300"/>
                        </a:lnSpc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management, </a:t>
                      </a:r>
                      <a:r>
                        <a:rPr sz="850" spc="-85" dirty="0">
                          <a:latin typeface="Arial"/>
                          <a:cs typeface="Arial"/>
                        </a:rPr>
                        <a:t>NSA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pilot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project,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etc.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-95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85" dirty="0">
                          <a:latin typeface="Arial"/>
                          <a:cs typeface="Arial"/>
                        </a:rPr>
                        <a:t>NSA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pilot.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monitor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project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management, </a:t>
                      </a:r>
                      <a:r>
                        <a:rPr sz="850" spc="-85" dirty="0">
                          <a:latin typeface="Arial"/>
                          <a:cs typeface="Arial"/>
                        </a:rPr>
                        <a:t>NSA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pilot,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upcoming Court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presentation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other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CD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related  matters.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0386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0957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587.50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7535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Preparation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call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850" spc="-85" dirty="0">
                          <a:latin typeface="Arial"/>
                          <a:cs typeface="Arial"/>
                        </a:rPr>
                        <a:t>NSA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pilot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(research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into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similar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agencies'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policies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using</a:t>
                      </a:r>
                      <a:r>
                        <a:rPr sz="850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such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a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5400" marR="114300">
                        <a:lnSpc>
                          <a:spcPct val="115300"/>
                        </a:lnSpc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protocol).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Follow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up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calls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City,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monitor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etc..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Officer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Focus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Groups 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report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other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CD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related matters.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correspondence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upcoming</a:t>
                      </a:r>
                      <a:r>
                        <a:rPr sz="85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OPR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540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Investigations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Assessment.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0386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0957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705.00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correspondence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PIB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manual updates, </a:t>
                      </a:r>
                      <a:r>
                        <a:rPr sz="850" spc="-85" dirty="0">
                          <a:latin typeface="Arial"/>
                          <a:cs typeface="Arial"/>
                        </a:rPr>
                        <a:t>NSA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updates,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other</a:t>
                      </a:r>
                      <a:r>
                        <a:rPr sz="85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deliverables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540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timelines.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0386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0957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352.50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360667" y="2833154"/>
            <a:ext cx="1066970" cy="10245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185321" y="309892"/>
            <a:ext cx="7150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74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74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3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921"/>
            <a:ext cx="84645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9/16/2019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05" dirty="0">
                <a:latin typeface="Arial"/>
                <a:cs typeface="Arial"/>
              </a:rPr>
              <a:t> </a:t>
            </a:r>
            <a:r>
              <a:rPr sz="700" spc="-30" dirty="0">
                <a:latin typeface="Arial"/>
                <a:cs typeface="Arial"/>
              </a:rPr>
              <a:t>11:04 </a:t>
            </a:r>
            <a:r>
              <a:rPr sz="700" spc="-25" dirty="0">
                <a:latin typeface="Arial"/>
                <a:cs typeface="Arial"/>
              </a:rPr>
              <a:t>AM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9404" y="247853"/>
            <a:ext cx="1301750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8475" marR="5080" indent="-486409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40" dirty="0">
                <a:latin typeface="Arial"/>
                <a:cs typeface="Arial"/>
              </a:rPr>
              <a:t>Consent Decree </a:t>
            </a:r>
            <a:r>
              <a:rPr sz="700" dirty="0">
                <a:latin typeface="Arial"/>
                <a:cs typeface="Arial"/>
              </a:rPr>
              <a:t>Monitor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33856" y="847344"/>
          <a:ext cx="11392531" cy="61080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5485"/>
                <a:gridCol w="920750"/>
                <a:gridCol w="2807970"/>
                <a:gridCol w="855979"/>
                <a:gridCol w="653415"/>
                <a:gridCol w="667384"/>
                <a:gridCol w="685165"/>
                <a:gridCol w="875029"/>
                <a:gridCol w="2429509"/>
              </a:tblGrid>
              <a:tr h="21018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75"/>
                        </a:lnSpc>
                      </a:pPr>
                      <a:r>
                        <a:rPr sz="1250" spc="-19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192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44170">
                        <a:lnSpc>
                          <a:spcPts val="800"/>
                        </a:lnSpc>
                      </a:pPr>
                      <a:r>
                        <a:rPr sz="700" b="1" spc="-85" dirty="0">
                          <a:latin typeface="Arial"/>
                          <a:cs typeface="Arial"/>
                        </a:rPr>
                        <a:t>MEALS </a:t>
                      </a:r>
                      <a:r>
                        <a:rPr sz="700" b="1" spc="-60" dirty="0">
                          <a:latin typeface="Arial"/>
                          <a:cs typeface="Arial"/>
                        </a:rPr>
                        <a:t>+</a:t>
                      </a:r>
                      <a:r>
                        <a:rPr sz="700" b="1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80" dirty="0">
                          <a:latin typeface="Arial"/>
                          <a:cs typeface="Arial"/>
                        </a:rPr>
                        <a:t>INCIDENTALS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54659">
                        <a:lnSpc>
                          <a:spcPts val="800"/>
                        </a:lnSpc>
                      </a:pPr>
                      <a:r>
                        <a:rPr sz="700" b="1" spc="-50" dirty="0">
                          <a:latin typeface="Arial"/>
                          <a:cs typeface="Arial"/>
                        </a:rPr>
                        <a:t>NON</a:t>
                      </a:r>
                      <a:r>
                        <a:rPr sz="7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85" dirty="0">
                          <a:latin typeface="Arial"/>
                          <a:cs typeface="Arial"/>
                        </a:rPr>
                        <a:t>MEALS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996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640"/>
                        </a:lnSpc>
                      </a:pPr>
                      <a:r>
                        <a:rPr sz="700" b="1" spc="-40" dirty="0">
                          <a:latin typeface="Arial"/>
                          <a:cs typeface="Arial"/>
                        </a:rPr>
                        <a:t>Total </a:t>
                      </a:r>
                      <a:r>
                        <a:rPr sz="700" b="1" spc="-15" dirty="0">
                          <a:latin typeface="Arial"/>
                          <a:cs typeface="Arial"/>
                        </a:rPr>
                        <a:t>Meal</a:t>
                      </a:r>
                      <a:r>
                        <a:rPr sz="700" b="1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60" dirty="0">
                          <a:latin typeface="Arial"/>
                          <a:cs typeface="Arial"/>
                        </a:rPr>
                        <a:t>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5D8F0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27000" marR="104775" indent="27305">
                        <a:lnSpc>
                          <a:spcPct val="109900"/>
                        </a:lnSpc>
                      </a:pPr>
                      <a:r>
                        <a:rPr sz="700" b="1" spc="-30" dirty="0">
                          <a:latin typeface="Arial"/>
                          <a:cs typeface="Arial"/>
                        </a:rPr>
                        <a:t>Non-Meal  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700" b="1" spc="5" dirty="0">
                          <a:latin typeface="Arial"/>
                          <a:cs typeface="Arial"/>
                        </a:rPr>
                        <a:t>es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cr</a:t>
                      </a:r>
                      <a:r>
                        <a:rPr sz="700" b="1" spc="-1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700" b="1" spc="-1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94310" marR="139065" indent="-32384">
                        <a:lnSpc>
                          <a:spcPct val="109900"/>
                        </a:lnSpc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Non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700" b="1" spc="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l  </a:t>
                      </a:r>
                      <a:r>
                        <a:rPr sz="700" b="1" spc="-65" dirty="0">
                          <a:latin typeface="Arial"/>
                          <a:cs typeface="Arial"/>
                        </a:rPr>
                        <a:t>Expense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780"/>
                        </a:lnSpc>
                      </a:pPr>
                      <a:r>
                        <a:rPr sz="700" b="1" spc="-45" dirty="0">
                          <a:latin typeface="Arial"/>
                          <a:cs typeface="Arial"/>
                        </a:rPr>
                        <a:t>Incidentals</a:t>
                      </a:r>
                      <a:r>
                        <a:rPr sz="70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35" dirty="0">
                          <a:latin typeface="Arial"/>
                          <a:cs typeface="Arial"/>
                        </a:rPr>
                        <a:t>(per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7475">
                <a:tc>
                  <a:txBody>
                    <a:bodyPr/>
                    <a:lstStyle/>
                    <a:p>
                      <a:pPr marL="15240" algn="ctr">
                        <a:lnSpc>
                          <a:spcPts val="770"/>
                        </a:lnSpc>
                      </a:pPr>
                      <a:r>
                        <a:rPr sz="700" b="1" spc="-40" dirty="0">
                          <a:latin typeface="Arial"/>
                          <a:cs typeface="Arial"/>
                        </a:rPr>
                        <a:t>Date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3675">
                        <a:lnSpc>
                          <a:spcPts val="770"/>
                        </a:lnSpc>
                      </a:pPr>
                      <a:r>
                        <a:rPr sz="700" b="1" spc="-55" dirty="0">
                          <a:latin typeface="Arial"/>
                          <a:cs typeface="Arial"/>
                        </a:rPr>
                        <a:t>Category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ts val="770"/>
                        </a:lnSpc>
                      </a:pPr>
                      <a:r>
                        <a:rPr sz="700" b="1" spc="-45" dirty="0">
                          <a:latin typeface="Arial"/>
                          <a:cs typeface="Arial"/>
                        </a:rPr>
                        <a:t>Vendor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52500">
                        <a:lnSpc>
                          <a:spcPts val="770"/>
                        </a:lnSpc>
                      </a:pPr>
                      <a:r>
                        <a:rPr sz="700" b="1" spc="-60" dirty="0">
                          <a:latin typeface="Arial"/>
                          <a:cs typeface="Arial"/>
                        </a:rPr>
                        <a:t>Comments </a:t>
                      </a:r>
                      <a:r>
                        <a:rPr sz="700" b="1" spc="-20" dirty="0">
                          <a:latin typeface="Arial"/>
                          <a:cs typeface="Arial"/>
                        </a:rPr>
                        <a:t>(if</a:t>
                      </a:r>
                      <a:r>
                        <a:rPr sz="7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55" dirty="0">
                          <a:latin typeface="Arial"/>
                          <a:cs typeface="Arial"/>
                        </a:rPr>
                        <a:t>necessary)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8760">
                        <a:lnSpc>
                          <a:spcPts val="770"/>
                        </a:lnSpc>
                      </a:pPr>
                      <a:r>
                        <a:rPr sz="700" b="1" spc="-4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700" b="1" spc="-55" dirty="0">
                          <a:latin typeface="Arial"/>
                          <a:cs typeface="Arial"/>
                        </a:rPr>
                        <a:t> Day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785"/>
                        </a:lnSpc>
                      </a:pPr>
                      <a:r>
                        <a:rPr sz="700" b="1" spc="-45" dirty="0">
                          <a:latin typeface="Arial"/>
                          <a:cs typeface="Arial"/>
                        </a:rPr>
                        <a:t>daily</a:t>
                      </a:r>
                      <a:r>
                        <a:rPr sz="700" b="1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50" dirty="0">
                          <a:latin typeface="Arial"/>
                          <a:cs typeface="Arial"/>
                        </a:rPr>
                        <a:t>Guidelines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770"/>
                        </a:lnSpc>
                      </a:pPr>
                      <a:r>
                        <a:rPr sz="700" b="1" spc="-40" dirty="0">
                          <a:latin typeface="Arial"/>
                          <a:cs typeface="Arial"/>
                        </a:rPr>
                        <a:t>Total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780"/>
                        </a:lnSpc>
                      </a:pPr>
                      <a:r>
                        <a:rPr sz="700" b="1" spc="-65" dirty="0">
                          <a:latin typeface="Arial"/>
                          <a:cs typeface="Arial"/>
                        </a:rPr>
                        <a:t>cap </a:t>
                      </a:r>
                      <a:r>
                        <a:rPr sz="700" b="1" spc="-3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b="1" spc="-35" dirty="0">
                          <a:latin typeface="Arial"/>
                          <a:cs typeface="Arial"/>
                        </a:rPr>
                        <a:t>$69</a:t>
                      </a:r>
                      <a:r>
                        <a:rPr sz="700" b="1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35" dirty="0">
                          <a:latin typeface="Arial"/>
                          <a:cs typeface="Arial"/>
                        </a:rPr>
                        <a:t>per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80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ts val="540"/>
                        </a:lnSpc>
                      </a:pPr>
                      <a:r>
                        <a:rPr sz="700" b="1" spc="-45" dirty="0">
                          <a:latin typeface="Arial"/>
                          <a:cs typeface="Arial"/>
                        </a:rPr>
                        <a:t>day)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960">
                <a:tc rowSpan="28"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28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8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8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ctr">
                        <a:lnSpc>
                          <a:spcPts val="835"/>
                        </a:lnSpc>
                        <a:spcBef>
                          <a:spcPts val="545"/>
                        </a:spcBef>
                        <a:tabLst>
                          <a:tab pos="668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ctr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668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ctr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668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ctr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668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ctr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668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ctr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668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ctr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668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ctr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668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ctr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668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ctr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668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ctr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668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ctr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668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ctr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668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ctr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668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6690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ctr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668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ctr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668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ctr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668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ctr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668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ctr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668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ctr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668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ctr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668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ctr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668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ctr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668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ctr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668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ctr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668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ctr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668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ctr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668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ctr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668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1241811" y="309892"/>
            <a:ext cx="92456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3 </a:t>
            </a:r>
            <a:r>
              <a:rPr sz="800" spc="-5" dirty="0">
                <a:latin typeface="Arial"/>
                <a:cs typeface="Arial"/>
              </a:rPr>
              <a:t>of 196 </a:t>
            </a:r>
            <a:r>
              <a:rPr sz="1050" spc="-97" baseline="35714" dirty="0">
                <a:latin typeface="Arial"/>
                <a:cs typeface="Arial"/>
              </a:rPr>
              <a:t>Page</a:t>
            </a:r>
            <a:r>
              <a:rPr sz="1050" spc="-209" baseline="35714" dirty="0">
                <a:latin typeface="Arial"/>
                <a:cs typeface="Arial"/>
              </a:rPr>
              <a:t> </a:t>
            </a:r>
            <a:r>
              <a:rPr sz="1050" spc="-52" baseline="35714" dirty="0">
                <a:latin typeface="Arial"/>
                <a:cs typeface="Arial"/>
              </a:rPr>
              <a:t>3</a:t>
            </a:r>
            <a:endParaRPr sz="1050" baseline="3571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75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215900" y="132131"/>
            <a:ext cx="1818005" cy="5060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0700"/>
              </a:lnSpc>
              <a:spcBef>
                <a:spcPts val="95"/>
              </a:spcBef>
            </a:pPr>
            <a:r>
              <a:rPr sz="950" b="1" spc="-45" dirty="0">
                <a:latin typeface="Arial"/>
                <a:cs typeface="Arial"/>
              </a:rPr>
              <a:t>Baltimore </a:t>
            </a:r>
            <a:r>
              <a:rPr sz="950" b="1" spc="-80" dirty="0">
                <a:latin typeface="Arial"/>
                <a:cs typeface="Arial"/>
              </a:rPr>
              <a:t>Consent </a:t>
            </a:r>
            <a:r>
              <a:rPr sz="950" b="1" spc="-60" dirty="0">
                <a:latin typeface="Arial"/>
                <a:cs typeface="Arial"/>
              </a:rPr>
              <a:t>Decree </a:t>
            </a:r>
            <a:r>
              <a:rPr sz="950" b="1" spc="-25" dirty="0">
                <a:latin typeface="Arial"/>
                <a:cs typeface="Arial"/>
              </a:rPr>
              <a:t>Monitor  </a:t>
            </a:r>
            <a:r>
              <a:rPr sz="950" b="1" spc="-40" dirty="0">
                <a:latin typeface="Arial"/>
                <a:cs typeface="Arial"/>
              </a:rPr>
              <a:t>750 </a:t>
            </a:r>
            <a:r>
              <a:rPr sz="950" b="1" spc="-80" dirty="0">
                <a:latin typeface="Arial"/>
                <a:cs typeface="Arial"/>
              </a:rPr>
              <a:t>E. </a:t>
            </a:r>
            <a:r>
              <a:rPr sz="950" b="1" spc="-35" dirty="0">
                <a:latin typeface="Arial"/>
                <a:cs typeface="Arial"/>
              </a:rPr>
              <a:t>Pratt, </a:t>
            </a:r>
            <a:r>
              <a:rPr sz="950" b="1" spc="-70" dirty="0">
                <a:latin typeface="Arial"/>
                <a:cs typeface="Arial"/>
              </a:rPr>
              <a:t>Ste</a:t>
            </a:r>
            <a:r>
              <a:rPr sz="950" b="1" spc="-45" dirty="0">
                <a:latin typeface="Arial"/>
                <a:cs typeface="Arial"/>
              </a:rPr>
              <a:t> </a:t>
            </a:r>
            <a:r>
              <a:rPr sz="950" b="1" spc="-40" dirty="0">
                <a:latin typeface="Arial"/>
                <a:cs typeface="Arial"/>
              </a:rPr>
              <a:t>900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b="1" spc="-45" dirty="0">
                <a:latin typeface="Arial"/>
                <a:cs typeface="Arial"/>
              </a:rPr>
              <a:t>Baltimore, </a:t>
            </a:r>
            <a:r>
              <a:rPr sz="950" b="1" spc="-10" dirty="0">
                <a:latin typeface="Arial"/>
                <a:cs typeface="Arial"/>
              </a:rPr>
              <a:t>MD</a:t>
            </a:r>
            <a:r>
              <a:rPr sz="950" b="1" spc="-55" dirty="0">
                <a:latin typeface="Arial"/>
                <a:cs typeface="Arial"/>
              </a:rPr>
              <a:t> </a:t>
            </a:r>
            <a:r>
              <a:rPr sz="950" b="1" spc="-40" dirty="0">
                <a:latin typeface="Arial"/>
                <a:cs typeface="Arial"/>
              </a:rPr>
              <a:t>21202</a:t>
            </a:r>
            <a:endParaRPr sz="9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85582" y="153682"/>
            <a:ext cx="2666365" cy="272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-170" dirty="0">
                <a:latin typeface="Arial"/>
                <a:cs typeface="Arial"/>
              </a:rPr>
              <a:t>21CP </a:t>
            </a:r>
            <a:r>
              <a:rPr sz="1600" spc="-65" dirty="0">
                <a:latin typeface="Arial"/>
                <a:cs typeface="Arial"/>
              </a:rPr>
              <a:t>Solutions </a:t>
            </a:r>
            <a:r>
              <a:rPr sz="1600" spc="-10" dirty="0">
                <a:latin typeface="Arial"/>
                <a:cs typeface="Arial"/>
              </a:rPr>
              <a:t>Monthly</a:t>
            </a:r>
            <a:r>
              <a:rPr sz="1600" spc="-285" dirty="0">
                <a:latin typeface="Arial"/>
                <a:cs typeface="Arial"/>
              </a:rPr>
              <a:t> </a:t>
            </a:r>
            <a:r>
              <a:rPr sz="1600" spc="-55" dirty="0">
                <a:latin typeface="Arial"/>
                <a:cs typeface="Arial"/>
              </a:rPr>
              <a:t>Invoice</a:t>
            </a:r>
            <a:endParaRPr sz="16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29997" y="687577"/>
          <a:ext cx="12214860" cy="6286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3300"/>
                <a:gridCol w="894714"/>
                <a:gridCol w="4244975"/>
                <a:gridCol w="962025"/>
                <a:gridCol w="828675"/>
                <a:gridCol w="836295"/>
                <a:gridCol w="2743835"/>
                <a:gridCol w="687070"/>
              </a:tblGrid>
              <a:tr h="596900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latest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documents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85" dirty="0">
                          <a:latin typeface="Arial"/>
                          <a:cs typeface="Arial"/>
                        </a:rPr>
                        <a:t>NSA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PIB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Investigations Manual,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etc.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Email</a:t>
                      </a:r>
                      <a:r>
                        <a:rPr sz="850" spc="-1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5400" marR="220979">
                        <a:lnSpc>
                          <a:spcPct val="115300"/>
                        </a:lnSpc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correspondence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upcoming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site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visit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Court.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workgroup 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focusing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upcoming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PIB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case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file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assessment.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Semiannual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report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edits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 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drafting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portions.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3815" algn="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00685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235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592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822.50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045844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10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monitor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issues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regarding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CD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responses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inquiries.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85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5400" marR="62230">
                        <a:lnSpc>
                          <a:spcPct val="115300"/>
                        </a:lnSpc>
                      </a:pPr>
                      <a:r>
                        <a:rPr sz="850" spc="-90" dirty="0">
                          <a:latin typeface="Arial"/>
                          <a:cs typeface="Arial"/>
                        </a:rPr>
                        <a:t>S.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Rosenthal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semiannual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report,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engagement and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responses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several 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concerns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tweets.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M.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Barge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outcome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assessments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several 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PIB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Investigative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manual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matters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edits.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Preparation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parties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on 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July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11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PIB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Investigative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manual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Interviews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section.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preparation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for 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Supervisory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Staffing Court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presentations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discussions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Judge</a:t>
                      </a:r>
                      <a:r>
                        <a:rPr sz="85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Bredar.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3815" algn="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00685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235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592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940.00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Unbilled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time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marR="9525" algn="r">
                        <a:lnSpc>
                          <a:spcPct val="100000"/>
                        </a:lnSpc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85775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11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Preparation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parties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PIB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Investigations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Manual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edits/reviews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5400" marR="314960">
                        <a:lnSpc>
                          <a:spcPct val="115300"/>
                        </a:lnSpc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revisions.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ongoing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deliverables,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timelines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priorities. 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Court hearing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Judge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Bredar and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parties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Staffing</a:t>
                      </a:r>
                      <a:r>
                        <a:rPr sz="850" spc="-1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Supervision.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3815" algn="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00685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235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3083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1,880.00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Unbilled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time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R="9525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85775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12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Review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draft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Expedited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Resolution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Minor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Misconduct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form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followed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by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5400" marR="139065">
                        <a:lnSpc>
                          <a:spcPct val="115300"/>
                        </a:lnSpc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parties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discuss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final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pilot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proposed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future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policies.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 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PIB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manual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(Evidence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gathering).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3815" algn="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00685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235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592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822.50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85775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14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PIB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Investigative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manual.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correspondence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parties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</a:t>
                      </a:r>
                      <a:r>
                        <a:rPr sz="85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Expedited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5400" marR="361950">
                        <a:lnSpc>
                          <a:spcPct val="115300"/>
                        </a:lnSpc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Agreement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Minor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Misconduct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policy/pilot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well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review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final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copy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prior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 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requesting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public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comment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July</a:t>
                      </a:r>
                      <a:r>
                        <a:rPr sz="85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15.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3815" algn="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00685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235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592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587.50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7535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15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Judge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Bredar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shooting.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correspondence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parties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PIB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Manual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5400" marR="122555">
                        <a:lnSpc>
                          <a:spcPts val="1180"/>
                        </a:lnSpc>
                        <a:spcBef>
                          <a:spcPts val="60"/>
                        </a:spcBef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edits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call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logistics.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accountability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workgroup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members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discuss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PIB 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manual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edits.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June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approval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further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disseminated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 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parties.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3815" algn="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00685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235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592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940.00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7535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16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monitor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upcoming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Public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Hearing,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pilot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program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pertaining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5400" marR="15240">
                        <a:lnSpc>
                          <a:spcPct val="115300"/>
                        </a:lnSpc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Expedited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Resolution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for Minor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Misconduct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other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logistics.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parties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PIB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Investigative Manual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edits/comments.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reports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documents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pertaining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 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recent</a:t>
                      </a:r>
                      <a:r>
                        <a:rPr sz="85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OIS.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3815" algn="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00685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235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592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587.50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85775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17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correspondence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workgroup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members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Police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Involved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Sexual</a:t>
                      </a:r>
                      <a:r>
                        <a:rPr sz="85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Assault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540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policy,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PIB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Investigative Manual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other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CD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related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project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management</a:t>
                      </a:r>
                      <a:r>
                        <a:rPr sz="85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matters.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3815" algn="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00685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235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592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352.50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18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correspondence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CD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related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topics.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Logistics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coordination</a:t>
                      </a:r>
                      <a:r>
                        <a:rPr sz="85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540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members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scheduled Public Hearing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850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July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25.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3815" algn="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00685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235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592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7535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correspondence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PIB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Investigative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manual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timelines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content.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Review</a:t>
                      </a:r>
                      <a:r>
                        <a:rPr sz="850" spc="-1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540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edits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PIB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Investigative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manual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Supervision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section-returned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section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1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BPD.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Call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5400" marR="247650">
                        <a:lnSpc>
                          <a:spcPct val="115300"/>
                        </a:lnSpc>
                      </a:pPr>
                      <a:r>
                        <a:rPr sz="850" spc="2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M.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Barge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Outcome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Assessments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other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CD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related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priorities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upcoming 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tasks.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3815" algn="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00685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235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592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587.50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6900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22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correspondence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community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concerns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several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complaint intake</a:t>
                      </a:r>
                      <a:r>
                        <a:rPr sz="85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forms,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5400" marR="144780">
                        <a:lnSpc>
                          <a:spcPct val="115300"/>
                        </a:lnSpc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upcoming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Public Hearing, and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matters.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PIB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Manual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preparation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call 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parties on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July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23.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850" spc="-135" dirty="0">
                          <a:latin typeface="Arial"/>
                          <a:cs typeface="Arial"/>
                        </a:rPr>
                        <a:t>ER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PowerPoint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lesson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plan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for 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commanders.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3815" algn="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00685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235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592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822.50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1185321" y="309892"/>
            <a:ext cx="7150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75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76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215900" y="132131"/>
            <a:ext cx="1818005" cy="5060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0700"/>
              </a:lnSpc>
              <a:spcBef>
                <a:spcPts val="95"/>
              </a:spcBef>
            </a:pPr>
            <a:r>
              <a:rPr sz="950" b="1" spc="-45" dirty="0">
                <a:latin typeface="Arial"/>
                <a:cs typeface="Arial"/>
              </a:rPr>
              <a:t>Baltimore </a:t>
            </a:r>
            <a:r>
              <a:rPr sz="950" b="1" spc="-80" dirty="0">
                <a:latin typeface="Arial"/>
                <a:cs typeface="Arial"/>
              </a:rPr>
              <a:t>Consent </a:t>
            </a:r>
            <a:r>
              <a:rPr sz="950" b="1" spc="-60" dirty="0">
                <a:latin typeface="Arial"/>
                <a:cs typeface="Arial"/>
              </a:rPr>
              <a:t>Decree </a:t>
            </a:r>
            <a:r>
              <a:rPr sz="950" b="1" spc="-25" dirty="0">
                <a:latin typeface="Arial"/>
                <a:cs typeface="Arial"/>
              </a:rPr>
              <a:t>Monitor  </a:t>
            </a:r>
            <a:r>
              <a:rPr sz="950" b="1" spc="-40" dirty="0">
                <a:latin typeface="Arial"/>
                <a:cs typeface="Arial"/>
              </a:rPr>
              <a:t>750 </a:t>
            </a:r>
            <a:r>
              <a:rPr sz="950" b="1" spc="-80" dirty="0">
                <a:latin typeface="Arial"/>
                <a:cs typeface="Arial"/>
              </a:rPr>
              <a:t>E. </a:t>
            </a:r>
            <a:r>
              <a:rPr sz="950" b="1" spc="-35" dirty="0">
                <a:latin typeface="Arial"/>
                <a:cs typeface="Arial"/>
              </a:rPr>
              <a:t>Pratt, </a:t>
            </a:r>
            <a:r>
              <a:rPr sz="950" b="1" spc="-70" dirty="0">
                <a:latin typeface="Arial"/>
                <a:cs typeface="Arial"/>
              </a:rPr>
              <a:t>Ste</a:t>
            </a:r>
            <a:r>
              <a:rPr sz="950" b="1" spc="-45" dirty="0">
                <a:latin typeface="Arial"/>
                <a:cs typeface="Arial"/>
              </a:rPr>
              <a:t> </a:t>
            </a:r>
            <a:r>
              <a:rPr sz="950" b="1" spc="-40" dirty="0">
                <a:latin typeface="Arial"/>
                <a:cs typeface="Arial"/>
              </a:rPr>
              <a:t>900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b="1" spc="-45" dirty="0">
                <a:latin typeface="Arial"/>
                <a:cs typeface="Arial"/>
              </a:rPr>
              <a:t>Baltimore, </a:t>
            </a:r>
            <a:r>
              <a:rPr sz="950" b="1" spc="-10" dirty="0">
                <a:latin typeface="Arial"/>
                <a:cs typeface="Arial"/>
              </a:rPr>
              <a:t>MD</a:t>
            </a:r>
            <a:r>
              <a:rPr sz="950" b="1" spc="-55" dirty="0">
                <a:latin typeface="Arial"/>
                <a:cs typeface="Arial"/>
              </a:rPr>
              <a:t> </a:t>
            </a:r>
            <a:r>
              <a:rPr sz="950" b="1" spc="-40" dirty="0">
                <a:latin typeface="Arial"/>
                <a:cs typeface="Arial"/>
              </a:rPr>
              <a:t>21202</a:t>
            </a:r>
            <a:endParaRPr sz="9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85582" y="153682"/>
            <a:ext cx="2666365" cy="272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-170" dirty="0">
                <a:latin typeface="Arial"/>
                <a:cs typeface="Arial"/>
              </a:rPr>
              <a:t>21CP </a:t>
            </a:r>
            <a:r>
              <a:rPr sz="1600" spc="-65" dirty="0">
                <a:latin typeface="Arial"/>
                <a:cs typeface="Arial"/>
              </a:rPr>
              <a:t>Solutions </a:t>
            </a:r>
            <a:r>
              <a:rPr sz="1600" spc="-10" dirty="0">
                <a:latin typeface="Arial"/>
                <a:cs typeface="Arial"/>
              </a:rPr>
              <a:t>Monthly</a:t>
            </a:r>
            <a:r>
              <a:rPr sz="1600" spc="-285" dirty="0">
                <a:latin typeface="Arial"/>
                <a:cs typeface="Arial"/>
              </a:rPr>
              <a:t> </a:t>
            </a:r>
            <a:r>
              <a:rPr sz="1600" spc="-55" dirty="0">
                <a:latin typeface="Arial"/>
                <a:cs typeface="Arial"/>
              </a:rPr>
              <a:t>Invoice</a:t>
            </a:r>
            <a:endParaRPr sz="16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29997" y="687577"/>
          <a:ext cx="12214860" cy="3075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3300"/>
                <a:gridCol w="894714"/>
                <a:gridCol w="4244975"/>
                <a:gridCol w="962025"/>
                <a:gridCol w="828675"/>
                <a:gridCol w="836295"/>
                <a:gridCol w="2743835"/>
                <a:gridCol w="687070"/>
              </a:tblGrid>
              <a:tr h="485775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23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Preparation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call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PIB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Investigations Manual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parties.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Chief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5400" marR="153035">
                        <a:lnSpc>
                          <a:spcPct val="115300"/>
                        </a:lnSpc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Sullivan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Public Hearing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Thursday.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correspondence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workgroups 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across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CD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projects.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5910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67359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587.50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85775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24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Preparation,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email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correspondence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parties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MT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Public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Hearing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June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25.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5400" marR="255270">
                        <a:lnSpc>
                          <a:spcPct val="115300"/>
                        </a:lnSpc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correspondence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upcoming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IA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Investigations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assessment,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PIB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staffing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 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upcoming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approvals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IA</a:t>
                      </a:r>
                      <a:r>
                        <a:rPr sz="85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investigators.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5910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67359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705.00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85775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25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July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Public Hearing (Supervision,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Staffing, Training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Youth).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hearing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also</a:t>
                      </a:r>
                      <a:r>
                        <a:rPr sz="85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included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5400" marR="279400">
                        <a:lnSpc>
                          <a:spcPct val="115300"/>
                        </a:lnSpc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updates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Leadership,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Integrity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Technology.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Judge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Bredar and MT 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members.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5910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8163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1,880.00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2019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Unbilled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time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R="9525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86409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26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correspondence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members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Staffing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Plan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Study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1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regard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5400" marR="174625">
                        <a:lnSpc>
                          <a:spcPct val="115300"/>
                        </a:lnSpc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providing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City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detailed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expectations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guidance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easily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lead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compliance 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CD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requirements.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correspondence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CD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related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priorities.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40"/>
                        </a:spcBef>
                        <a:tabLst>
                          <a:tab pos="45910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40"/>
                        </a:spcBef>
                        <a:tabLst>
                          <a:tab pos="63500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2019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Unbilled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time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R="9525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85775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27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Email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correspondence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MT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workgroup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parties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PIB/IA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Investigations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5400" marR="116839">
                        <a:lnSpc>
                          <a:spcPct val="115300"/>
                        </a:lnSpc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Manual (edits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logistics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next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call/meeting).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Concluded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tasks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(PIB/IA 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Manual).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5910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63500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Unbilled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time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R="9525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85775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30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newest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drafts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1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PIB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manual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associated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emails and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correspondence.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5910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63500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Unbilled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time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R="9525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92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-90" dirty="0">
                          <a:latin typeface="Arial"/>
                          <a:cs typeface="Arial"/>
                        </a:rPr>
                        <a:t>TOTAL</a:t>
                      </a:r>
                      <a:r>
                        <a:rPr sz="850" b="1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80" dirty="0">
                          <a:latin typeface="Arial"/>
                          <a:cs typeface="Arial"/>
                        </a:rPr>
                        <a:t>HOURS: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3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5" dirty="0">
                          <a:latin typeface="Arial"/>
                          <a:cs typeface="Arial"/>
                        </a:rPr>
                        <a:t>60</a:t>
                      </a:r>
                      <a:r>
                        <a:rPr sz="850" b="1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-85" dirty="0">
                          <a:latin typeface="Arial"/>
                          <a:cs typeface="Arial"/>
                        </a:rPr>
                        <a:t>TOTAL: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19405" algn="l"/>
                        </a:tabLst>
                      </a:pPr>
                      <a:r>
                        <a:rPr sz="850" b="1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b="1" spc="-20" dirty="0">
                          <a:latin typeface="Arial"/>
                          <a:cs typeface="Arial"/>
                        </a:rPr>
                        <a:t>14,217.50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3924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-90" dirty="0">
                          <a:latin typeface="Arial"/>
                          <a:cs typeface="Arial"/>
                        </a:rPr>
                        <a:t>TOTAL </a:t>
                      </a:r>
                      <a:r>
                        <a:rPr sz="850" b="1" spc="-85" dirty="0">
                          <a:latin typeface="Arial"/>
                          <a:cs typeface="Arial"/>
                        </a:rPr>
                        <a:t>UNBILLED</a:t>
                      </a:r>
                      <a:r>
                        <a:rPr sz="85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80" dirty="0">
                          <a:latin typeface="Arial"/>
                          <a:cs typeface="Arial"/>
                        </a:rPr>
                        <a:t>HOURS: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5" dirty="0">
                          <a:latin typeface="Arial"/>
                          <a:cs typeface="Arial"/>
                        </a:rPr>
                        <a:t>14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1185321" y="309892"/>
            <a:ext cx="7150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76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77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215900" y="132131"/>
            <a:ext cx="1818005" cy="5060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0700"/>
              </a:lnSpc>
              <a:spcBef>
                <a:spcPts val="95"/>
              </a:spcBef>
            </a:pPr>
            <a:r>
              <a:rPr sz="950" b="1" spc="-45" dirty="0">
                <a:latin typeface="Arial"/>
                <a:cs typeface="Arial"/>
              </a:rPr>
              <a:t>Baltimore </a:t>
            </a:r>
            <a:r>
              <a:rPr sz="950" b="1" spc="-80" dirty="0">
                <a:latin typeface="Arial"/>
                <a:cs typeface="Arial"/>
              </a:rPr>
              <a:t>Consent </a:t>
            </a:r>
            <a:r>
              <a:rPr sz="950" b="1" spc="-60" dirty="0">
                <a:latin typeface="Arial"/>
                <a:cs typeface="Arial"/>
              </a:rPr>
              <a:t>Decree </a:t>
            </a:r>
            <a:r>
              <a:rPr sz="950" b="1" spc="-25" dirty="0">
                <a:latin typeface="Arial"/>
                <a:cs typeface="Arial"/>
              </a:rPr>
              <a:t>Monitor  </a:t>
            </a:r>
            <a:r>
              <a:rPr sz="950" b="1" spc="-40" dirty="0">
                <a:latin typeface="Arial"/>
                <a:cs typeface="Arial"/>
              </a:rPr>
              <a:t>750 </a:t>
            </a:r>
            <a:r>
              <a:rPr sz="950" b="1" spc="-80" dirty="0">
                <a:latin typeface="Arial"/>
                <a:cs typeface="Arial"/>
              </a:rPr>
              <a:t>E. </a:t>
            </a:r>
            <a:r>
              <a:rPr sz="950" b="1" spc="-35" dirty="0">
                <a:latin typeface="Arial"/>
                <a:cs typeface="Arial"/>
              </a:rPr>
              <a:t>Pratt, </a:t>
            </a:r>
            <a:r>
              <a:rPr sz="950" b="1" spc="-70" dirty="0">
                <a:latin typeface="Arial"/>
                <a:cs typeface="Arial"/>
              </a:rPr>
              <a:t>Ste</a:t>
            </a:r>
            <a:r>
              <a:rPr sz="950" b="1" spc="-45" dirty="0">
                <a:latin typeface="Arial"/>
                <a:cs typeface="Arial"/>
              </a:rPr>
              <a:t> </a:t>
            </a:r>
            <a:r>
              <a:rPr sz="950" b="1" spc="-40" dirty="0">
                <a:latin typeface="Arial"/>
                <a:cs typeface="Arial"/>
              </a:rPr>
              <a:t>900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b="1" spc="-45" dirty="0">
                <a:latin typeface="Arial"/>
                <a:cs typeface="Arial"/>
              </a:rPr>
              <a:t>Baltimore, </a:t>
            </a:r>
            <a:r>
              <a:rPr sz="950" b="1" spc="-10" dirty="0">
                <a:latin typeface="Arial"/>
                <a:cs typeface="Arial"/>
              </a:rPr>
              <a:t>MD</a:t>
            </a:r>
            <a:r>
              <a:rPr sz="950" b="1" spc="-55" dirty="0">
                <a:latin typeface="Arial"/>
                <a:cs typeface="Arial"/>
              </a:rPr>
              <a:t> </a:t>
            </a:r>
            <a:r>
              <a:rPr sz="950" b="1" spc="-40" dirty="0">
                <a:latin typeface="Arial"/>
                <a:cs typeface="Arial"/>
              </a:rPr>
              <a:t>21202</a:t>
            </a:r>
            <a:endParaRPr sz="9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85582" y="153682"/>
            <a:ext cx="2666365" cy="272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-170" dirty="0">
                <a:latin typeface="Arial"/>
                <a:cs typeface="Arial"/>
              </a:rPr>
              <a:t>21CP </a:t>
            </a:r>
            <a:r>
              <a:rPr sz="1600" spc="-65" dirty="0">
                <a:latin typeface="Arial"/>
                <a:cs typeface="Arial"/>
              </a:rPr>
              <a:t>Solutions </a:t>
            </a:r>
            <a:r>
              <a:rPr sz="1600" spc="-10" dirty="0">
                <a:latin typeface="Arial"/>
                <a:cs typeface="Arial"/>
              </a:rPr>
              <a:t>Monthly</a:t>
            </a:r>
            <a:r>
              <a:rPr sz="1600" spc="-285" dirty="0">
                <a:latin typeface="Arial"/>
                <a:cs typeface="Arial"/>
              </a:rPr>
              <a:t> </a:t>
            </a:r>
            <a:r>
              <a:rPr sz="1600" spc="-55" dirty="0">
                <a:latin typeface="Arial"/>
                <a:cs typeface="Arial"/>
              </a:rPr>
              <a:t>Invoice</a:t>
            </a:r>
            <a:endParaRPr sz="16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29997" y="687577"/>
          <a:ext cx="12214860" cy="28733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3300"/>
                <a:gridCol w="894714"/>
                <a:gridCol w="812800"/>
                <a:gridCol w="3432810"/>
                <a:gridCol w="962659"/>
                <a:gridCol w="829309"/>
                <a:gridCol w="836929"/>
                <a:gridCol w="871220"/>
                <a:gridCol w="986154"/>
                <a:gridCol w="1574800"/>
              </a:tblGrid>
              <a:tr h="260350">
                <a:tc gridSpan="10">
                  <a:txBody>
                    <a:bodyPr/>
                    <a:lstStyle/>
                    <a:p>
                      <a:pPr marL="36195">
                        <a:lnSpc>
                          <a:spcPts val="1889"/>
                        </a:lnSpc>
                      </a:pPr>
                      <a:r>
                        <a:rPr sz="1600" spc="-26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92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7338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-90" dirty="0">
                          <a:latin typeface="Arial"/>
                          <a:cs typeface="Arial"/>
                        </a:rPr>
                        <a:t>MEALS </a:t>
                      </a:r>
                      <a:r>
                        <a:rPr sz="850" b="1" spc="-55" dirty="0">
                          <a:latin typeface="Arial"/>
                          <a:cs typeface="Arial"/>
                        </a:rPr>
                        <a:t>+</a:t>
                      </a:r>
                      <a:r>
                        <a:rPr sz="850" b="1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80" dirty="0">
                          <a:latin typeface="Arial"/>
                          <a:cs typeface="Arial"/>
                        </a:rPr>
                        <a:t>INCIDENTALS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6451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-65" dirty="0">
                          <a:latin typeface="Arial"/>
                          <a:cs typeface="Arial"/>
                        </a:rPr>
                        <a:t>NON-MEALS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746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0795" algn="ctr">
                        <a:lnSpc>
                          <a:spcPct val="100000"/>
                        </a:lnSpc>
                        <a:spcBef>
                          <a:spcPts val="970"/>
                        </a:spcBef>
                      </a:pPr>
                      <a:r>
                        <a:rPr sz="1100" b="1" spc="-40" dirty="0">
                          <a:latin typeface="Arial"/>
                          <a:cs typeface="Arial"/>
                        </a:rPr>
                        <a:t>Date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84150">
                        <a:lnSpc>
                          <a:spcPct val="100000"/>
                        </a:lnSpc>
                        <a:spcBef>
                          <a:spcPts val="970"/>
                        </a:spcBef>
                      </a:pPr>
                      <a:r>
                        <a:rPr sz="1100" b="1" spc="-75" dirty="0">
                          <a:latin typeface="Arial"/>
                          <a:cs typeface="Arial"/>
                        </a:rPr>
                        <a:t>Category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89865">
                        <a:lnSpc>
                          <a:spcPct val="100000"/>
                        </a:lnSpc>
                        <a:spcBef>
                          <a:spcPts val="970"/>
                        </a:spcBef>
                      </a:pPr>
                      <a:r>
                        <a:rPr sz="1100" b="1" spc="-55" dirty="0">
                          <a:latin typeface="Arial"/>
                          <a:cs typeface="Arial"/>
                        </a:rPr>
                        <a:t>Vendor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646430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100" b="1" spc="-55" dirty="0">
                          <a:latin typeface="Arial"/>
                          <a:cs typeface="Arial"/>
                        </a:rPr>
                        <a:t>Description/Justification </a:t>
                      </a:r>
                      <a:r>
                        <a:rPr sz="1100" b="1" spc="-3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100" b="1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90" dirty="0">
                          <a:latin typeface="Arial"/>
                          <a:cs typeface="Arial"/>
                        </a:rPr>
                        <a:t>Expense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67640">
                        <a:lnSpc>
                          <a:spcPct val="100000"/>
                        </a:lnSpc>
                        <a:spcBef>
                          <a:spcPts val="970"/>
                        </a:spcBef>
                      </a:pPr>
                      <a:r>
                        <a:rPr sz="1100" b="1" spc="-60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1100" b="1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75" dirty="0">
                          <a:latin typeface="Arial"/>
                          <a:cs typeface="Arial"/>
                        </a:rPr>
                        <a:t>Day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74295" indent="-635" algn="ctr">
                        <a:lnSpc>
                          <a:spcPct val="110900"/>
                        </a:lnSpc>
                        <a:spcBef>
                          <a:spcPts val="625"/>
                        </a:spcBef>
                      </a:pPr>
                      <a:r>
                        <a:rPr sz="1100" b="1" spc="-50" dirty="0">
                          <a:latin typeface="Arial"/>
                          <a:cs typeface="Arial"/>
                        </a:rPr>
                        <a:t>Total </a:t>
                      </a:r>
                      <a:r>
                        <a:rPr sz="1100" b="1" spc="-70" dirty="0">
                          <a:latin typeface="Arial"/>
                          <a:cs typeface="Arial"/>
                        </a:rPr>
                        <a:t>Per  </a:t>
                      </a:r>
                      <a:r>
                        <a:rPr sz="1100" b="1" spc="-55" dirty="0">
                          <a:latin typeface="Arial"/>
                          <a:cs typeface="Arial"/>
                        </a:rPr>
                        <a:t>Diem </a:t>
                      </a:r>
                      <a:r>
                        <a:rPr sz="1100" b="1" spc="-75" dirty="0">
                          <a:latin typeface="Arial"/>
                          <a:cs typeface="Arial"/>
                        </a:rPr>
                        <a:t>+  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ncidentals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76835" marR="63500" indent="43815">
                        <a:lnSpc>
                          <a:spcPct val="110900"/>
                        </a:lnSpc>
                      </a:pPr>
                      <a:r>
                        <a:rPr sz="1100" b="1" spc="-30" dirty="0">
                          <a:latin typeface="Arial"/>
                          <a:cs typeface="Arial"/>
                        </a:rPr>
                        <a:t>Non-Meal  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esc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ript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91135" marR="123189" indent="-53340">
                        <a:lnSpc>
                          <a:spcPct val="110900"/>
                        </a:lnSpc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Non-Meal  </a:t>
                      </a:r>
                      <a:r>
                        <a:rPr sz="1100" b="1" spc="-90" dirty="0">
                          <a:latin typeface="Arial"/>
                          <a:cs typeface="Arial"/>
                        </a:rPr>
                        <a:t>Expense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  <a:spcBef>
                          <a:spcPts val="970"/>
                        </a:spcBef>
                      </a:pPr>
                      <a:r>
                        <a:rPr sz="1100" b="1" spc="-50" dirty="0">
                          <a:latin typeface="Arial"/>
                          <a:cs typeface="Arial"/>
                        </a:rPr>
                        <a:t>Total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730"/>
                        </a:spcBef>
                        <a:tabLst>
                          <a:tab pos="78168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735"/>
                        </a:spcBef>
                        <a:tabLst>
                          <a:tab pos="78168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33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492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-85" dirty="0">
                          <a:latin typeface="Arial"/>
                          <a:cs typeface="Arial"/>
                        </a:rPr>
                        <a:t>TOTAL: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779780" algn="l"/>
                        </a:tabLst>
                      </a:pPr>
                      <a:r>
                        <a:rPr sz="850" b="1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b="1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492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 grid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9225"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-35" dirty="0">
                          <a:latin typeface="Arial"/>
                          <a:cs typeface="Arial"/>
                        </a:rPr>
                        <a:t>Subtotal</a:t>
                      </a:r>
                      <a:r>
                        <a:rPr sz="850" b="1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45" dirty="0">
                          <a:latin typeface="Arial"/>
                          <a:cs typeface="Arial"/>
                        </a:rPr>
                        <a:t>Time: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77190" algn="l"/>
                        </a:tabLst>
                      </a:pPr>
                      <a:r>
                        <a:rPr sz="850" b="1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b="1" spc="-20" dirty="0">
                          <a:latin typeface="Arial"/>
                          <a:cs typeface="Arial"/>
                        </a:rPr>
                        <a:t>14,217.50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9225"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-35" dirty="0">
                          <a:latin typeface="Arial"/>
                          <a:cs typeface="Arial"/>
                        </a:rPr>
                        <a:t>Subtotal</a:t>
                      </a:r>
                      <a:r>
                        <a:rPr sz="850" b="1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70" dirty="0">
                          <a:latin typeface="Arial"/>
                          <a:cs typeface="Arial"/>
                        </a:rPr>
                        <a:t>Expenses: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691515" algn="l"/>
                        </a:tabLst>
                      </a:pPr>
                      <a:r>
                        <a:rPr sz="850" b="1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b="1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9225"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850" b="1" spc="-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850" b="1" dirty="0">
                          <a:latin typeface="Arial"/>
                          <a:cs typeface="Arial"/>
                        </a:rPr>
                        <a:t>TAL: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77190" algn="l"/>
                        </a:tabLst>
                      </a:pPr>
                      <a:r>
                        <a:rPr sz="850" b="1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b="1" spc="-20" dirty="0">
                          <a:latin typeface="Arial"/>
                          <a:cs typeface="Arial"/>
                        </a:rPr>
                        <a:t>14,217.50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9225"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-35" dirty="0">
                          <a:latin typeface="Arial"/>
                          <a:cs typeface="Arial"/>
                        </a:rPr>
                        <a:t>Unbilled</a:t>
                      </a:r>
                      <a:r>
                        <a:rPr sz="850" b="1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60" dirty="0">
                          <a:latin typeface="Arial"/>
                          <a:cs typeface="Arial"/>
                        </a:rPr>
                        <a:t>Hours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14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1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-60" dirty="0">
                          <a:latin typeface="Arial"/>
                          <a:cs typeface="Arial"/>
                        </a:rPr>
                        <a:t>INITIALS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rowSpan="2"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3355">
                <a:tc gridSpan="4">
                  <a:txBody>
                    <a:bodyPr/>
                    <a:lstStyle/>
                    <a:p>
                      <a:pPr marL="28575">
                        <a:lnSpc>
                          <a:spcPts val="1240"/>
                        </a:lnSpc>
                      </a:pPr>
                      <a:r>
                        <a:rPr sz="1100" spc="-5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1100" spc="1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1100" spc="-1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are accurate: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HMA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1185321" y="309892"/>
            <a:ext cx="7150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77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30242" y="687247"/>
          <a:ext cx="12212955" cy="63709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2665"/>
                <a:gridCol w="894080"/>
                <a:gridCol w="812164"/>
                <a:gridCol w="3435985"/>
                <a:gridCol w="957579"/>
                <a:gridCol w="828675"/>
                <a:gridCol w="836929"/>
                <a:gridCol w="2743200"/>
                <a:gridCol w="687070"/>
              </a:tblGrid>
              <a:tr h="209550">
                <a:tc gridSpan="9">
                  <a:txBody>
                    <a:bodyPr/>
                    <a:lstStyle/>
                    <a:p>
                      <a:pPr marL="31750">
                        <a:lnSpc>
                          <a:spcPts val="1545"/>
                        </a:lnSpc>
                      </a:pPr>
                      <a:r>
                        <a:rPr sz="1300" b="1" spc="-150" dirty="0">
                          <a:latin typeface="Arial"/>
                          <a:cs typeface="Arial"/>
                        </a:rPr>
                        <a:t>INSTRUCTIONS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6525">
                <a:tc gridSpan="9">
                  <a:txBody>
                    <a:bodyPr/>
                    <a:lstStyle/>
                    <a:p>
                      <a:pPr marL="25400">
                        <a:lnSpc>
                          <a:spcPts val="880"/>
                        </a:lnSpc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1.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blue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below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spreadsheet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appropriate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hourly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M&amp;IE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rates.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9225">
                <a:tc gridSpan="9">
                  <a:txBody>
                    <a:bodyPr/>
                    <a:lstStyle/>
                    <a:p>
                      <a:pPr marL="25400">
                        <a:lnSpc>
                          <a:spcPts val="980"/>
                        </a:lnSpc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2.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"Sample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below.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98450">
                <a:tc gridSpan="9">
                  <a:txBody>
                    <a:bodyPr/>
                    <a:lstStyle/>
                    <a:p>
                      <a:pPr marL="25400">
                        <a:lnSpc>
                          <a:spcPts val="980"/>
                        </a:lnSpc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3.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Under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most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state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and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federal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guidelines,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consultant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may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day.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additional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tasks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and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should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recorded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columns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labeled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35" dirty="0">
                          <a:latin typeface="Arial"/>
                          <a:cs typeface="Arial"/>
                        </a:rPr>
                        <a:t>Unbilled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Should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consultant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be able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provide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valid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justification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540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under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project's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established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guidelines,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leadership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must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authorize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their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approval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fulfilling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invoice.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9225">
                <a:tc gridSpan="9">
                  <a:txBody>
                    <a:bodyPr/>
                    <a:lstStyle/>
                    <a:p>
                      <a:pPr marL="25400">
                        <a:lnSpc>
                          <a:spcPts val="980"/>
                        </a:lnSpc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4.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some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projects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provide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an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hourly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pay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rate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(along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reimbursable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expenses),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consultants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should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aware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any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project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governing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time.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8590">
                <a:tc gridSpan="9">
                  <a:txBody>
                    <a:bodyPr/>
                    <a:lstStyle/>
                    <a:p>
                      <a:pPr marL="25400">
                        <a:lnSpc>
                          <a:spcPts val="980"/>
                        </a:lnSpc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Consultants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should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ensure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justifying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documents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requirements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outlined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tab.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8590">
                <a:tc gridSpan="9">
                  <a:txBody>
                    <a:bodyPr/>
                    <a:lstStyle/>
                    <a:p>
                      <a:pPr marL="25400">
                        <a:lnSpc>
                          <a:spcPts val="975"/>
                        </a:lnSpc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forget: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20" dirty="0">
                          <a:latin typeface="Arial"/>
                          <a:cs typeface="Arial"/>
                        </a:rPr>
                        <a:t>a)</a:t>
                      </a:r>
                      <a:r>
                        <a:rPr sz="85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bottom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approve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and </a:t>
                      </a:r>
                      <a:r>
                        <a:rPr sz="850" b="1" spc="-25" dirty="0">
                          <a:latin typeface="Arial"/>
                          <a:cs typeface="Arial"/>
                        </a:rPr>
                        <a:t>b)</a:t>
                      </a:r>
                      <a:r>
                        <a:rPr sz="85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save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using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following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file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name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format: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[last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name],[first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name]_[project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name]_[month]_[year].xlsx. </a:t>
                      </a:r>
                      <a:r>
                        <a:rPr sz="850" b="1" spc="-55" dirty="0">
                          <a:latin typeface="Arial"/>
                          <a:cs typeface="Arial"/>
                        </a:rPr>
                        <a:t>Example:</a:t>
                      </a:r>
                      <a:r>
                        <a:rPr sz="85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Doe,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John_Baltimore_June_2020.xlsx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9065">
                <a:tc gridSpan="9">
                  <a:txBody>
                    <a:bodyPr/>
                    <a:lstStyle/>
                    <a:p>
                      <a:pPr marL="25400">
                        <a:lnSpc>
                          <a:spcPts val="980"/>
                        </a:lnSpc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7.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Monitors,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Deputy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Monitors,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Principals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any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questions.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2085">
                <a:tc gridSpan="3">
                  <a:txBody>
                    <a:bodyPr/>
                    <a:lstStyle/>
                    <a:p>
                      <a:pPr marR="10795" algn="r">
                        <a:lnSpc>
                          <a:spcPts val="1225"/>
                        </a:lnSpc>
                      </a:pPr>
                      <a:r>
                        <a:rPr sz="1100" b="1" spc="-160" dirty="0">
                          <a:latin typeface="Arial"/>
                          <a:cs typeface="Arial"/>
                        </a:rPr>
                        <a:t>PROJECT</a:t>
                      </a:r>
                      <a:r>
                        <a:rPr sz="1100" b="1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55" dirty="0">
                          <a:latin typeface="Arial"/>
                          <a:cs typeface="Arial"/>
                        </a:rPr>
                        <a:t>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ts val="1255"/>
                        </a:lnSpc>
                      </a:pPr>
                      <a:r>
                        <a:rPr sz="1100" spc="-15" dirty="0">
                          <a:latin typeface="Arial"/>
                          <a:cs typeface="Arial"/>
                        </a:rPr>
                        <a:t>Baltimore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45720" marR="36830" algn="ctr">
                        <a:lnSpc>
                          <a:spcPct val="116500"/>
                        </a:lnSpc>
                        <a:spcBef>
                          <a:spcPts val="720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Complete  these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four 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cells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 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rate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columns.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144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7800">
                <a:tc gridSpan="3">
                  <a:txBody>
                    <a:bodyPr/>
                    <a:lstStyle/>
                    <a:p>
                      <a:pPr marL="1216025">
                        <a:lnSpc>
                          <a:spcPts val="1275"/>
                        </a:lnSpc>
                      </a:pPr>
                      <a:r>
                        <a:rPr sz="1100" b="1" spc="-8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100" b="1" spc="-95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1100" b="1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20" dirty="0">
                          <a:latin typeface="Arial"/>
                          <a:cs typeface="Arial"/>
                        </a:rPr>
                        <a:t>BY: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ts val="1300"/>
                        </a:lnSpc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Barge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9144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7800">
                <a:tc gridSpan="3">
                  <a:txBody>
                    <a:bodyPr/>
                    <a:lstStyle/>
                    <a:p>
                      <a:pPr marL="1159510">
                        <a:lnSpc>
                          <a:spcPts val="1275"/>
                        </a:lnSpc>
                      </a:pPr>
                      <a:r>
                        <a:rPr sz="1100" b="1" spc="-8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100" b="1" spc="-13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1100" b="1" spc="-5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1100" b="1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00" dirty="0">
                          <a:latin typeface="Arial"/>
                          <a:cs typeface="Arial"/>
                        </a:rPr>
                        <a:t>OF: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ts val="1300"/>
                        </a:lnSpc>
                      </a:pPr>
                      <a:r>
                        <a:rPr sz="1100" spc="-60" dirty="0">
                          <a:latin typeface="Arial"/>
                          <a:cs typeface="Arial"/>
                        </a:rPr>
                        <a:t>July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9144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6055">
                <a:tc gridSpan="3">
                  <a:txBody>
                    <a:bodyPr/>
                    <a:lstStyle/>
                    <a:p>
                      <a:pPr marL="15830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100" b="1" spc="-12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1100" b="1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90" dirty="0">
                          <a:latin typeface="Arial"/>
                          <a:cs typeface="Arial"/>
                        </a:rPr>
                        <a:t>SUBMITTED: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100" spc="-40" dirty="0">
                          <a:latin typeface="Arial"/>
                          <a:cs typeface="Arial"/>
                        </a:rPr>
                        <a:t>Thursday, 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August 01,</a:t>
                      </a:r>
                      <a:r>
                        <a:rPr sz="11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2019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9144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994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950" b="1" i="1" spc="-70" dirty="0">
                          <a:latin typeface="Arial"/>
                          <a:cs typeface="Arial"/>
                        </a:rPr>
                        <a:t>Sample</a:t>
                      </a:r>
                      <a:r>
                        <a:rPr sz="950" b="1" i="1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b="1" i="1" spc="-60" dirty="0">
                          <a:latin typeface="Arial"/>
                          <a:cs typeface="Arial"/>
                        </a:rPr>
                        <a:t>Description: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762635">
                <a:tc gridSpan="9">
                  <a:txBody>
                    <a:bodyPr/>
                    <a:lstStyle/>
                    <a:p>
                      <a:pPr marL="1924685">
                        <a:lnSpc>
                          <a:spcPts val="1065"/>
                        </a:lnSpc>
                      </a:pPr>
                      <a:r>
                        <a:rPr sz="950" i="1" spc="-40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20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attend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40" dirty="0">
                          <a:latin typeface="Trebuchet MS"/>
                          <a:cs typeface="Trebuchet MS"/>
                        </a:rPr>
                        <a:t>meeting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" dirty="0">
                          <a:latin typeface="Trebuchet MS"/>
                          <a:cs typeface="Trebuchet MS"/>
                        </a:rPr>
                        <a:t>BPD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35" dirty="0">
                          <a:latin typeface="Trebuchet MS"/>
                          <a:cs typeface="Trebuchet MS"/>
                        </a:rPr>
                        <a:t>North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35" dirty="0">
                          <a:latin typeface="Trebuchet MS"/>
                          <a:cs typeface="Trebuchet MS"/>
                        </a:rPr>
                        <a:t>Division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DC;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40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checklist</a:t>
                      </a:r>
                      <a:r>
                        <a:rPr sz="950" i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review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in-service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training;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meet</a:t>
                      </a:r>
                      <a:endParaRPr sz="950">
                        <a:latin typeface="Trebuchet MS"/>
                        <a:cs typeface="Trebuchet MS"/>
                      </a:endParaRPr>
                    </a:p>
                    <a:p>
                      <a:pPr marL="1924685" marR="4400550">
                        <a:lnSpc>
                          <a:spcPct val="110500"/>
                        </a:lnSpc>
                      </a:pPr>
                      <a:r>
                        <a:rPr sz="950" i="1" spc="-50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" dirty="0">
                          <a:latin typeface="Trebuchet MS"/>
                          <a:cs typeface="Trebuchet MS"/>
                        </a:rPr>
                        <a:t>Ms.</a:t>
                      </a:r>
                      <a:r>
                        <a:rPr sz="950" i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35" dirty="0">
                          <a:latin typeface="Trebuchet MS"/>
                          <a:cs typeface="Trebuchet MS"/>
                        </a:rPr>
                        <a:t>Williams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re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20" dirty="0">
                          <a:latin typeface="Trebuchet MS"/>
                          <a:cs typeface="Trebuchet MS"/>
                        </a:rPr>
                        <a:t>changes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35" dirty="0">
                          <a:latin typeface="Trebuchet MS"/>
                          <a:cs typeface="Trebuchet MS"/>
                        </a:rPr>
                        <a:t>compliance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matrix;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35" dirty="0">
                          <a:latin typeface="Trebuchet MS"/>
                          <a:cs typeface="Trebuchet MS"/>
                        </a:rPr>
                        <a:t>copied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30" dirty="0"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force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reports;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reviewed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" dirty="0">
                          <a:latin typeface="Trebuchet MS"/>
                          <a:cs typeface="Trebuchet MS"/>
                        </a:rPr>
                        <a:t>UNDF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reports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10" dirty="0">
                          <a:latin typeface="Trebuchet MS"/>
                          <a:cs typeface="Trebuchet MS"/>
                        </a:rPr>
                        <a:t>1123454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20" dirty="0">
                          <a:latin typeface="Trebuchet MS"/>
                          <a:cs typeface="Trebuchet MS"/>
                        </a:rPr>
                        <a:t>and  </a:t>
                      </a:r>
                      <a:r>
                        <a:rPr sz="950" i="1" spc="-25" dirty="0">
                          <a:latin typeface="Trebuchet MS"/>
                          <a:cs typeface="Trebuchet MS"/>
                        </a:rPr>
                        <a:t>1123455.</a:t>
                      </a:r>
                      <a:endParaRPr sz="9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0350">
                <a:tc gridSpan="7">
                  <a:txBody>
                    <a:bodyPr/>
                    <a:lstStyle/>
                    <a:p>
                      <a:pPr marL="242570" algn="ctr">
                        <a:lnSpc>
                          <a:spcPts val="1889"/>
                        </a:lnSpc>
                      </a:pPr>
                      <a:r>
                        <a:rPr sz="1600" spc="-12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073785">
                        <a:lnSpc>
                          <a:spcPts val="1889"/>
                        </a:lnSpc>
                      </a:pPr>
                      <a:r>
                        <a:rPr sz="1600" spc="-16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UNBILLED</a:t>
                      </a:r>
                      <a:r>
                        <a:rPr sz="1600" spc="-8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14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2131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b="1" spc="-2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110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35" dirty="0">
                          <a:latin typeface="Arial"/>
                          <a:cs typeface="Arial"/>
                        </a:rPr>
                        <a:t>of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b="1" spc="-70" dirty="0">
                          <a:latin typeface="Arial"/>
                          <a:cs typeface="Arial"/>
                        </a:rPr>
                        <a:t>Day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100" b="1" spc="-60" dirty="0">
                          <a:latin typeface="Arial"/>
                          <a:cs typeface="Arial"/>
                        </a:rPr>
                        <a:t>Description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41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353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b="1" spc="-80" dirty="0">
                          <a:latin typeface="Arial"/>
                          <a:cs typeface="Arial"/>
                        </a:rPr>
                        <a:t>Hours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0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b="1" spc="-60" dirty="0">
                          <a:latin typeface="Arial"/>
                          <a:cs typeface="Arial"/>
                        </a:rPr>
                        <a:t>Rate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b="1" spc="-45" dirty="0">
                          <a:latin typeface="Arial"/>
                          <a:cs typeface="Arial"/>
                        </a:rPr>
                        <a:t>Total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100" b="1" spc="-60" dirty="0">
                          <a:latin typeface="Arial"/>
                          <a:cs typeface="Arial"/>
                        </a:rPr>
                        <a:t>Description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41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18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b="1" spc="-80" dirty="0">
                          <a:latin typeface="Arial"/>
                          <a:cs typeface="Arial"/>
                        </a:rPr>
                        <a:t>Hours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4629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850" spc="60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850" spc="-90" dirty="0">
                          <a:latin typeface="Arial"/>
                          <a:cs typeface="Arial"/>
                        </a:rPr>
                        <a:t>S.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Rosenthal, N.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Pratt-Harris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community</a:t>
                      </a:r>
                      <a:r>
                        <a:rPr sz="85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survey.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084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76884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4629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850" spc="60" dirty="0">
                          <a:latin typeface="Arial"/>
                          <a:cs typeface="Arial"/>
                        </a:rPr>
                        <a:t>w/</a:t>
                      </a:r>
                      <a:r>
                        <a:rPr sz="85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training.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084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76884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47.00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47675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850" spc="60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BPD,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DOJ,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training, </a:t>
                      </a:r>
                      <a:r>
                        <a:rPr sz="850" spc="-90" dirty="0">
                          <a:latin typeface="Arial"/>
                          <a:cs typeface="Arial"/>
                        </a:rPr>
                        <a:t>OPR,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outcome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assessments.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60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850" spc="-90" dirty="0">
                          <a:latin typeface="Arial"/>
                          <a:cs typeface="Arial"/>
                        </a:rPr>
                        <a:t>S.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Rosenthal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community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survey.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60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N.</a:t>
                      </a:r>
                      <a:r>
                        <a:rPr sz="85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Pratt-Harris,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850" spc="-90" dirty="0">
                          <a:latin typeface="Arial"/>
                          <a:cs typeface="Arial"/>
                        </a:rPr>
                        <a:t>S.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Rosenthal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community</a:t>
                      </a:r>
                      <a:r>
                        <a:rPr sz="85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survey.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084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910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188.00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7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850" spc="60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community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survey,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assessment,</a:t>
                      </a:r>
                      <a:r>
                        <a:rPr sz="85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outcome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assessments.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084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846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117.50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850" spc="60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community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survey,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assessment.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Conference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60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850" spc="-90" dirty="0">
                          <a:latin typeface="Arial"/>
                          <a:cs typeface="Arial"/>
                        </a:rPr>
                        <a:t>S.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Smoot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assessment,</a:t>
                      </a:r>
                      <a:r>
                        <a:rPr sz="850" spc="-1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supervision.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084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7625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47.00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7535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850" spc="60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BPD,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DOJ,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community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survey,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training,</a:t>
                      </a:r>
                      <a:r>
                        <a:rPr sz="850" spc="-1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OPR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 marR="103505">
                        <a:lnSpc>
                          <a:spcPct val="115300"/>
                        </a:lnSpc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assessment,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Manual.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60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H.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Aden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Manual,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assessment. 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60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BPD, </a:t>
                      </a:r>
                      <a:r>
                        <a:rPr sz="850" spc="-95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stops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report.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60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various MT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OPR 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assessment.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.7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084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846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399.50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47675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10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Revise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edit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semiannual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report;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communicate </a:t>
                      </a:r>
                      <a:r>
                        <a:rPr sz="850" spc="60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850" spc="-90" dirty="0">
                          <a:latin typeface="Arial"/>
                          <a:cs typeface="Arial"/>
                        </a:rPr>
                        <a:t>S.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Rosenthal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same.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Various</a:t>
                      </a:r>
                      <a:r>
                        <a:rPr sz="85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email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communications </a:t>
                      </a:r>
                      <a:r>
                        <a:rPr sz="850" spc="60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BPD,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community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survey, </a:t>
                      </a:r>
                      <a:r>
                        <a:rPr sz="850" spc="-130" dirty="0">
                          <a:latin typeface="Arial"/>
                          <a:cs typeface="Arial"/>
                        </a:rPr>
                        <a:t>SSA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training,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UOF/FIP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8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training.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084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846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188.00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320043" y="2833293"/>
            <a:ext cx="1080368" cy="10243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185325" y="309892"/>
            <a:ext cx="7150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78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78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79</a:t>
            </a: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30242" y="687247"/>
          <a:ext cx="12212955" cy="63474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2665"/>
                <a:gridCol w="894080"/>
                <a:gridCol w="4243705"/>
                <a:gridCol w="961390"/>
                <a:gridCol w="828040"/>
                <a:gridCol w="836295"/>
                <a:gridCol w="2742564"/>
                <a:gridCol w="686434"/>
              </a:tblGrid>
              <a:tr h="448309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11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850" spc="60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BPD,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DOJ,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Manual,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OPR</a:t>
                      </a:r>
                      <a:r>
                        <a:rPr sz="85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assessment.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 marR="86995">
                        <a:lnSpc>
                          <a:spcPct val="115300"/>
                        </a:lnSpc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60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BPD,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DOJ,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Manual.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calls </a:t>
                      </a:r>
                      <a:r>
                        <a:rPr sz="850" spc="60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Venable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IT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OPR 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case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file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access.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3384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2227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493.50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7815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13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communications </a:t>
                      </a:r>
                      <a:r>
                        <a:rPr sz="850" spc="60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850" spc="-90" dirty="0">
                          <a:latin typeface="Arial"/>
                          <a:cs typeface="Arial"/>
                        </a:rPr>
                        <a:t>S.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Rosenthal, N.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Pratt-Harris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community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survey;</a:t>
                      </a:r>
                      <a:r>
                        <a:rPr sz="85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review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survey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draft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report.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275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80059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47.00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14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60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850" spc="-90" dirty="0">
                          <a:latin typeface="Arial"/>
                          <a:cs typeface="Arial"/>
                        </a:rPr>
                        <a:t>S.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Rosenthal,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N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Pratt-Harris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community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survey;</a:t>
                      </a:r>
                      <a:r>
                        <a:rPr sz="85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email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communications </a:t>
                      </a:r>
                      <a:r>
                        <a:rPr sz="850" spc="60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850" spc="-90" dirty="0">
                          <a:latin typeface="Arial"/>
                          <a:cs typeface="Arial"/>
                        </a:rPr>
                        <a:t>S.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Rosenthal, N.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Pratt-Harris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same.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275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2164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141.00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95985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15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60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H.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Aden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85" dirty="0">
                          <a:latin typeface="Arial"/>
                          <a:cs typeface="Arial"/>
                        </a:rPr>
                        <a:t>OPR,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officer-involved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shooting.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communications </a:t>
                      </a:r>
                      <a:r>
                        <a:rPr sz="850" spc="60" dirty="0">
                          <a:latin typeface="Arial"/>
                          <a:cs typeface="Arial"/>
                        </a:rPr>
                        <a:t>w/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R.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 marR="109220">
                        <a:lnSpc>
                          <a:spcPct val="115300"/>
                        </a:lnSpc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DuPont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officer-involved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shooting.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850" spc="60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BPD,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OPR 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Manual,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assessment.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redline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Manual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gathering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evidence; 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communicate </a:t>
                      </a:r>
                      <a:r>
                        <a:rPr sz="850" spc="60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H.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Aden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same.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Communications </a:t>
                      </a:r>
                      <a:r>
                        <a:rPr sz="850" spc="60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Venable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IT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assessment. 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Generate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randomized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case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assignments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assessment;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communicate </a:t>
                      </a:r>
                      <a:r>
                        <a:rPr sz="850" spc="60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same;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850" spc="60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A.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Biscoe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</a:t>
                      </a:r>
                      <a:r>
                        <a:rPr sz="85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same.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.7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275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2164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399.50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16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60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BPD,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DOJ,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Manual.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850" spc="60" dirty="0">
                          <a:latin typeface="Arial"/>
                          <a:cs typeface="Arial"/>
                        </a:rPr>
                        <a:t>w/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MT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Manual,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Court hearing,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training, community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survey.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275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2164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282.00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4629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17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850" spc="60" dirty="0">
                          <a:latin typeface="Arial"/>
                          <a:cs typeface="Arial"/>
                        </a:rPr>
                        <a:t>w/</a:t>
                      </a:r>
                      <a:r>
                        <a:rPr sz="85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training,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Court hearing.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275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7942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18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850" spc="60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BPD,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DOJ,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manual,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UOF/FIP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I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training,</a:t>
                      </a:r>
                      <a:r>
                        <a:rPr sz="85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90" dirty="0">
                          <a:latin typeface="Arial"/>
                          <a:cs typeface="Arial"/>
                        </a:rPr>
                        <a:t>BPD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email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issue.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275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7942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94.00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edit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Manual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supervision;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communicate </a:t>
                      </a:r>
                      <a:r>
                        <a:rPr sz="850" spc="60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H.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Aden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same.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Various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search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seizure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training.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275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7942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94.00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9225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21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communications </a:t>
                      </a:r>
                      <a:r>
                        <a:rPr sz="850" spc="60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BPD,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MT, </a:t>
                      </a:r>
                      <a:r>
                        <a:rPr sz="850" spc="-95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UOF/FIP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I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training</a:t>
                      </a:r>
                      <a:r>
                        <a:rPr sz="85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auditing.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0"/>
                        </a:spcBef>
                        <a:tabLst>
                          <a:tab pos="41275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40"/>
                        </a:spcBef>
                        <a:tabLst>
                          <a:tab pos="47942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9225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22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60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K.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O'Toole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UOF/FIP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85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training.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275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7942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94.00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6900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23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communications </a:t>
                      </a:r>
                      <a:r>
                        <a:rPr sz="850" spc="60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Univ.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Toronto re: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arrested detainee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survey.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call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 marR="178435">
                        <a:lnSpc>
                          <a:spcPct val="115300"/>
                        </a:lnSpc>
                      </a:pPr>
                      <a:r>
                        <a:rPr sz="850" spc="60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BPD,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DOJ,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Manual;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60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H.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Aden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same.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Various emails 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communications </a:t>
                      </a:r>
                      <a:r>
                        <a:rPr sz="850" spc="60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BPD,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DOJ,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Manual,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UOF/FIP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I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training.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Conduct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file 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reviews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OPR</a:t>
                      </a:r>
                      <a:r>
                        <a:rPr sz="85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assessment.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275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2164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705.00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47675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24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60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BPD,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DOJ,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SSA/FIP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II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training.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communications </a:t>
                      </a:r>
                      <a:r>
                        <a:rPr sz="850" spc="60" dirty="0">
                          <a:latin typeface="Arial"/>
                          <a:cs typeface="Arial"/>
                        </a:rPr>
                        <a:t>w/</a:t>
                      </a:r>
                      <a:r>
                        <a:rPr sz="85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BPD,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 marR="39370">
                        <a:lnSpc>
                          <a:spcPct val="115300"/>
                        </a:lnSpc>
                      </a:pPr>
                      <a:r>
                        <a:rPr sz="850" spc="-75" dirty="0">
                          <a:latin typeface="Arial"/>
                          <a:cs typeface="Arial"/>
                        </a:rPr>
                        <a:t>DOJ,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community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survey,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SSA/FIP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II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training,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assessment,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Frist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Amendment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data 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assessment,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Court hearing,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technology,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training</a:t>
                      </a:r>
                      <a:r>
                        <a:rPr sz="8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generally.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275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2164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423.00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6510" algn="ctr">
                        <a:lnSpc>
                          <a:spcPct val="100000"/>
                        </a:lnSpc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Unbilled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time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R="6350" algn="r">
                        <a:lnSpc>
                          <a:spcPct val="100000"/>
                        </a:lnSpc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48309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25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850" spc="60" dirty="0">
                          <a:latin typeface="Arial"/>
                          <a:cs typeface="Arial"/>
                        </a:rPr>
                        <a:t>w/</a:t>
                      </a:r>
                      <a:r>
                        <a:rPr sz="85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SSA/FIP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II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training,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UOF/FIP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I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training,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OPR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 marR="188595">
                        <a:lnSpc>
                          <a:spcPct val="115300"/>
                        </a:lnSpc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assessment,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sexual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assault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e-learning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training.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Prepare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court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hearing.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Participate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in 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Court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hearing.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211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3591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1,880.00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6510" algn="ctr">
                        <a:lnSpc>
                          <a:spcPct val="100000"/>
                        </a:lnSpc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Unbilled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time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R="5715" algn="r">
                        <a:lnSpc>
                          <a:spcPct val="100000"/>
                        </a:lnSpc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26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60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850" spc="-90" dirty="0">
                          <a:latin typeface="Arial"/>
                          <a:cs typeface="Arial"/>
                        </a:rPr>
                        <a:t>S.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Rosenthal,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R.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Villasenor, 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K.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O'Toole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UOF/FIP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I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training.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Various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Manual,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assessment,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training.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211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2100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258.50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27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comment on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Manual;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communicate </a:t>
                      </a:r>
                      <a:r>
                        <a:rPr sz="850" spc="60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H.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Aden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same.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Various</a:t>
                      </a:r>
                      <a:r>
                        <a:rPr sz="85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email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communications </a:t>
                      </a:r>
                      <a:r>
                        <a:rPr sz="850" spc="60" dirty="0">
                          <a:latin typeface="Arial"/>
                          <a:cs typeface="Arial"/>
                        </a:rPr>
                        <a:t>w/</a:t>
                      </a:r>
                      <a:r>
                        <a:rPr sz="85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community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survey.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211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2100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188.00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95985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29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Review,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edit,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revise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survey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report;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communicate </a:t>
                      </a:r>
                      <a:r>
                        <a:rPr sz="850" spc="60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850" spc="-90" dirty="0">
                          <a:latin typeface="Arial"/>
                          <a:cs typeface="Arial"/>
                        </a:rPr>
                        <a:t>S.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Rosenthal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</a:t>
                      </a:r>
                      <a:r>
                        <a:rPr sz="850" spc="-1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same.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 marR="53340">
                        <a:lnSpc>
                          <a:spcPct val="115300"/>
                        </a:lnSpc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60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BPD,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DOJ,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First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Amendment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data/assessment;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email  communications </a:t>
                      </a:r>
                      <a:r>
                        <a:rPr sz="850" spc="60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same.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60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BPD,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DOJ,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Manual;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email  communications </a:t>
                      </a:r>
                      <a:r>
                        <a:rPr sz="850" spc="60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same;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60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850" spc="-95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same.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60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850" spc="-90" dirty="0">
                          <a:latin typeface="Arial"/>
                          <a:cs typeface="Arial"/>
                        </a:rPr>
                        <a:t>S. 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Rosenthal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Manual,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survey.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60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K.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O'Toole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90" dirty="0">
                          <a:latin typeface="Arial"/>
                          <a:cs typeface="Arial"/>
                        </a:rPr>
                        <a:t>OPR,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OPR 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assessment.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.7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0"/>
                        </a:spcBef>
                        <a:tabLst>
                          <a:tab pos="41211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40"/>
                        </a:spcBef>
                        <a:tabLst>
                          <a:tab pos="33591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1,574.50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1185325" y="309892"/>
            <a:ext cx="7150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79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80</a:t>
            </a: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30242" y="687247"/>
          <a:ext cx="12212955" cy="16522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2665"/>
                <a:gridCol w="894080"/>
                <a:gridCol w="4243705"/>
                <a:gridCol w="961390"/>
                <a:gridCol w="828040"/>
                <a:gridCol w="836295"/>
                <a:gridCol w="2742564"/>
                <a:gridCol w="686434"/>
              </a:tblGrid>
              <a:tr h="895985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30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60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BPD,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DOJ,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Manual;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850" spc="60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850" spc="-90" dirty="0">
                          <a:latin typeface="Arial"/>
                          <a:cs typeface="Arial"/>
                        </a:rPr>
                        <a:t>S.</a:t>
                      </a:r>
                      <a:r>
                        <a:rPr sz="85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Rosenthal,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 marR="26670">
                        <a:lnSpc>
                          <a:spcPct val="115300"/>
                        </a:lnSpc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H.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Aden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same.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Review,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edit,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revise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survey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report;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communicate </a:t>
                      </a:r>
                      <a:r>
                        <a:rPr sz="850" spc="60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850" spc="-90" dirty="0">
                          <a:latin typeface="Arial"/>
                          <a:cs typeface="Arial"/>
                        </a:rPr>
                        <a:t>S. 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Rosenthal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same.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60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BPD,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DOJ,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sexual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assault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e-learning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training. 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60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850" spc="-80" dirty="0">
                          <a:latin typeface="Arial"/>
                          <a:cs typeface="Arial"/>
                        </a:rPr>
                        <a:t>J.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Drake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assessment.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communications </a:t>
                      </a:r>
                      <a:r>
                        <a:rPr sz="850" spc="60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130" dirty="0">
                          <a:latin typeface="Arial"/>
                          <a:cs typeface="Arial"/>
                        </a:rPr>
                        <a:t>SSA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e- 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learning.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Perform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coordination/administration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tasks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OPR</a:t>
                      </a:r>
                      <a:r>
                        <a:rPr sz="85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assessment.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6164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3655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1,269.00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6900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31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60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850" spc="-90" dirty="0">
                          <a:latin typeface="Arial"/>
                          <a:cs typeface="Arial"/>
                        </a:rPr>
                        <a:t>S.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Rosenthal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community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survey, </a:t>
                      </a:r>
                      <a:r>
                        <a:rPr sz="850" spc="-130" dirty="0">
                          <a:latin typeface="Arial"/>
                          <a:cs typeface="Arial"/>
                        </a:rPr>
                        <a:t>SSA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e-learning.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Revise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edit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 marR="59690" algn="just">
                        <a:lnSpc>
                          <a:spcPct val="115300"/>
                        </a:lnSpc>
                        <a:spcBef>
                          <a:spcPts val="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survey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report;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communicate </a:t>
                      </a:r>
                      <a:r>
                        <a:rPr sz="850" spc="60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N.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Pratt-Harris, </a:t>
                      </a:r>
                      <a:r>
                        <a:rPr sz="850" spc="-90" dirty="0">
                          <a:latin typeface="Arial"/>
                          <a:cs typeface="Arial"/>
                        </a:rPr>
                        <a:t>S.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Rosenthal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same.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Review 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complaint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investigations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investigation.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850" spc="60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MT 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SSA/FIP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II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training,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OPR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assessment.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6164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2164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940.00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92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-90" dirty="0">
                          <a:latin typeface="Arial"/>
                          <a:cs typeface="Arial"/>
                        </a:rPr>
                        <a:t>TOTAL</a:t>
                      </a:r>
                      <a:r>
                        <a:rPr sz="850" b="1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80" dirty="0">
                          <a:latin typeface="Arial"/>
                          <a:cs typeface="Arial"/>
                        </a:rPr>
                        <a:t>HOURS: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5" dirty="0">
                          <a:latin typeface="Arial"/>
                          <a:cs typeface="Arial"/>
                        </a:rPr>
                        <a:t>42</a:t>
                      </a:r>
                      <a:r>
                        <a:rPr sz="850" b="1" dirty="0">
                          <a:latin typeface="Arial"/>
                          <a:cs typeface="Arial"/>
                        </a:rPr>
                        <a:t>.3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-85" dirty="0">
                          <a:latin typeface="Arial"/>
                          <a:cs typeface="Arial"/>
                        </a:rPr>
                        <a:t>TOTAL: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30200" algn="l"/>
                        </a:tabLst>
                      </a:pPr>
                      <a:r>
                        <a:rPr sz="850" b="1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b="1" spc="-20" dirty="0">
                          <a:latin typeface="Arial"/>
                          <a:cs typeface="Arial"/>
                        </a:rPr>
                        <a:t>9,940.50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4178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-90" dirty="0">
                          <a:latin typeface="Arial"/>
                          <a:cs typeface="Arial"/>
                        </a:rPr>
                        <a:t>TOTAL UNBILLED</a:t>
                      </a:r>
                      <a:r>
                        <a:rPr sz="85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80" dirty="0">
                          <a:latin typeface="Arial"/>
                          <a:cs typeface="Arial"/>
                        </a:rPr>
                        <a:t>HOURS: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08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5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850" b="1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1185325" y="309892"/>
            <a:ext cx="7150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80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81</a:t>
            </a: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30242" y="687247"/>
          <a:ext cx="12212955" cy="46926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2665"/>
                <a:gridCol w="898524"/>
                <a:gridCol w="808989"/>
                <a:gridCol w="3432175"/>
                <a:gridCol w="962025"/>
                <a:gridCol w="414020"/>
                <a:gridCol w="415290"/>
                <a:gridCol w="837565"/>
                <a:gridCol w="870584"/>
                <a:gridCol w="991234"/>
                <a:gridCol w="1569720"/>
              </a:tblGrid>
              <a:tr h="260350">
                <a:tc gridSpan="11">
                  <a:txBody>
                    <a:bodyPr/>
                    <a:lstStyle/>
                    <a:p>
                      <a:pPr marL="36195">
                        <a:lnSpc>
                          <a:spcPts val="1889"/>
                        </a:lnSpc>
                      </a:pPr>
                      <a:r>
                        <a:rPr sz="1600" spc="-26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92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37401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-90" dirty="0">
                          <a:latin typeface="Arial"/>
                          <a:cs typeface="Arial"/>
                        </a:rPr>
                        <a:t>MEALS </a:t>
                      </a:r>
                      <a:r>
                        <a:rPr sz="850" b="1" spc="-55" dirty="0">
                          <a:latin typeface="Arial"/>
                          <a:cs typeface="Arial"/>
                        </a:rPr>
                        <a:t>+</a:t>
                      </a:r>
                      <a:r>
                        <a:rPr sz="850" b="1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80" dirty="0">
                          <a:latin typeface="Arial"/>
                          <a:cs typeface="Arial"/>
                        </a:rPr>
                        <a:t>INCIDENTALS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6515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-65" dirty="0">
                          <a:latin typeface="Arial"/>
                          <a:cs typeface="Arial"/>
                        </a:rPr>
                        <a:t>NON-MEALS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1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746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1430" algn="ctr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100" b="1" spc="-35" dirty="0">
                          <a:latin typeface="Arial"/>
                          <a:cs typeface="Arial"/>
                        </a:rPr>
                        <a:t>Date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84150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100" b="1" spc="-70" dirty="0">
                          <a:latin typeface="Arial"/>
                          <a:cs typeface="Arial"/>
                        </a:rPr>
                        <a:t>Category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86055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100" b="1" spc="-55" dirty="0">
                          <a:latin typeface="Arial"/>
                          <a:cs typeface="Arial"/>
                        </a:rPr>
                        <a:t>Vendor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646430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100" b="1" spc="-55" dirty="0">
                          <a:latin typeface="Arial"/>
                          <a:cs typeface="Arial"/>
                        </a:rPr>
                        <a:t>Description/Justification </a:t>
                      </a:r>
                      <a:r>
                        <a:rPr sz="1100" b="1" spc="-3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100" b="1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90" dirty="0">
                          <a:latin typeface="Arial"/>
                          <a:cs typeface="Arial"/>
                        </a:rPr>
                        <a:t>Expense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67640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100" b="1" spc="-5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1100" b="1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70" dirty="0">
                          <a:latin typeface="Arial"/>
                          <a:cs typeface="Arial"/>
                        </a:rPr>
                        <a:t>Day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90805" marR="74930" indent="1270" algn="ctr">
                        <a:lnSpc>
                          <a:spcPct val="110900"/>
                        </a:lnSpc>
                        <a:spcBef>
                          <a:spcPts val="625"/>
                        </a:spcBef>
                      </a:pPr>
                      <a:r>
                        <a:rPr sz="1100" b="1" spc="-45" dirty="0">
                          <a:latin typeface="Arial"/>
                          <a:cs typeface="Arial"/>
                        </a:rPr>
                        <a:t>Total </a:t>
                      </a:r>
                      <a:r>
                        <a:rPr sz="1100" b="1" spc="-65" dirty="0">
                          <a:latin typeface="Arial"/>
                          <a:cs typeface="Arial"/>
                        </a:rPr>
                        <a:t>Per  </a:t>
                      </a:r>
                      <a:r>
                        <a:rPr sz="1100" b="1" spc="-50" dirty="0">
                          <a:latin typeface="Arial"/>
                          <a:cs typeface="Arial"/>
                        </a:rPr>
                        <a:t>Diem </a:t>
                      </a:r>
                      <a:r>
                        <a:rPr sz="1100" b="1" spc="-75" dirty="0">
                          <a:latin typeface="Arial"/>
                          <a:cs typeface="Arial"/>
                        </a:rPr>
                        <a:t>+  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nc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denta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76835" marR="63500" indent="43815">
                        <a:lnSpc>
                          <a:spcPct val="110900"/>
                        </a:lnSpc>
                      </a:pPr>
                      <a:r>
                        <a:rPr sz="1100" b="1" spc="-30" dirty="0">
                          <a:latin typeface="Arial"/>
                          <a:cs typeface="Arial"/>
                        </a:rPr>
                        <a:t>Non-Meal  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Descr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pt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io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90500" marR="123189" indent="-53340">
                        <a:lnSpc>
                          <a:spcPct val="110900"/>
                        </a:lnSpc>
                      </a:pPr>
                      <a:r>
                        <a:rPr sz="1100" b="1" spc="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-M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eal  </a:t>
                      </a:r>
                      <a:r>
                        <a:rPr sz="1100" b="1" spc="-90" dirty="0">
                          <a:latin typeface="Arial"/>
                          <a:cs typeface="Arial"/>
                        </a:rPr>
                        <a:t>Expense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100" b="1" spc="-45" dirty="0">
                          <a:latin typeface="Arial"/>
                          <a:cs typeface="Arial"/>
                        </a:rPr>
                        <a:t>Total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29400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7/9/2019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33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Office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Services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33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Squarespace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76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Gmail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BPDMonitor.com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Monthly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Fee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735"/>
                        </a:spcBef>
                        <a:tabLst>
                          <a:tab pos="499109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189.44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33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  <a:tabLst>
                          <a:tab pos="55753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189.44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33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264795">
                        <a:lnSpc>
                          <a:spcPct val="100000"/>
                        </a:lnSpc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7/11/2019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25400">
                        <a:lnSpc>
                          <a:spcPct val="100000"/>
                        </a:lnSpc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Office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Services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21590">
                        <a:lnSpc>
                          <a:spcPct val="100000"/>
                        </a:lnSpc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Squarespace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Squarespace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Website Maintenance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Fee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(BPDMonitor.com)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57150">
                        <a:lnSpc>
                          <a:spcPct val="100000"/>
                        </a:lnSpc>
                        <a:tabLst>
                          <a:tab pos="55689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26.00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pos="61531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26.00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49225">
                <a:tc>
                  <a:txBody>
                    <a:bodyPr/>
                    <a:lstStyle/>
                    <a:p>
                      <a:pPr marL="26479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7/17/2019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Office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Services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Survey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Gizmo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76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Electronic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Assessment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Platform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Monthly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Fee*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55689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73.00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61531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73.00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264795">
                        <a:lnSpc>
                          <a:spcPct val="100000"/>
                        </a:lnSpc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7/24/2019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25400">
                        <a:lnSpc>
                          <a:spcPct val="100000"/>
                        </a:lnSpc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Transportation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21590">
                        <a:lnSpc>
                          <a:spcPct val="100000"/>
                        </a:lnSpc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Mileage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76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New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York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City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(Residence)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(Marriott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Waterfront)</a:t>
                      </a:r>
                      <a:r>
                        <a:rPr sz="85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($0.58/mile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850" spc="110" dirty="0">
                          <a:latin typeface="Arial"/>
                          <a:cs typeface="Arial"/>
                        </a:rPr>
                        <a:t>*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188 miles)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57150">
                        <a:lnSpc>
                          <a:spcPct val="100000"/>
                        </a:lnSpc>
                        <a:tabLst>
                          <a:tab pos="499109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109.04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pos="55753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109.04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264795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7/24/2019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Food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850" spc="-85" dirty="0">
                          <a:latin typeface="Arial"/>
                          <a:cs typeface="Arial"/>
                        </a:rPr>
                        <a:t>Yes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730"/>
                        </a:spcBef>
                        <a:tabLst>
                          <a:tab pos="51689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53.25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0"/>
                        </a:spcBef>
                        <a:tabLst>
                          <a:tab pos="61531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53.25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264795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7/25/2019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Food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850" spc="-85" dirty="0">
                          <a:latin typeface="Arial"/>
                          <a:cs typeface="Arial"/>
                        </a:rPr>
                        <a:t>Yes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730"/>
                        </a:spcBef>
                        <a:tabLst>
                          <a:tab pos="51689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53.25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0"/>
                        </a:spcBef>
                        <a:tabLst>
                          <a:tab pos="61531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53.25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264795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7/25/2019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Lodging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50" spc="20" dirty="0">
                          <a:latin typeface="Arial"/>
                          <a:cs typeface="Arial"/>
                        </a:rPr>
                        <a:t>Marriott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76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50" spc="20" dirty="0">
                          <a:latin typeface="Arial"/>
                          <a:cs typeface="Arial"/>
                        </a:rPr>
                        <a:t>Marriott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Waterfront</a:t>
                      </a:r>
                      <a:r>
                        <a:rPr sz="85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(7/24–7/25)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735"/>
                        </a:spcBef>
                        <a:tabLst>
                          <a:tab pos="499109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172.10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33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  <a:tabLst>
                          <a:tab pos="55753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172.10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33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264795">
                        <a:lnSpc>
                          <a:spcPct val="100000"/>
                        </a:lnSpc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7/25/2019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25400">
                        <a:lnSpc>
                          <a:spcPct val="100000"/>
                        </a:lnSpc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Parking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Waterfront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159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Garage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Overnight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Parking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(7/24–7/25)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57150">
                        <a:lnSpc>
                          <a:spcPct val="100000"/>
                        </a:lnSpc>
                        <a:tabLst>
                          <a:tab pos="55689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26.00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pos="61531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26.00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264795">
                        <a:lnSpc>
                          <a:spcPct val="100000"/>
                        </a:lnSpc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7/25/2019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25400">
                        <a:lnSpc>
                          <a:spcPct val="100000"/>
                        </a:lnSpc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Transportation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21590">
                        <a:lnSpc>
                          <a:spcPct val="100000"/>
                        </a:lnSpc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Mileage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76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(Federal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Courthouse)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New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York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City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(Residence)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($0.58/mile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850" spc="110" dirty="0">
                          <a:latin typeface="Arial"/>
                          <a:cs typeface="Arial"/>
                        </a:rPr>
                        <a:t>*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191 miles)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57150">
                        <a:lnSpc>
                          <a:spcPct val="100000"/>
                        </a:lnSpc>
                        <a:tabLst>
                          <a:tab pos="499109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110.78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pos="55753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110.78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-85" dirty="0">
                          <a:latin typeface="Arial"/>
                          <a:cs typeface="Arial"/>
                        </a:rPr>
                        <a:t>TOTAL: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553085" algn="l"/>
                        </a:tabLst>
                      </a:pPr>
                      <a:r>
                        <a:rPr sz="850" b="1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b="1" spc="-20" dirty="0">
                          <a:latin typeface="Arial"/>
                          <a:cs typeface="Arial"/>
                        </a:rPr>
                        <a:t>812.86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41605">
                <a:tc gridSpan="6">
                  <a:txBody>
                    <a:bodyPr/>
                    <a:lstStyle/>
                    <a:p>
                      <a:pPr marL="25400">
                        <a:lnSpc>
                          <a:spcPts val="919"/>
                        </a:lnSpc>
                        <a:spcBef>
                          <a:spcPts val="95"/>
                        </a:spcBef>
                      </a:pPr>
                      <a:r>
                        <a:rPr sz="850" spc="110" dirty="0">
                          <a:latin typeface="Arial"/>
                          <a:cs typeface="Arial"/>
                        </a:rPr>
                        <a:t>*</a:t>
                      </a:r>
                      <a:r>
                        <a:rPr sz="850" spc="1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Because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Mr.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Barge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also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uses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electronic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service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another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project,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reimbursement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is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sought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one-half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total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monthly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monthly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fee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3670"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b="1" spc="-35" dirty="0">
                          <a:latin typeface="Arial"/>
                          <a:cs typeface="Arial"/>
                        </a:rPr>
                        <a:t>Subtotal</a:t>
                      </a:r>
                      <a:r>
                        <a:rPr sz="850" b="1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45" dirty="0">
                          <a:latin typeface="Arial"/>
                          <a:cs typeface="Arial"/>
                        </a:rPr>
                        <a:t>Time: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75"/>
                        </a:spcBef>
                        <a:tabLst>
                          <a:tab pos="435609" algn="l"/>
                        </a:tabLst>
                      </a:pPr>
                      <a:r>
                        <a:rPr sz="850" b="1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b="1" spc="-20" dirty="0">
                          <a:latin typeface="Arial"/>
                          <a:cs typeface="Arial"/>
                        </a:rPr>
                        <a:t>9,940.50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rowSpan="4" grid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9225"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-35" dirty="0">
                          <a:latin typeface="Arial"/>
                          <a:cs typeface="Arial"/>
                        </a:rPr>
                        <a:t>Subtotal</a:t>
                      </a:r>
                      <a:r>
                        <a:rPr sz="850" b="1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70" dirty="0">
                          <a:latin typeface="Arial"/>
                          <a:cs typeface="Arial"/>
                        </a:rPr>
                        <a:t>Expenses: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522605" algn="l"/>
                        </a:tabLst>
                      </a:pPr>
                      <a:r>
                        <a:rPr sz="850" b="1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b="1" spc="-20" dirty="0">
                          <a:latin typeface="Arial"/>
                          <a:cs typeface="Arial"/>
                        </a:rPr>
                        <a:t>812.86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9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9225"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850" b="1" spc="-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850" b="1" dirty="0">
                          <a:latin typeface="Arial"/>
                          <a:cs typeface="Arial"/>
                        </a:rPr>
                        <a:t>TA</a:t>
                      </a:r>
                      <a:r>
                        <a:rPr sz="850" b="1" spc="-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850" b="1" dirty="0">
                          <a:latin typeface="Arial"/>
                          <a:cs typeface="Arial"/>
                        </a:rPr>
                        <a:t>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77825" algn="l"/>
                        </a:tabLst>
                      </a:pPr>
                      <a:r>
                        <a:rPr sz="850" b="1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b="1" spc="-20" dirty="0">
                          <a:latin typeface="Arial"/>
                          <a:cs typeface="Arial"/>
                        </a:rPr>
                        <a:t>10,753.36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9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9225"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-35" dirty="0">
                          <a:latin typeface="Arial"/>
                          <a:cs typeface="Arial"/>
                        </a:rPr>
                        <a:t>Unbilled</a:t>
                      </a:r>
                      <a:r>
                        <a:rPr sz="850" b="1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60" dirty="0">
                          <a:latin typeface="Arial"/>
                          <a:cs typeface="Arial"/>
                        </a:rPr>
                        <a:t>Hours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R="1333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9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1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-60" dirty="0">
                          <a:latin typeface="Arial"/>
                          <a:cs typeface="Arial"/>
                        </a:rPr>
                        <a:t>INITIALS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3355">
                <a:tc gridSpan="4">
                  <a:txBody>
                    <a:bodyPr/>
                    <a:lstStyle/>
                    <a:p>
                      <a:pPr marL="28575">
                        <a:lnSpc>
                          <a:spcPts val="1240"/>
                        </a:lnSpc>
                      </a:pPr>
                      <a:r>
                        <a:rPr sz="1100" spc="-5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1100" spc="1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1100" spc="-1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are accurate: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MB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1185339" y="309880"/>
            <a:ext cx="7150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81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2879" y="165165"/>
            <a:ext cx="43751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Times New Roman"/>
                <a:cs typeface="Times New Roman"/>
              </a:rPr>
              <a:t>7/27/2019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24784" y="165152"/>
            <a:ext cx="90805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Times New Roman"/>
                <a:cs typeface="Times New Roman"/>
              </a:rPr>
              <a:t>Invoice </a:t>
            </a:r>
            <a:r>
              <a:rPr sz="800" dirty="0">
                <a:latin typeface="Times New Roman"/>
                <a:cs typeface="Times New Roman"/>
              </a:rPr>
              <a:t>|</a:t>
            </a:r>
            <a:r>
              <a:rPr sz="800" spc="-15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Squarespace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02258" y="2111028"/>
            <a:ext cx="1177290" cy="71882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650" spc="5" dirty="0">
                <a:solidFill>
                  <a:srgbClr val="212121"/>
                </a:solidFill>
                <a:latin typeface="Arial"/>
                <a:cs typeface="Arial"/>
              </a:rPr>
              <a:t>ISSUED </a:t>
            </a:r>
            <a:r>
              <a:rPr sz="650" spc="-5" dirty="0">
                <a:solidFill>
                  <a:srgbClr val="212121"/>
                </a:solidFill>
                <a:latin typeface="Arial"/>
                <a:cs typeface="Arial"/>
              </a:rPr>
              <a:t>BY:</a:t>
            </a:r>
            <a:endParaRPr sz="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750" spc="-15" dirty="0">
                <a:solidFill>
                  <a:srgbClr val="212121"/>
                </a:solidFill>
                <a:latin typeface="Arial"/>
                <a:cs typeface="Arial"/>
              </a:rPr>
              <a:t>Squarespace,</a:t>
            </a:r>
            <a:r>
              <a:rPr sz="750" spc="-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750" spc="-20" dirty="0">
                <a:solidFill>
                  <a:srgbClr val="212121"/>
                </a:solidFill>
                <a:latin typeface="Arial"/>
                <a:cs typeface="Arial"/>
              </a:rPr>
              <a:t>Inc.</a:t>
            </a:r>
            <a:endParaRPr sz="750">
              <a:latin typeface="Arial"/>
              <a:cs typeface="Arial"/>
            </a:endParaRPr>
          </a:p>
          <a:p>
            <a:pPr marL="12700" marR="5080">
              <a:lnSpc>
                <a:spcPct val="151700"/>
              </a:lnSpc>
            </a:pPr>
            <a:r>
              <a:rPr sz="750" spc="5" dirty="0">
                <a:solidFill>
                  <a:srgbClr val="212121"/>
                </a:solidFill>
                <a:latin typeface="Arial"/>
                <a:cs typeface="Arial"/>
              </a:rPr>
              <a:t>225 </a:t>
            </a:r>
            <a:r>
              <a:rPr sz="750" spc="-40" dirty="0">
                <a:solidFill>
                  <a:srgbClr val="212121"/>
                </a:solidFill>
                <a:latin typeface="Arial"/>
                <a:cs typeface="Arial"/>
              </a:rPr>
              <a:t>Varick </a:t>
            </a:r>
            <a:r>
              <a:rPr sz="750" spc="-20" dirty="0">
                <a:solidFill>
                  <a:srgbClr val="212121"/>
                </a:solidFill>
                <a:latin typeface="Arial"/>
                <a:cs typeface="Arial"/>
              </a:rPr>
              <a:t>Street, </a:t>
            </a:r>
            <a:r>
              <a:rPr sz="750" spc="-5" dirty="0">
                <a:solidFill>
                  <a:srgbClr val="212121"/>
                </a:solidFill>
                <a:latin typeface="Arial"/>
                <a:cs typeface="Arial"/>
              </a:rPr>
              <a:t>12th </a:t>
            </a:r>
            <a:r>
              <a:rPr sz="750" spc="-35" dirty="0">
                <a:solidFill>
                  <a:srgbClr val="212121"/>
                </a:solidFill>
                <a:latin typeface="Arial"/>
                <a:cs typeface="Arial"/>
              </a:rPr>
              <a:t>Floor  </a:t>
            </a:r>
            <a:r>
              <a:rPr sz="750" spc="-20" dirty="0">
                <a:solidFill>
                  <a:srgbClr val="212121"/>
                </a:solidFill>
                <a:latin typeface="Arial"/>
                <a:cs typeface="Arial"/>
              </a:rPr>
              <a:t>New </a:t>
            </a:r>
            <a:r>
              <a:rPr sz="750" spc="-45" dirty="0">
                <a:solidFill>
                  <a:srgbClr val="212121"/>
                </a:solidFill>
                <a:latin typeface="Arial"/>
                <a:cs typeface="Arial"/>
              </a:rPr>
              <a:t>York, NY</a:t>
            </a:r>
            <a:r>
              <a:rPr sz="750" spc="5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750" spc="5" dirty="0">
                <a:solidFill>
                  <a:srgbClr val="212121"/>
                </a:solidFill>
                <a:latin typeface="Arial"/>
                <a:cs typeface="Arial"/>
              </a:rPr>
              <a:t>10014</a:t>
            </a:r>
            <a:endParaRPr sz="7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0955" y="834326"/>
            <a:ext cx="1220722" cy="173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98255" y="1501551"/>
            <a:ext cx="1022985" cy="98171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00" spc="-105" dirty="0">
                <a:solidFill>
                  <a:srgbClr val="212121"/>
                </a:solidFill>
                <a:latin typeface="Arial"/>
                <a:cs typeface="Arial"/>
              </a:rPr>
              <a:t>Invoice</a:t>
            </a: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30"/>
              </a:spcBef>
            </a:pPr>
            <a:r>
              <a:rPr sz="650" spc="5" dirty="0">
                <a:solidFill>
                  <a:srgbClr val="212121"/>
                </a:solidFill>
                <a:latin typeface="Arial"/>
                <a:cs typeface="Arial"/>
              </a:rPr>
              <a:t>ISSUED TO:</a:t>
            </a:r>
            <a:endParaRPr sz="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750" spc="-20" dirty="0">
                <a:solidFill>
                  <a:srgbClr val="212121"/>
                </a:solidFill>
                <a:latin typeface="Arial"/>
                <a:cs typeface="Arial"/>
              </a:rPr>
              <a:t>Matthew</a:t>
            </a:r>
            <a:r>
              <a:rPr sz="750" spc="-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750" spc="-30" dirty="0">
                <a:solidFill>
                  <a:srgbClr val="212121"/>
                </a:solidFill>
                <a:latin typeface="Arial"/>
                <a:cs typeface="Arial"/>
              </a:rPr>
              <a:t>Barge</a:t>
            </a:r>
            <a:endParaRPr sz="7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62535" y="1753983"/>
            <a:ext cx="864235" cy="1308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50" dirty="0">
                <a:solidFill>
                  <a:srgbClr val="212121"/>
                </a:solidFill>
                <a:latin typeface="Arial"/>
                <a:cs typeface="Arial"/>
              </a:rPr>
              <a:t>Tuesday, </a:t>
            </a:r>
            <a:r>
              <a:rPr sz="650" spc="20" dirty="0">
                <a:solidFill>
                  <a:srgbClr val="212121"/>
                </a:solidFill>
                <a:latin typeface="Arial"/>
                <a:cs typeface="Arial"/>
              </a:rPr>
              <a:t>July </a:t>
            </a:r>
            <a:r>
              <a:rPr sz="650" spc="15" dirty="0">
                <a:solidFill>
                  <a:srgbClr val="212121"/>
                </a:solidFill>
                <a:latin typeface="Arial"/>
                <a:cs typeface="Arial"/>
              </a:rPr>
              <a:t>9,</a:t>
            </a:r>
            <a:r>
              <a:rPr sz="650" spc="-6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650" spc="20" dirty="0">
                <a:solidFill>
                  <a:srgbClr val="212121"/>
                </a:solidFill>
                <a:latin typeface="Arial"/>
                <a:cs typeface="Arial"/>
              </a:rPr>
              <a:t>2019</a:t>
            </a:r>
            <a:endParaRPr sz="6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8255" y="3075784"/>
            <a:ext cx="2349500" cy="6140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spc="-65" dirty="0">
                <a:solidFill>
                  <a:srgbClr val="212121"/>
                </a:solidFill>
                <a:latin typeface="Arial"/>
                <a:cs typeface="Arial"/>
              </a:rPr>
              <a:t>Charges</a:t>
            </a:r>
            <a:endParaRPr sz="215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110"/>
              </a:spcBef>
            </a:pPr>
            <a:r>
              <a:rPr sz="750" spc="-15" dirty="0">
                <a:solidFill>
                  <a:srgbClr val="212121"/>
                </a:solidFill>
                <a:latin typeface="Arial"/>
                <a:cs typeface="Arial"/>
              </a:rPr>
              <a:t>Subscription: </a:t>
            </a:r>
            <a:r>
              <a:rPr sz="750" spc="-20" dirty="0">
                <a:solidFill>
                  <a:srgbClr val="212121"/>
                </a:solidFill>
                <a:latin typeface="Arial"/>
                <a:cs typeface="Arial"/>
              </a:rPr>
              <a:t>G </a:t>
            </a:r>
            <a:r>
              <a:rPr sz="750" spc="-25" dirty="0">
                <a:solidFill>
                  <a:srgbClr val="212121"/>
                </a:solidFill>
                <a:latin typeface="Arial"/>
                <a:cs typeface="Arial"/>
              </a:rPr>
              <a:t>Suite </a:t>
            </a:r>
            <a:r>
              <a:rPr sz="750" spc="-30" dirty="0">
                <a:solidFill>
                  <a:srgbClr val="212121"/>
                </a:solidFill>
                <a:latin typeface="Arial"/>
                <a:cs typeface="Arial"/>
              </a:rPr>
              <a:t>(Monthly) </a:t>
            </a:r>
            <a:r>
              <a:rPr sz="750" spc="-20" dirty="0">
                <a:solidFill>
                  <a:srgbClr val="212121"/>
                </a:solidFill>
                <a:latin typeface="Arial"/>
                <a:cs typeface="Arial"/>
              </a:rPr>
              <a:t>(bpdmonitor.com)</a:t>
            </a:r>
            <a:r>
              <a:rPr sz="750" spc="6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750" spc="15" dirty="0">
                <a:solidFill>
                  <a:srgbClr val="212121"/>
                </a:solidFill>
                <a:latin typeface="Arial"/>
                <a:cs typeface="Arial"/>
              </a:rPr>
              <a:t>-</a:t>
            </a:r>
            <a:endParaRPr sz="7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41267" y="3547361"/>
            <a:ext cx="376555" cy="1422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50" spc="5" dirty="0">
                <a:solidFill>
                  <a:srgbClr val="212121"/>
                </a:solidFill>
                <a:latin typeface="Arial"/>
                <a:cs typeface="Arial"/>
              </a:rPr>
              <a:t>$174.00</a:t>
            </a:r>
            <a:endParaRPr sz="7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8255" y="6564065"/>
            <a:ext cx="908685" cy="1422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50" spc="-45" dirty="0">
                <a:solidFill>
                  <a:srgbClr val="212121"/>
                </a:solidFill>
                <a:latin typeface="Arial"/>
                <a:cs typeface="Arial"/>
              </a:rPr>
              <a:t>All </a:t>
            </a:r>
            <a:r>
              <a:rPr sz="750" spc="-15" dirty="0">
                <a:solidFill>
                  <a:srgbClr val="212121"/>
                </a:solidFill>
                <a:latin typeface="Arial"/>
                <a:cs typeface="Arial"/>
              </a:rPr>
              <a:t>prices </a:t>
            </a:r>
            <a:r>
              <a:rPr sz="750" spc="-30" dirty="0">
                <a:solidFill>
                  <a:srgbClr val="212121"/>
                </a:solidFill>
                <a:latin typeface="Arial"/>
                <a:cs typeface="Arial"/>
              </a:rPr>
              <a:t>in </a:t>
            </a:r>
            <a:r>
              <a:rPr sz="750" spc="-25" dirty="0">
                <a:solidFill>
                  <a:srgbClr val="212121"/>
                </a:solidFill>
                <a:latin typeface="Arial"/>
                <a:cs typeface="Arial"/>
              </a:rPr>
              <a:t>US</a:t>
            </a:r>
            <a:r>
              <a:rPr sz="750" spc="5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750" spc="-35" dirty="0">
                <a:solidFill>
                  <a:srgbClr val="212121"/>
                </a:solidFill>
                <a:latin typeface="Arial"/>
                <a:cs typeface="Arial"/>
              </a:rPr>
              <a:t>Dollar.</a:t>
            </a:r>
            <a:endParaRPr sz="7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17684" y="4927416"/>
            <a:ext cx="908685" cy="1422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50" spc="-45" dirty="0">
                <a:solidFill>
                  <a:srgbClr val="212121"/>
                </a:solidFill>
                <a:latin typeface="Arial"/>
                <a:cs typeface="Arial"/>
              </a:rPr>
              <a:t>All </a:t>
            </a:r>
            <a:r>
              <a:rPr sz="750" spc="-15" dirty="0">
                <a:solidFill>
                  <a:srgbClr val="212121"/>
                </a:solidFill>
                <a:latin typeface="Arial"/>
                <a:cs typeface="Arial"/>
              </a:rPr>
              <a:t>prices </a:t>
            </a:r>
            <a:r>
              <a:rPr sz="750" spc="-30" dirty="0">
                <a:solidFill>
                  <a:srgbClr val="212121"/>
                </a:solidFill>
                <a:latin typeface="Arial"/>
                <a:cs typeface="Arial"/>
              </a:rPr>
              <a:t>in </a:t>
            </a:r>
            <a:r>
              <a:rPr sz="750" spc="-25" dirty="0">
                <a:solidFill>
                  <a:srgbClr val="212121"/>
                </a:solidFill>
                <a:latin typeface="Arial"/>
                <a:cs typeface="Arial"/>
              </a:rPr>
              <a:t>US</a:t>
            </a:r>
            <a:r>
              <a:rPr sz="750" spc="5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750" spc="-35" dirty="0">
                <a:solidFill>
                  <a:srgbClr val="212121"/>
                </a:solidFill>
                <a:latin typeface="Arial"/>
                <a:cs typeface="Arial"/>
              </a:rPr>
              <a:t>Dollar.</a:t>
            </a:r>
            <a:endParaRPr sz="7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754236" y="3567658"/>
            <a:ext cx="1416050" cy="139065"/>
          </a:xfrm>
          <a:custGeom>
            <a:avLst/>
            <a:gdLst/>
            <a:ahLst/>
            <a:cxnLst/>
            <a:rect l="l" t="t" r="r" b="b"/>
            <a:pathLst>
              <a:path w="1416050" h="139064">
                <a:moveTo>
                  <a:pt x="0" y="138925"/>
                </a:moveTo>
                <a:lnTo>
                  <a:pt x="1415961" y="138925"/>
                </a:lnTo>
                <a:lnTo>
                  <a:pt x="1415961" y="0"/>
                </a:lnTo>
                <a:lnTo>
                  <a:pt x="0" y="0"/>
                </a:lnTo>
                <a:lnTo>
                  <a:pt x="0" y="1389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70197" y="3567658"/>
            <a:ext cx="180340" cy="155575"/>
          </a:xfrm>
          <a:custGeom>
            <a:avLst/>
            <a:gdLst/>
            <a:ahLst/>
            <a:cxnLst/>
            <a:rect l="l" t="t" r="r" b="b"/>
            <a:pathLst>
              <a:path w="180339" h="155575">
                <a:moveTo>
                  <a:pt x="0" y="155066"/>
                </a:moveTo>
                <a:lnTo>
                  <a:pt x="180162" y="155066"/>
                </a:lnTo>
                <a:lnTo>
                  <a:pt x="180162" y="0"/>
                </a:lnTo>
                <a:lnTo>
                  <a:pt x="0" y="0"/>
                </a:lnTo>
                <a:lnTo>
                  <a:pt x="0" y="1550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5120969" y="4947132"/>
          <a:ext cx="1410970" cy="1002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7855"/>
                <a:gridCol w="792480"/>
              </a:tblGrid>
              <a:tr h="483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1905" marR="224790">
                        <a:lnSpc>
                          <a:spcPct val="151700"/>
                        </a:lnSpc>
                      </a:pPr>
                      <a:r>
                        <a:rPr sz="750" spc="-2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Subtotal:  </a:t>
                      </a:r>
                      <a:r>
                        <a:rPr sz="75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Discount: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5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$174.00</a:t>
                      </a:r>
                      <a:endParaRPr sz="750">
                        <a:latin typeface="Arial"/>
                        <a:cs typeface="Arial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75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--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173355">
                <a:tc>
                  <a:txBody>
                    <a:bodyPr/>
                    <a:lstStyle/>
                    <a:p>
                      <a:pPr marL="19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750" spc="-25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Sales</a:t>
                      </a:r>
                      <a:r>
                        <a:rPr sz="750" spc="-1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55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Tax: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3048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5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$15.44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3495" marB="0"/>
                </a:tc>
              </a:tr>
              <a:tr h="159385">
                <a:tc>
                  <a:txBody>
                    <a:bodyPr/>
                    <a:lstStyle/>
                    <a:p>
                      <a:pPr marL="19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750" spc="-2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Due: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3048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5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$189.44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3495" marB="0"/>
                </a:tc>
              </a:tr>
              <a:tr h="184150">
                <a:tc>
                  <a:txBody>
                    <a:bodyPr/>
                    <a:lstStyle/>
                    <a:p>
                      <a:pPr marL="190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750" spc="-3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Paid: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95"/>
                        </a:lnSpc>
                        <a:spcBef>
                          <a:spcPts val="60"/>
                        </a:spcBef>
                      </a:pPr>
                      <a:r>
                        <a:rPr sz="115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$189.44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7620" marB="0"/>
                </a:tc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6315188" y="4947132"/>
            <a:ext cx="216535" cy="151765"/>
          </a:xfrm>
          <a:custGeom>
            <a:avLst/>
            <a:gdLst/>
            <a:ahLst/>
            <a:cxnLst/>
            <a:rect l="l" t="t" r="r" b="b"/>
            <a:pathLst>
              <a:path w="216534" h="151764">
                <a:moveTo>
                  <a:pt x="0" y="151472"/>
                </a:moveTo>
                <a:lnTo>
                  <a:pt x="216357" y="151472"/>
                </a:lnTo>
                <a:lnTo>
                  <a:pt x="216357" y="0"/>
                </a:lnTo>
                <a:lnTo>
                  <a:pt x="0" y="0"/>
                </a:lnTo>
                <a:lnTo>
                  <a:pt x="0" y="1514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3253" y="9726066"/>
            <a:ext cx="3660775" cy="172720"/>
          </a:xfrm>
          <a:custGeom>
            <a:avLst/>
            <a:gdLst/>
            <a:ahLst/>
            <a:cxnLst/>
            <a:rect l="l" t="t" r="r" b="b"/>
            <a:pathLst>
              <a:path w="3660775" h="172720">
                <a:moveTo>
                  <a:pt x="0" y="172618"/>
                </a:moveTo>
                <a:lnTo>
                  <a:pt x="3660673" y="172618"/>
                </a:lnTo>
                <a:lnTo>
                  <a:pt x="3660673" y="0"/>
                </a:lnTo>
                <a:lnTo>
                  <a:pt x="0" y="0"/>
                </a:lnTo>
                <a:lnTo>
                  <a:pt x="0" y="1726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156121" y="309892"/>
            <a:ext cx="7150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82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04310" y="9602188"/>
            <a:ext cx="1638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82</a:t>
            </a:r>
            <a:endParaRPr sz="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84477" y="9743677"/>
            <a:ext cx="155575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60"/>
              </a:lnSpc>
            </a:pPr>
            <a:r>
              <a:rPr sz="800" spc="-5" dirty="0">
                <a:latin typeface="Times New Roman"/>
                <a:cs typeface="Times New Roman"/>
              </a:rPr>
              <a:t>1</a:t>
            </a:r>
            <a:r>
              <a:rPr sz="800" spc="-10" dirty="0">
                <a:latin typeface="Times New Roman"/>
                <a:cs typeface="Times New Roman"/>
              </a:rPr>
              <a:t>/</a:t>
            </a:r>
            <a:r>
              <a:rPr sz="800" spc="-5" dirty="0">
                <a:latin typeface="Times New Roman"/>
                <a:cs typeface="Times New Roman"/>
              </a:rPr>
              <a:t>1</a:t>
            </a:r>
            <a:endParaRPr sz="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2879" y="165165"/>
            <a:ext cx="43751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Times New Roman"/>
                <a:cs typeface="Times New Roman"/>
              </a:rPr>
              <a:t>7/27/2019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24784" y="165152"/>
            <a:ext cx="90805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Times New Roman"/>
                <a:cs typeface="Times New Roman"/>
              </a:rPr>
              <a:t>Invoice </a:t>
            </a:r>
            <a:r>
              <a:rPr sz="800" dirty="0">
                <a:latin typeface="Times New Roman"/>
                <a:cs typeface="Times New Roman"/>
              </a:rPr>
              <a:t>|</a:t>
            </a:r>
            <a:r>
              <a:rPr sz="800" spc="-15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Squarespace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02258" y="2111028"/>
            <a:ext cx="1177290" cy="71882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650" spc="5" dirty="0">
                <a:solidFill>
                  <a:srgbClr val="212121"/>
                </a:solidFill>
                <a:latin typeface="Arial"/>
                <a:cs typeface="Arial"/>
              </a:rPr>
              <a:t>ISSUED </a:t>
            </a:r>
            <a:r>
              <a:rPr sz="650" spc="-5" dirty="0">
                <a:solidFill>
                  <a:srgbClr val="212121"/>
                </a:solidFill>
                <a:latin typeface="Arial"/>
                <a:cs typeface="Arial"/>
              </a:rPr>
              <a:t>BY:</a:t>
            </a:r>
            <a:endParaRPr sz="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750" spc="-15" dirty="0">
                <a:solidFill>
                  <a:srgbClr val="212121"/>
                </a:solidFill>
                <a:latin typeface="Arial"/>
                <a:cs typeface="Arial"/>
              </a:rPr>
              <a:t>Squarespace,</a:t>
            </a:r>
            <a:r>
              <a:rPr sz="750" spc="-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750" spc="-20" dirty="0">
                <a:solidFill>
                  <a:srgbClr val="212121"/>
                </a:solidFill>
                <a:latin typeface="Arial"/>
                <a:cs typeface="Arial"/>
              </a:rPr>
              <a:t>Inc.</a:t>
            </a:r>
            <a:endParaRPr sz="750">
              <a:latin typeface="Arial"/>
              <a:cs typeface="Arial"/>
            </a:endParaRPr>
          </a:p>
          <a:p>
            <a:pPr marL="12700" marR="5080">
              <a:lnSpc>
                <a:spcPct val="151700"/>
              </a:lnSpc>
            </a:pPr>
            <a:r>
              <a:rPr sz="750" spc="5" dirty="0">
                <a:solidFill>
                  <a:srgbClr val="212121"/>
                </a:solidFill>
                <a:latin typeface="Arial"/>
                <a:cs typeface="Arial"/>
              </a:rPr>
              <a:t>225 </a:t>
            </a:r>
            <a:r>
              <a:rPr sz="750" spc="-40" dirty="0">
                <a:solidFill>
                  <a:srgbClr val="212121"/>
                </a:solidFill>
                <a:latin typeface="Arial"/>
                <a:cs typeface="Arial"/>
              </a:rPr>
              <a:t>Varick </a:t>
            </a:r>
            <a:r>
              <a:rPr sz="750" spc="-20" dirty="0">
                <a:solidFill>
                  <a:srgbClr val="212121"/>
                </a:solidFill>
                <a:latin typeface="Arial"/>
                <a:cs typeface="Arial"/>
              </a:rPr>
              <a:t>Street, </a:t>
            </a:r>
            <a:r>
              <a:rPr sz="750" spc="-5" dirty="0">
                <a:solidFill>
                  <a:srgbClr val="212121"/>
                </a:solidFill>
                <a:latin typeface="Arial"/>
                <a:cs typeface="Arial"/>
              </a:rPr>
              <a:t>12th </a:t>
            </a:r>
            <a:r>
              <a:rPr sz="750" spc="-35" dirty="0">
                <a:solidFill>
                  <a:srgbClr val="212121"/>
                </a:solidFill>
                <a:latin typeface="Arial"/>
                <a:cs typeface="Arial"/>
              </a:rPr>
              <a:t>Floor  </a:t>
            </a:r>
            <a:r>
              <a:rPr sz="750" spc="-20" dirty="0">
                <a:solidFill>
                  <a:srgbClr val="212121"/>
                </a:solidFill>
                <a:latin typeface="Arial"/>
                <a:cs typeface="Arial"/>
              </a:rPr>
              <a:t>New </a:t>
            </a:r>
            <a:r>
              <a:rPr sz="750" spc="-45" dirty="0">
                <a:solidFill>
                  <a:srgbClr val="212121"/>
                </a:solidFill>
                <a:latin typeface="Arial"/>
                <a:cs typeface="Arial"/>
              </a:rPr>
              <a:t>York, NY</a:t>
            </a:r>
            <a:r>
              <a:rPr sz="750" spc="5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750" spc="5" dirty="0">
                <a:solidFill>
                  <a:srgbClr val="212121"/>
                </a:solidFill>
                <a:latin typeface="Arial"/>
                <a:cs typeface="Arial"/>
              </a:rPr>
              <a:t>10014</a:t>
            </a:r>
            <a:endParaRPr sz="7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0955" y="834326"/>
            <a:ext cx="1220722" cy="173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98255" y="1501551"/>
            <a:ext cx="1022985" cy="98171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00" spc="-105" dirty="0">
                <a:solidFill>
                  <a:srgbClr val="212121"/>
                </a:solidFill>
                <a:latin typeface="Arial"/>
                <a:cs typeface="Arial"/>
              </a:rPr>
              <a:t>Invoice</a:t>
            </a: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30"/>
              </a:spcBef>
            </a:pPr>
            <a:r>
              <a:rPr sz="650" spc="5" dirty="0">
                <a:solidFill>
                  <a:srgbClr val="212121"/>
                </a:solidFill>
                <a:latin typeface="Arial"/>
                <a:cs typeface="Arial"/>
              </a:rPr>
              <a:t>ISSUED TO:</a:t>
            </a:r>
            <a:endParaRPr sz="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750" spc="-20" dirty="0">
                <a:solidFill>
                  <a:srgbClr val="212121"/>
                </a:solidFill>
                <a:latin typeface="Arial"/>
                <a:cs typeface="Arial"/>
              </a:rPr>
              <a:t>Matthew</a:t>
            </a:r>
            <a:r>
              <a:rPr sz="750" spc="-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750" spc="-30" dirty="0">
                <a:solidFill>
                  <a:srgbClr val="212121"/>
                </a:solidFill>
                <a:latin typeface="Arial"/>
                <a:cs typeface="Arial"/>
              </a:rPr>
              <a:t>Barge</a:t>
            </a:r>
            <a:endParaRPr sz="7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75113" y="1753983"/>
            <a:ext cx="951865" cy="1308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50" spc="10" dirty="0">
                <a:solidFill>
                  <a:srgbClr val="212121"/>
                </a:solidFill>
                <a:latin typeface="Arial"/>
                <a:cs typeface="Arial"/>
              </a:rPr>
              <a:t>Thursday, </a:t>
            </a:r>
            <a:r>
              <a:rPr sz="650" spc="20" dirty="0">
                <a:solidFill>
                  <a:srgbClr val="212121"/>
                </a:solidFill>
                <a:latin typeface="Arial"/>
                <a:cs typeface="Arial"/>
              </a:rPr>
              <a:t>July </a:t>
            </a:r>
            <a:r>
              <a:rPr sz="650" spc="15" dirty="0">
                <a:solidFill>
                  <a:srgbClr val="212121"/>
                </a:solidFill>
                <a:latin typeface="Arial"/>
                <a:cs typeface="Arial"/>
              </a:rPr>
              <a:t>11,</a:t>
            </a:r>
            <a:r>
              <a:rPr sz="650" spc="-7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650" spc="20" dirty="0">
                <a:solidFill>
                  <a:srgbClr val="212121"/>
                </a:solidFill>
                <a:latin typeface="Arial"/>
                <a:cs typeface="Arial"/>
              </a:rPr>
              <a:t>2019</a:t>
            </a:r>
            <a:endParaRPr sz="6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8255" y="3075784"/>
            <a:ext cx="1680210" cy="6140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spc="-65" dirty="0">
                <a:solidFill>
                  <a:srgbClr val="212121"/>
                </a:solidFill>
                <a:latin typeface="Arial"/>
                <a:cs typeface="Arial"/>
              </a:rPr>
              <a:t>Charges</a:t>
            </a:r>
            <a:endParaRPr sz="215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110"/>
              </a:spcBef>
            </a:pPr>
            <a:r>
              <a:rPr sz="750" spc="-15" dirty="0">
                <a:solidFill>
                  <a:srgbClr val="212121"/>
                </a:solidFill>
                <a:latin typeface="Arial"/>
                <a:cs typeface="Arial"/>
              </a:rPr>
              <a:t>Subscription: </a:t>
            </a:r>
            <a:r>
              <a:rPr sz="750" spc="-20" dirty="0">
                <a:solidFill>
                  <a:srgbClr val="212121"/>
                </a:solidFill>
                <a:latin typeface="Arial"/>
                <a:cs typeface="Arial"/>
              </a:rPr>
              <a:t>Business </a:t>
            </a:r>
            <a:r>
              <a:rPr sz="750" spc="-30" dirty="0">
                <a:solidFill>
                  <a:srgbClr val="212121"/>
                </a:solidFill>
                <a:latin typeface="Arial"/>
                <a:cs typeface="Arial"/>
              </a:rPr>
              <a:t>(Monthly)</a:t>
            </a:r>
            <a:r>
              <a:rPr sz="75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750" spc="15" dirty="0">
                <a:solidFill>
                  <a:srgbClr val="212121"/>
                </a:solidFill>
                <a:latin typeface="Arial"/>
                <a:cs typeface="Arial"/>
              </a:rPr>
              <a:t>-</a:t>
            </a:r>
            <a:endParaRPr sz="7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72310" y="3547361"/>
            <a:ext cx="322580" cy="1422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50" spc="5" dirty="0">
                <a:solidFill>
                  <a:srgbClr val="212121"/>
                </a:solidFill>
                <a:latin typeface="Arial"/>
                <a:cs typeface="Arial"/>
              </a:rPr>
              <a:t>$26.00</a:t>
            </a:r>
            <a:endParaRPr sz="7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8255" y="6390691"/>
            <a:ext cx="908685" cy="1422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50" spc="-45" dirty="0">
                <a:solidFill>
                  <a:srgbClr val="212121"/>
                </a:solidFill>
                <a:latin typeface="Arial"/>
                <a:cs typeface="Arial"/>
              </a:rPr>
              <a:t>All </a:t>
            </a:r>
            <a:r>
              <a:rPr sz="750" spc="-15" dirty="0">
                <a:solidFill>
                  <a:srgbClr val="212121"/>
                </a:solidFill>
                <a:latin typeface="Arial"/>
                <a:cs typeface="Arial"/>
              </a:rPr>
              <a:t>prices </a:t>
            </a:r>
            <a:r>
              <a:rPr sz="750" spc="-30" dirty="0">
                <a:solidFill>
                  <a:srgbClr val="212121"/>
                </a:solidFill>
                <a:latin typeface="Arial"/>
                <a:cs typeface="Arial"/>
              </a:rPr>
              <a:t>in </a:t>
            </a:r>
            <a:r>
              <a:rPr sz="750" spc="-25" dirty="0">
                <a:solidFill>
                  <a:srgbClr val="212121"/>
                </a:solidFill>
                <a:latin typeface="Arial"/>
                <a:cs typeface="Arial"/>
              </a:rPr>
              <a:t>US</a:t>
            </a:r>
            <a:r>
              <a:rPr sz="750" spc="5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750" spc="-35" dirty="0">
                <a:solidFill>
                  <a:srgbClr val="212121"/>
                </a:solidFill>
                <a:latin typeface="Arial"/>
                <a:cs typeface="Arial"/>
              </a:rPr>
              <a:t>Dollar.</a:t>
            </a:r>
            <a:endParaRPr sz="7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17684" y="4927416"/>
            <a:ext cx="908685" cy="1422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50" spc="-45" dirty="0">
                <a:solidFill>
                  <a:srgbClr val="212121"/>
                </a:solidFill>
                <a:latin typeface="Arial"/>
                <a:cs typeface="Arial"/>
              </a:rPr>
              <a:t>All </a:t>
            </a:r>
            <a:r>
              <a:rPr sz="750" spc="-15" dirty="0">
                <a:solidFill>
                  <a:srgbClr val="212121"/>
                </a:solidFill>
                <a:latin typeface="Arial"/>
                <a:cs typeface="Arial"/>
              </a:rPr>
              <a:t>prices </a:t>
            </a:r>
            <a:r>
              <a:rPr sz="750" spc="-30" dirty="0">
                <a:solidFill>
                  <a:srgbClr val="212121"/>
                </a:solidFill>
                <a:latin typeface="Arial"/>
                <a:cs typeface="Arial"/>
              </a:rPr>
              <a:t>in </a:t>
            </a:r>
            <a:r>
              <a:rPr sz="750" spc="-25" dirty="0">
                <a:solidFill>
                  <a:srgbClr val="212121"/>
                </a:solidFill>
                <a:latin typeface="Arial"/>
                <a:cs typeface="Arial"/>
              </a:rPr>
              <a:t>US</a:t>
            </a:r>
            <a:r>
              <a:rPr sz="750" spc="5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750" spc="-35" dirty="0">
                <a:solidFill>
                  <a:srgbClr val="212121"/>
                </a:solidFill>
                <a:latin typeface="Arial"/>
                <a:cs typeface="Arial"/>
              </a:rPr>
              <a:t>Dollar.</a:t>
            </a:r>
            <a:endParaRPr sz="7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083790" y="3567671"/>
            <a:ext cx="1416050" cy="139065"/>
          </a:xfrm>
          <a:custGeom>
            <a:avLst/>
            <a:gdLst/>
            <a:ahLst/>
            <a:cxnLst/>
            <a:rect l="l" t="t" r="r" b="b"/>
            <a:pathLst>
              <a:path w="1416050" h="139064">
                <a:moveTo>
                  <a:pt x="0" y="138925"/>
                </a:moveTo>
                <a:lnTo>
                  <a:pt x="1415961" y="138925"/>
                </a:lnTo>
                <a:lnTo>
                  <a:pt x="1415961" y="0"/>
                </a:lnTo>
                <a:lnTo>
                  <a:pt x="0" y="0"/>
                </a:lnTo>
                <a:lnTo>
                  <a:pt x="0" y="1389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99751" y="3567671"/>
            <a:ext cx="180340" cy="155575"/>
          </a:xfrm>
          <a:custGeom>
            <a:avLst/>
            <a:gdLst/>
            <a:ahLst/>
            <a:cxnLst/>
            <a:rect l="l" t="t" r="r" b="b"/>
            <a:pathLst>
              <a:path w="180339" h="155575">
                <a:moveTo>
                  <a:pt x="0" y="155066"/>
                </a:moveTo>
                <a:lnTo>
                  <a:pt x="180162" y="155066"/>
                </a:lnTo>
                <a:lnTo>
                  <a:pt x="180162" y="0"/>
                </a:lnTo>
                <a:lnTo>
                  <a:pt x="0" y="0"/>
                </a:lnTo>
                <a:lnTo>
                  <a:pt x="0" y="1550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5120969" y="4947132"/>
          <a:ext cx="1410970" cy="8286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7855"/>
                <a:gridCol w="792480"/>
              </a:tblGrid>
              <a:tr h="483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1905" marR="224790">
                        <a:lnSpc>
                          <a:spcPct val="151700"/>
                        </a:lnSpc>
                      </a:pPr>
                      <a:r>
                        <a:rPr sz="750" spc="-2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Subtotal:  </a:t>
                      </a:r>
                      <a:r>
                        <a:rPr sz="75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Discount: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5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$26.00</a:t>
                      </a:r>
                      <a:endParaRPr sz="750">
                        <a:latin typeface="Arial"/>
                        <a:cs typeface="Arial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75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--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159385">
                <a:tc>
                  <a:txBody>
                    <a:bodyPr/>
                    <a:lstStyle/>
                    <a:p>
                      <a:pPr marL="19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750" spc="-2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Due: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3048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5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$26.00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3495" marB="0"/>
                </a:tc>
              </a:tr>
              <a:tr h="184150">
                <a:tc>
                  <a:txBody>
                    <a:bodyPr/>
                    <a:lstStyle/>
                    <a:p>
                      <a:pPr marL="190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750" spc="-3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Paid: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95"/>
                        </a:lnSpc>
                        <a:spcBef>
                          <a:spcPts val="60"/>
                        </a:spcBef>
                      </a:pPr>
                      <a:r>
                        <a:rPr sz="115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$26.00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7620" marB="0"/>
                </a:tc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6315188" y="4947132"/>
            <a:ext cx="216535" cy="151765"/>
          </a:xfrm>
          <a:custGeom>
            <a:avLst/>
            <a:gdLst/>
            <a:ahLst/>
            <a:cxnLst/>
            <a:rect l="l" t="t" r="r" b="b"/>
            <a:pathLst>
              <a:path w="216534" h="151764">
                <a:moveTo>
                  <a:pt x="0" y="151472"/>
                </a:moveTo>
                <a:lnTo>
                  <a:pt x="216357" y="151472"/>
                </a:lnTo>
                <a:lnTo>
                  <a:pt x="216357" y="0"/>
                </a:lnTo>
                <a:lnTo>
                  <a:pt x="0" y="0"/>
                </a:lnTo>
                <a:lnTo>
                  <a:pt x="0" y="1514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3253" y="9726066"/>
            <a:ext cx="3649979" cy="172720"/>
          </a:xfrm>
          <a:custGeom>
            <a:avLst/>
            <a:gdLst/>
            <a:ahLst/>
            <a:cxnLst/>
            <a:rect l="l" t="t" r="r" b="b"/>
            <a:pathLst>
              <a:path w="3649979" h="172720">
                <a:moveTo>
                  <a:pt x="0" y="172618"/>
                </a:moveTo>
                <a:lnTo>
                  <a:pt x="3649510" y="172618"/>
                </a:lnTo>
                <a:lnTo>
                  <a:pt x="3649510" y="0"/>
                </a:lnTo>
                <a:lnTo>
                  <a:pt x="0" y="0"/>
                </a:lnTo>
                <a:lnTo>
                  <a:pt x="0" y="1726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156121" y="309892"/>
            <a:ext cx="7150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83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04310" y="9602188"/>
            <a:ext cx="1638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83</a:t>
            </a:r>
            <a:endParaRPr sz="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84477" y="9743677"/>
            <a:ext cx="155575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60"/>
              </a:lnSpc>
            </a:pPr>
            <a:r>
              <a:rPr sz="800" spc="-5" dirty="0">
                <a:latin typeface="Times New Roman"/>
                <a:cs typeface="Times New Roman"/>
              </a:rPr>
              <a:t>1</a:t>
            </a:r>
            <a:r>
              <a:rPr sz="800" spc="-10" dirty="0">
                <a:latin typeface="Times New Roman"/>
                <a:cs typeface="Times New Roman"/>
              </a:rPr>
              <a:t>/</a:t>
            </a:r>
            <a:r>
              <a:rPr sz="800" spc="-5" dirty="0">
                <a:latin typeface="Times New Roman"/>
                <a:cs typeface="Times New Roman"/>
              </a:rPr>
              <a:t>1</a:t>
            </a:r>
            <a:endParaRPr sz="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772400" cy="655955"/>
          </a:xfrm>
          <a:custGeom>
            <a:avLst/>
            <a:gdLst/>
            <a:ahLst/>
            <a:cxnLst/>
            <a:rect l="l" t="t" r="r" b="b"/>
            <a:pathLst>
              <a:path w="7772400" h="655955">
                <a:moveTo>
                  <a:pt x="0" y="655954"/>
                </a:moveTo>
                <a:lnTo>
                  <a:pt x="0" y="0"/>
                </a:lnTo>
                <a:lnTo>
                  <a:pt x="7772400" y="0"/>
                </a:lnTo>
                <a:lnTo>
                  <a:pt x="7772400" y="655954"/>
                </a:lnTo>
                <a:lnTo>
                  <a:pt x="0" y="655954"/>
                </a:lnTo>
                <a:close/>
              </a:path>
            </a:pathLst>
          </a:custGeom>
          <a:solidFill>
            <a:srgbClr val="51B5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55955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77724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51B5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0050" y="685812"/>
            <a:ext cx="1357020" cy="254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796902" y="673937"/>
            <a:ext cx="1021715" cy="1037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00"/>
              </a:spcBef>
            </a:pPr>
            <a:r>
              <a:rPr sz="2000" spc="-210" dirty="0">
                <a:solidFill>
                  <a:srgbClr val="006FC0"/>
                </a:solidFill>
                <a:latin typeface="Arial"/>
                <a:cs typeface="Arial"/>
              </a:rPr>
              <a:t>INVOICE</a:t>
            </a:r>
            <a:endParaRPr sz="2000">
              <a:latin typeface="Arial"/>
              <a:cs typeface="Arial"/>
            </a:endParaRPr>
          </a:p>
          <a:p>
            <a:pPr marL="12700" marR="370840">
              <a:lnSpc>
                <a:spcPct val="101699"/>
              </a:lnSpc>
              <a:spcBef>
                <a:spcPts val="1175"/>
              </a:spcBef>
            </a:pPr>
            <a:r>
              <a:rPr sz="900" spc="-55" dirty="0">
                <a:latin typeface="Arial"/>
                <a:cs typeface="Arial"/>
              </a:rPr>
              <a:t>INV00208636  </a:t>
            </a:r>
            <a:r>
              <a:rPr sz="900" spc="-25" dirty="0">
                <a:latin typeface="Arial"/>
                <a:cs typeface="Arial"/>
              </a:rPr>
              <a:t>07/17/2019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25" dirty="0">
                <a:latin typeface="Arial"/>
                <a:cs typeface="Arial"/>
              </a:rPr>
              <a:t>07/17/2019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900" spc="-65" dirty="0">
                <a:latin typeface="Arial"/>
                <a:cs typeface="Arial"/>
              </a:rPr>
              <a:t>Due </a:t>
            </a:r>
            <a:r>
              <a:rPr sz="900" spc="-45" dirty="0">
                <a:latin typeface="Arial"/>
                <a:cs typeface="Arial"/>
              </a:rPr>
              <a:t>Upon</a:t>
            </a:r>
            <a:r>
              <a:rPr sz="900" spc="-55" dirty="0">
                <a:latin typeface="Arial"/>
                <a:cs typeface="Arial"/>
              </a:rPr>
              <a:t> </a:t>
            </a:r>
            <a:r>
              <a:rPr sz="900" spc="-50" dirty="0">
                <a:latin typeface="Arial"/>
                <a:cs typeface="Arial"/>
              </a:rPr>
              <a:t>Receipt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96902" y="1827809"/>
            <a:ext cx="2216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25" dirty="0">
                <a:latin typeface="Arial"/>
                <a:cs typeface="Arial"/>
              </a:rPr>
              <a:t>USD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7350" y="1130198"/>
            <a:ext cx="1666239" cy="10001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80"/>
              </a:spcBef>
            </a:pPr>
            <a:r>
              <a:rPr sz="900" spc="-65" dirty="0">
                <a:latin typeface="Arial"/>
                <a:cs typeface="Arial"/>
              </a:rPr>
              <a:t>SurveyGizmo </a:t>
            </a:r>
            <a:r>
              <a:rPr sz="900" spc="-145" dirty="0">
                <a:latin typeface="Arial"/>
                <a:cs typeface="Arial"/>
              </a:rPr>
              <a:t>LLC </a:t>
            </a:r>
            <a:r>
              <a:rPr sz="900" spc="5" dirty="0">
                <a:latin typeface="Arial"/>
                <a:cs typeface="Arial"/>
              </a:rPr>
              <a:t>(f/k/a </a:t>
            </a:r>
            <a:r>
              <a:rPr sz="900" spc="-40" dirty="0">
                <a:latin typeface="Arial"/>
                <a:cs typeface="Arial"/>
              </a:rPr>
              <a:t>Widgix </a:t>
            </a:r>
            <a:r>
              <a:rPr sz="900" spc="-120" dirty="0">
                <a:latin typeface="Arial"/>
                <a:cs typeface="Arial"/>
              </a:rPr>
              <a:t>LLC)  </a:t>
            </a:r>
            <a:r>
              <a:rPr sz="900" spc="-50" dirty="0">
                <a:latin typeface="Arial"/>
                <a:cs typeface="Arial"/>
              </a:rPr>
              <a:t>4888 </a:t>
            </a:r>
            <a:r>
              <a:rPr sz="900" spc="-55" dirty="0">
                <a:latin typeface="Arial"/>
                <a:cs typeface="Arial"/>
              </a:rPr>
              <a:t>Pearl </a:t>
            </a:r>
            <a:r>
              <a:rPr sz="900" spc="-75" dirty="0">
                <a:latin typeface="Arial"/>
                <a:cs typeface="Arial"/>
              </a:rPr>
              <a:t>East </a:t>
            </a:r>
            <a:r>
              <a:rPr sz="900" spc="-50" dirty="0">
                <a:latin typeface="Arial"/>
                <a:cs typeface="Arial"/>
              </a:rPr>
              <a:t>Circle, Suite </a:t>
            </a:r>
            <a:r>
              <a:rPr sz="900" spc="-55" dirty="0">
                <a:latin typeface="Arial"/>
                <a:cs typeface="Arial"/>
              </a:rPr>
              <a:t>100W  </a:t>
            </a:r>
            <a:r>
              <a:rPr sz="900" spc="-40" dirty="0">
                <a:latin typeface="Arial"/>
                <a:cs typeface="Arial"/>
              </a:rPr>
              <a:t>Boulder </a:t>
            </a:r>
            <a:r>
              <a:rPr sz="900" spc="-140" dirty="0">
                <a:latin typeface="Arial"/>
                <a:cs typeface="Arial"/>
              </a:rPr>
              <a:t>CO</a:t>
            </a:r>
            <a:r>
              <a:rPr sz="900" spc="-60" dirty="0">
                <a:latin typeface="Arial"/>
                <a:cs typeface="Arial"/>
              </a:rPr>
              <a:t> </a:t>
            </a:r>
            <a:r>
              <a:rPr sz="900" spc="-50" dirty="0">
                <a:latin typeface="Arial"/>
                <a:cs typeface="Arial"/>
              </a:rPr>
              <a:t>80301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900" spc="-120" dirty="0">
                <a:latin typeface="Arial"/>
                <a:cs typeface="Arial"/>
              </a:rPr>
              <a:t>USA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135" dirty="0">
                <a:latin typeface="Arial"/>
                <a:cs typeface="Arial"/>
              </a:rPr>
              <a:t>US </a:t>
            </a:r>
            <a:r>
              <a:rPr sz="900" spc="-70" dirty="0">
                <a:latin typeface="Arial"/>
                <a:cs typeface="Arial"/>
              </a:rPr>
              <a:t>EIN:</a:t>
            </a:r>
            <a:r>
              <a:rPr sz="900" spc="-80" dirty="0">
                <a:latin typeface="Arial"/>
                <a:cs typeface="Arial"/>
              </a:rPr>
              <a:t> </a:t>
            </a:r>
            <a:r>
              <a:rPr sz="900" spc="-50" dirty="0">
                <a:latin typeface="Arial"/>
                <a:cs typeface="Arial"/>
              </a:rPr>
              <a:t>20-5463887</a:t>
            </a:r>
            <a:endParaRPr sz="900">
              <a:latin typeface="Arial"/>
              <a:cs typeface="Arial"/>
            </a:endParaRPr>
          </a:p>
          <a:p>
            <a:pPr marL="12700" marR="501650">
              <a:lnSpc>
                <a:spcPct val="101699"/>
              </a:lnSpc>
              <a:spcBef>
                <a:spcPts val="5"/>
              </a:spcBef>
            </a:pPr>
            <a:r>
              <a:rPr sz="900" spc="-110" dirty="0">
                <a:latin typeface="Arial"/>
                <a:cs typeface="Arial"/>
              </a:rPr>
              <a:t>UK </a:t>
            </a:r>
            <a:r>
              <a:rPr sz="900" spc="-80" dirty="0">
                <a:latin typeface="Arial"/>
                <a:cs typeface="Arial"/>
              </a:rPr>
              <a:t>VAT: </a:t>
            </a:r>
            <a:r>
              <a:rPr sz="900" spc="-75" dirty="0">
                <a:latin typeface="Arial"/>
                <a:cs typeface="Arial"/>
              </a:rPr>
              <a:t>GB-309 </a:t>
            </a:r>
            <a:r>
              <a:rPr sz="900" spc="-50" dirty="0">
                <a:latin typeface="Arial"/>
                <a:cs typeface="Arial"/>
              </a:rPr>
              <a:t>7393 78  </a:t>
            </a:r>
            <a:r>
              <a:rPr sz="900" spc="-120" dirty="0">
                <a:latin typeface="Arial"/>
                <a:cs typeface="Arial"/>
              </a:rPr>
              <a:t>MOSS </a:t>
            </a:r>
            <a:r>
              <a:rPr sz="900" spc="-50" dirty="0">
                <a:latin typeface="Arial"/>
                <a:cs typeface="Arial"/>
              </a:rPr>
              <a:t>ID:</a:t>
            </a:r>
            <a:r>
              <a:rPr sz="900" spc="-140" dirty="0">
                <a:latin typeface="Arial"/>
                <a:cs typeface="Arial"/>
              </a:rPr>
              <a:t> </a:t>
            </a:r>
            <a:r>
              <a:rPr sz="900" spc="-65" dirty="0">
                <a:latin typeface="Arial"/>
                <a:cs typeface="Arial"/>
              </a:rPr>
              <a:t>EU826478382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67186" y="1130198"/>
            <a:ext cx="836930" cy="10001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23495" algn="r">
              <a:lnSpc>
                <a:spcPct val="101699"/>
              </a:lnSpc>
              <a:spcBef>
                <a:spcPts val="80"/>
              </a:spcBef>
            </a:pPr>
            <a:r>
              <a:rPr sz="900" b="1" spc="-65" dirty="0">
                <a:latin typeface="Arial"/>
                <a:cs typeface="Arial"/>
              </a:rPr>
              <a:t>Invoice</a:t>
            </a:r>
            <a:r>
              <a:rPr sz="900" b="1" spc="-110" dirty="0">
                <a:latin typeface="Arial"/>
                <a:cs typeface="Arial"/>
              </a:rPr>
              <a:t> </a:t>
            </a:r>
            <a:r>
              <a:rPr sz="900" b="1" spc="-65" dirty="0">
                <a:latin typeface="Arial"/>
                <a:cs typeface="Arial"/>
              </a:rPr>
              <a:t>Number: </a:t>
            </a:r>
            <a:r>
              <a:rPr sz="900" b="1" spc="-35" dirty="0">
                <a:latin typeface="Arial"/>
                <a:cs typeface="Arial"/>
              </a:rPr>
              <a:t> </a:t>
            </a:r>
            <a:r>
              <a:rPr sz="900" b="1" spc="-65" dirty="0">
                <a:latin typeface="Arial"/>
                <a:cs typeface="Arial"/>
              </a:rPr>
              <a:t>Invoice</a:t>
            </a:r>
            <a:r>
              <a:rPr sz="900" b="1" spc="-114" dirty="0">
                <a:latin typeface="Arial"/>
                <a:cs typeface="Arial"/>
              </a:rPr>
              <a:t> </a:t>
            </a:r>
            <a:r>
              <a:rPr sz="900" b="1" spc="-55" dirty="0">
                <a:latin typeface="Arial"/>
                <a:cs typeface="Arial"/>
              </a:rPr>
              <a:t>Date: </a:t>
            </a:r>
            <a:r>
              <a:rPr sz="900" b="1" spc="-30" dirty="0">
                <a:latin typeface="Arial"/>
                <a:cs typeface="Arial"/>
              </a:rPr>
              <a:t> </a:t>
            </a:r>
            <a:r>
              <a:rPr sz="900" b="1" spc="-70" dirty="0">
                <a:latin typeface="Arial"/>
                <a:cs typeface="Arial"/>
              </a:rPr>
              <a:t>Due</a:t>
            </a:r>
            <a:r>
              <a:rPr sz="900" b="1" spc="-125" dirty="0">
                <a:latin typeface="Arial"/>
                <a:cs typeface="Arial"/>
              </a:rPr>
              <a:t> </a:t>
            </a:r>
            <a:r>
              <a:rPr sz="900" b="1" spc="-55" dirty="0">
                <a:latin typeface="Arial"/>
                <a:cs typeface="Arial"/>
              </a:rPr>
              <a:t>Date: </a:t>
            </a:r>
            <a:r>
              <a:rPr sz="900" b="1" spc="-30" dirty="0">
                <a:latin typeface="Arial"/>
                <a:cs typeface="Arial"/>
              </a:rPr>
              <a:t> </a:t>
            </a:r>
            <a:r>
              <a:rPr sz="900" b="1" spc="-65" dirty="0">
                <a:latin typeface="Arial"/>
                <a:cs typeface="Arial"/>
              </a:rPr>
              <a:t>Payment</a:t>
            </a:r>
            <a:r>
              <a:rPr sz="900" b="1" spc="-135" dirty="0">
                <a:latin typeface="Arial"/>
                <a:cs typeface="Arial"/>
              </a:rPr>
              <a:t> </a:t>
            </a:r>
            <a:r>
              <a:rPr sz="900" b="1" spc="-80" dirty="0">
                <a:latin typeface="Arial"/>
                <a:cs typeface="Arial"/>
              </a:rPr>
              <a:t>Terms: </a:t>
            </a:r>
            <a:r>
              <a:rPr sz="900" b="1" spc="-45" dirty="0">
                <a:latin typeface="Arial"/>
                <a:cs typeface="Arial"/>
              </a:rPr>
              <a:t> </a:t>
            </a:r>
            <a:r>
              <a:rPr sz="900" b="1" spc="-110" dirty="0">
                <a:latin typeface="Arial"/>
                <a:cs typeface="Arial"/>
              </a:rPr>
              <a:t>PO</a:t>
            </a:r>
            <a:r>
              <a:rPr sz="900" b="1" spc="-120" dirty="0">
                <a:latin typeface="Arial"/>
                <a:cs typeface="Arial"/>
              </a:rPr>
              <a:t> </a:t>
            </a:r>
            <a:r>
              <a:rPr sz="900" b="1" spc="-65" dirty="0">
                <a:latin typeface="Arial"/>
                <a:cs typeface="Arial"/>
              </a:rPr>
              <a:t>Number: </a:t>
            </a:r>
            <a:r>
              <a:rPr sz="900" b="1" spc="-35" dirty="0">
                <a:latin typeface="Arial"/>
                <a:cs typeface="Arial"/>
              </a:rPr>
              <a:t> </a:t>
            </a:r>
            <a:r>
              <a:rPr sz="900" b="1" spc="-75" dirty="0">
                <a:latin typeface="Arial"/>
                <a:cs typeface="Arial"/>
              </a:rPr>
              <a:t>Currency:  </a:t>
            </a:r>
            <a:r>
              <a:rPr sz="900" b="1" spc="-80" dirty="0">
                <a:latin typeface="Arial"/>
                <a:cs typeface="Arial"/>
              </a:rPr>
              <a:t>Customer </a:t>
            </a:r>
            <a:r>
              <a:rPr sz="900" b="1" spc="-90" dirty="0">
                <a:latin typeface="Arial"/>
                <a:cs typeface="Arial"/>
              </a:rPr>
              <a:t>Tax</a:t>
            </a:r>
            <a:r>
              <a:rPr sz="900" b="1" spc="-75" dirty="0">
                <a:latin typeface="Arial"/>
                <a:cs typeface="Arial"/>
              </a:rPr>
              <a:t> </a:t>
            </a:r>
            <a:r>
              <a:rPr sz="900" b="1" spc="-55" dirty="0">
                <a:latin typeface="Arial"/>
                <a:cs typeface="Arial"/>
              </a:rPr>
              <a:t>ID: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1634" y="2264549"/>
            <a:ext cx="7066280" cy="139700"/>
          </a:xfrm>
          <a:prstGeom prst="rect">
            <a:avLst/>
          </a:prstGeom>
          <a:solidFill>
            <a:srgbClr val="D8D8D8"/>
          </a:solidFill>
        </p:spPr>
        <p:txBody>
          <a:bodyPr vert="horz" wrap="square" lIns="0" tIns="0" rIns="0" bIns="0" rtlCol="0">
            <a:spAutoFit/>
          </a:bodyPr>
          <a:lstStyle/>
          <a:p>
            <a:pPr marL="17780">
              <a:lnSpc>
                <a:spcPts val="1035"/>
              </a:lnSpc>
            </a:pPr>
            <a:r>
              <a:rPr sz="900" b="1" spc="-80" dirty="0">
                <a:latin typeface="Arial"/>
                <a:cs typeface="Arial"/>
              </a:rPr>
              <a:t>Customer </a:t>
            </a:r>
            <a:r>
              <a:rPr sz="900" b="1" spc="-70" dirty="0">
                <a:latin typeface="Arial"/>
                <a:cs typeface="Arial"/>
              </a:rPr>
              <a:t>Billing</a:t>
            </a:r>
            <a:r>
              <a:rPr sz="900" b="1" spc="-15" dirty="0">
                <a:latin typeface="Arial"/>
                <a:cs typeface="Arial"/>
              </a:rPr>
              <a:t> </a:t>
            </a:r>
            <a:r>
              <a:rPr sz="900" b="1" spc="-60" dirty="0">
                <a:latin typeface="Arial"/>
                <a:cs typeface="Arial"/>
              </a:rPr>
              <a:t>Details: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70330" y="2781210"/>
            <a:ext cx="7448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Arial"/>
                <a:cs typeface="Arial"/>
              </a:rPr>
              <a:t>Matthew</a:t>
            </a:r>
            <a:r>
              <a:rPr sz="900" spc="-100" dirty="0">
                <a:latin typeface="Arial"/>
                <a:cs typeface="Arial"/>
              </a:rPr>
              <a:t> </a:t>
            </a:r>
            <a:r>
              <a:rPr sz="900" spc="-65" dirty="0">
                <a:latin typeface="Arial"/>
                <a:cs typeface="Arial"/>
              </a:rPr>
              <a:t>Barge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10784" y="2499804"/>
            <a:ext cx="744855" cy="444500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sz="900" spc="-50" dirty="0">
                <a:latin typeface="Arial"/>
                <a:cs typeface="Arial"/>
              </a:rPr>
              <a:t>659992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900" spc="-10" dirty="0">
                <a:latin typeface="Arial"/>
                <a:cs typeface="Arial"/>
              </a:rPr>
              <a:t>Matthew</a:t>
            </a:r>
            <a:r>
              <a:rPr sz="900" spc="-100" dirty="0">
                <a:latin typeface="Arial"/>
                <a:cs typeface="Arial"/>
              </a:rPr>
              <a:t> </a:t>
            </a:r>
            <a:r>
              <a:rPr sz="900" spc="-65" dirty="0">
                <a:latin typeface="Arial"/>
                <a:cs typeface="Arial"/>
              </a:rPr>
              <a:t>Barge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38485" y="2499804"/>
            <a:ext cx="860425" cy="583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440" marR="5080" indent="-79375">
              <a:lnSpc>
                <a:spcPct val="152600"/>
              </a:lnSpc>
              <a:spcBef>
                <a:spcPts val="100"/>
              </a:spcBef>
            </a:pPr>
            <a:r>
              <a:rPr sz="900" b="1" spc="-85" dirty="0">
                <a:latin typeface="Arial"/>
                <a:cs typeface="Arial"/>
              </a:rPr>
              <a:t>Account </a:t>
            </a:r>
            <a:r>
              <a:rPr sz="900" b="1" spc="-65" dirty="0">
                <a:latin typeface="Arial"/>
                <a:cs typeface="Arial"/>
              </a:rPr>
              <a:t>Number:  </a:t>
            </a:r>
            <a:r>
              <a:rPr sz="900" b="1" spc="-90" dirty="0">
                <a:latin typeface="Arial"/>
                <a:cs typeface="Arial"/>
              </a:rPr>
              <a:t>Sold </a:t>
            </a:r>
            <a:r>
              <a:rPr sz="900" b="1" spc="-30" dirty="0">
                <a:latin typeface="Arial"/>
                <a:cs typeface="Arial"/>
              </a:rPr>
              <a:t>to</a:t>
            </a:r>
            <a:r>
              <a:rPr sz="900" b="1" spc="-95" dirty="0">
                <a:latin typeface="Arial"/>
                <a:cs typeface="Arial"/>
              </a:rPr>
              <a:t> </a:t>
            </a:r>
            <a:r>
              <a:rPr sz="900" b="1" spc="-70" dirty="0">
                <a:latin typeface="Arial"/>
                <a:cs typeface="Arial"/>
              </a:rPr>
              <a:t>Contact:</a:t>
            </a:r>
            <a:endParaRPr sz="900">
              <a:latin typeface="Arial"/>
              <a:cs typeface="Arial"/>
            </a:endParaRPr>
          </a:p>
          <a:p>
            <a:pPr marL="554990">
              <a:lnSpc>
                <a:spcPct val="100000"/>
              </a:lnSpc>
              <a:spcBef>
                <a:spcPts val="15"/>
              </a:spcBef>
            </a:pPr>
            <a:r>
              <a:rPr sz="900" b="1" spc="-75" dirty="0">
                <a:latin typeface="Arial"/>
                <a:cs typeface="Arial"/>
              </a:rPr>
              <a:t>Email: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3908" y="2499804"/>
            <a:ext cx="824865" cy="723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5885" marR="5080" indent="-83820">
              <a:lnSpc>
                <a:spcPct val="152600"/>
              </a:lnSpc>
              <a:spcBef>
                <a:spcPts val="100"/>
              </a:spcBef>
            </a:pPr>
            <a:r>
              <a:rPr sz="900" b="1" spc="-80" dirty="0">
                <a:latin typeface="Arial"/>
                <a:cs typeface="Arial"/>
              </a:rPr>
              <a:t>Customer </a:t>
            </a:r>
            <a:r>
              <a:rPr sz="900" b="1" spc="-65" dirty="0">
                <a:latin typeface="Arial"/>
                <a:cs typeface="Arial"/>
              </a:rPr>
              <a:t>Name:  </a:t>
            </a:r>
            <a:r>
              <a:rPr sz="900" b="1" spc="-70" dirty="0">
                <a:latin typeface="Arial"/>
                <a:cs typeface="Arial"/>
              </a:rPr>
              <a:t>Billing</a:t>
            </a:r>
            <a:r>
              <a:rPr sz="900" b="1" spc="-130" dirty="0">
                <a:latin typeface="Arial"/>
                <a:cs typeface="Arial"/>
              </a:rPr>
              <a:t> </a:t>
            </a:r>
            <a:r>
              <a:rPr sz="900" b="1" spc="-70" dirty="0">
                <a:latin typeface="Arial"/>
                <a:cs typeface="Arial"/>
              </a:rPr>
              <a:t>Contact:</a:t>
            </a:r>
            <a:endParaRPr sz="900">
              <a:latin typeface="Arial"/>
              <a:cs typeface="Arial"/>
            </a:endParaRPr>
          </a:p>
          <a:p>
            <a:pPr marL="81280" marR="5080" indent="437515">
              <a:lnSpc>
                <a:spcPct val="101699"/>
              </a:lnSpc>
            </a:pPr>
            <a:r>
              <a:rPr sz="900" b="1" spc="-65" dirty="0">
                <a:latin typeface="Arial"/>
                <a:cs typeface="Arial"/>
              </a:rPr>
              <a:t>Email:  </a:t>
            </a:r>
            <a:r>
              <a:rPr sz="900" b="1" spc="-70" dirty="0">
                <a:latin typeface="Arial"/>
                <a:cs typeface="Arial"/>
              </a:rPr>
              <a:t>Billing</a:t>
            </a:r>
            <a:r>
              <a:rPr sz="900" b="1" spc="-110" dirty="0">
                <a:latin typeface="Arial"/>
                <a:cs typeface="Arial"/>
              </a:rPr>
              <a:t> </a:t>
            </a:r>
            <a:r>
              <a:rPr sz="900" b="1" spc="-90" dirty="0">
                <a:latin typeface="Arial"/>
                <a:cs typeface="Arial"/>
              </a:rPr>
              <a:t>Address: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1634" y="3636517"/>
            <a:ext cx="7066280" cy="139700"/>
          </a:xfrm>
          <a:prstGeom prst="rect">
            <a:avLst/>
          </a:prstGeom>
          <a:solidFill>
            <a:srgbClr val="D8D8D8"/>
          </a:solidFill>
        </p:spPr>
        <p:txBody>
          <a:bodyPr vert="horz" wrap="square" lIns="0" tIns="0" rIns="0" bIns="0" rtlCol="0">
            <a:spAutoFit/>
          </a:bodyPr>
          <a:lstStyle/>
          <a:p>
            <a:pPr marL="17780">
              <a:lnSpc>
                <a:spcPts val="1035"/>
              </a:lnSpc>
            </a:pPr>
            <a:r>
              <a:rPr sz="900" b="1" spc="-60" dirty="0">
                <a:latin typeface="Arial"/>
                <a:cs typeface="Arial"/>
              </a:rPr>
              <a:t>Items: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4500" y="3820502"/>
            <a:ext cx="692848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80995" algn="l"/>
                <a:tab pos="4098290" algn="l"/>
                <a:tab pos="5046980" algn="l"/>
                <a:tab pos="6530340" algn="l"/>
              </a:tabLst>
            </a:pPr>
            <a:r>
              <a:rPr sz="900" b="1" spc="-65" dirty="0">
                <a:latin typeface="Arial"/>
                <a:cs typeface="Arial"/>
              </a:rPr>
              <a:t>Descriptio</a:t>
            </a:r>
            <a:r>
              <a:rPr sz="900" b="1" spc="-75" dirty="0">
                <a:latin typeface="Arial"/>
                <a:cs typeface="Arial"/>
              </a:rPr>
              <a:t>n</a:t>
            </a:r>
            <a:r>
              <a:rPr sz="900" b="1" dirty="0">
                <a:latin typeface="Arial"/>
                <a:cs typeface="Arial"/>
              </a:rPr>
              <a:t>	</a:t>
            </a:r>
            <a:r>
              <a:rPr sz="900" b="1" spc="-80" dirty="0">
                <a:latin typeface="Arial"/>
                <a:cs typeface="Arial"/>
              </a:rPr>
              <a:t>Servic</a:t>
            </a:r>
            <a:r>
              <a:rPr sz="900" b="1" spc="-85" dirty="0">
                <a:latin typeface="Arial"/>
                <a:cs typeface="Arial"/>
              </a:rPr>
              <a:t>e</a:t>
            </a:r>
            <a:r>
              <a:rPr sz="900" b="1" spc="-45" dirty="0">
                <a:latin typeface="Arial"/>
                <a:cs typeface="Arial"/>
              </a:rPr>
              <a:t> </a:t>
            </a:r>
            <a:r>
              <a:rPr sz="900" b="1" spc="-65" dirty="0">
                <a:latin typeface="Arial"/>
                <a:cs typeface="Arial"/>
              </a:rPr>
              <a:t>Perio</a:t>
            </a:r>
            <a:r>
              <a:rPr sz="900" b="1" spc="-75" dirty="0">
                <a:latin typeface="Arial"/>
                <a:cs typeface="Arial"/>
              </a:rPr>
              <a:t>d</a:t>
            </a:r>
            <a:r>
              <a:rPr sz="900" b="1" dirty="0">
                <a:latin typeface="Arial"/>
                <a:cs typeface="Arial"/>
              </a:rPr>
              <a:t>	</a:t>
            </a:r>
            <a:r>
              <a:rPr sz="900" b="1" spc="-50" dirty="0">
                <a:latin typeface="Arial"/>
                <a:cs typeface="Arial"/>
              </a:rPr>
              <a:t>Qty</a:t>
            </a:r>
            <a:r>
              <a:rPr sz="900" b="1" dirty="0">
                <a:latin typeface="Arial"/>
                <a:cs typeface="Arial"/>
              </a:rPr>
              <a:t>	</a:t>
            </a:r>
            <a:r>
              <a:rPr sz="900" b="1" spc="-65" dirty="0">
                <a:latin typeface="Arial"/>
                <a:cs typeface="Arial"/>
              </a:rPr>
              <a:t>Rate</a:t>
            </a:r>
            <a:r>
              <a:rPr sz="900" b="1" dirty="0">
                <a:latin typeface="Arial"/>
                <a:cs typeface="Arial"/>
              </a:rPr>
              <a:t>	</a:t>
            </a:r>
            <a:r>
              <a:rPr sz="900" b="1" spc="-65" dirty="0">
                <a:latin typeface="Arial"/>
                <a:cs typeface="Arial"/>
              </a:rPr>
              <a:t>Amount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8620" y="4047185"/>
            <a:ext cx="2754630" cy="433705"/>
          </a:xfrm>
          <a:custGeom>
            <a:avLst/>
            <a:gdLst/>
            <a:ahLst/>
            <a:cxnLst/>
            <a:rect l="l" t="t" r="r" b="b"/>
            <a:pathLst>
              <a:path w="2754630" h="433704">
                <a:moveTo>
                  <a:pt x="0" y="0"/>
                </a:moveTo>
                <a:lnTo>
                  <a:pt x="2754376" y="0"/>
                </a:lnTo>
                <a:lnTo>
                  <a:pt x="2754376" y="433705"/>
                </a:lnTo>
                <a:lnTo>
                  <a:pt x="0" y="433705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57200" y="4106341"/>
            <a:ext cx="2472055" cy="302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b="1" spc="-90" dirty="0">
                <a:latin typeface="Arial"/>
                <a:cs typeface="Arial"/>
              </a:rPr>
              <a:t>Consumer </a:t>
            </a:r>
            <a:r>
              <a:rPr sz="900" b="1" spc="-65" dirty="0">
                <a:latin typeface="Arial"/>
                <a:cs typeface="Arial"/>
              </a:rPr>
              <a:t>Edition </a:t>
            </a:r>
            <a:r>
              <a:rPr sz="900" b="1" spc="-100" dirty="0">
                <a:latin typeface="Arial"/>
                <a:cs typeface="Arial"/>
              </a:rPr>
              <a:t>(CE) </a:t>
            </a:r>
            <a:r>
              <a:rPr sz="900" spc="-25" dirty="0">
                <a:latin typeface="Arial"/>
                <a:cs typeface="Arial"/>
              </a:rPr>
              <a:t>- </a:t>
            </a:r>
            <a:r>
              <a:rPr sz="900" spc="-15" dirty="0">
                <a:latin typeface="Arial"/>
                <a:cs typeface="Arial"/>
              </a:rPr>
              <a:t>Monthly </a:t>
            </a:r>
            <a:r>
              <a:rPr sz="900" spc="-30" dirty="0">
                <a:latin typeface="Arial"/>
                <a:cs typeface="Arial"/>
              </a:rPr>
              <a:t>Adventurer</a:t>
            </a:r>
            <a:r>
              <a:rPr sz="900" spc="-120" dirty="0">
                <a:latin typeface="Arial"/>
                <a:cs typeface="Arial"/>
              </a:rPr>
              <a:t> </a:t>
            </a:r>
            <a:r>
              <a:rPr sz="900" spc="-65" dirty="0">
                <a:latin typeface="Arial"/>
                <a:cs typeface="Arial"/>
              </a:rPr>
              <a:t>License</a:t>
            </a:r>
            <a:endParaRPr sz="900">
              <a:latin typeface="Arial"/>
              <a:cs typeface="Arial"/>
            </a:endParaRPr>
          </a:p>
          <a:p>
            <a:pPr marL="773430">
              <a:lnSpc>
                <a:spcPct val="100000"/>
              </a:lnSpc>
              <a:spcBef>
                <a:spcPts val="15"/>
              </a:spcBef>
            </a:pPr>
            <a:r>
              <a:rPr sz="900" spc="-120" dirty="0">
                <a:solidFill>
                  <a:srgbClr val="7E7E7E"/>
                </a:solidFill>
                <a:latin typeface="Arial"/>
                <a:cs typeface="Arial"/>
              </a:rPr>
              <a:t>CE: </a:t>
            </a:r>
            <a:r>
              <a:rPr sz="900" spc="-30" dirty="0">
                <a:solidFill>
                  <a:srgbClr val="7E7E7E"/>
                </a:solidFill>
                <a:latin typeface="Arial"/>
                <a:cs typeface="Arial"/>
              </a:rPr>
              <a:t>Adventurer</a:t>
            </a:r>
            <a:r>
              <a:rPr sz="900" spc="-11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900" spc="-65" dirty="0">
                <a:solidFill>
                  <a:srgbClr val="7E7E7E"/>
                </a:solidFill>
                <a:latin typeface="Arial"/>
                <a:cs typeface="Arial"/>
              </a:rPr>
              <a:t>License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143250" y="4047185"/>
            <a:ext cx="1028700" cy="433705"/>
          </a:xfrm>
          <a:custGeom>
            <a:avLst/>
            <a:gdLst/>
            <a:ahLst/>
            <a:cxnLst/>
            <a:rect l="l" t="t" r="r" b="b"/>
            <a:pathLst>
              <a:path w="1028700" h="433704">
                <a:moveTo>
                  <a:pt x="0" y="0"/>
                </a:moveTo>
                <a:lnTo>
                  <a:pt x="1028700" y="0"/>
                </a:lnTo>
                <a:lnTo>
                  <a:pt x="1028700" y="433705"/>
                </a:lnTo>
                <a:lnTo>
                  <a:pt x="0" y="433705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364229" y="4106341"/>
            <a:ext cx="598805" cy="302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07/18/2019-</a:t>
            </a:r>
            <a:endParaRPr sz="90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  <a:spcBef>
                <a:spcPts val="15"/>
              </a:spcBef>
            </a:pPr>
            <a:r>
              <a:rPr sz="900" spc="-25" dirty="0">
                <a:latin typeface="Arial"/>
                <a:cs typeface="Arial"/>
              </a:rPr>
              <a:t>08/17/2019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171950" y="4047185"/>
            <a:ext cx="914400" cy="433705"/>
          </a:xfrm>
          <a:custGeom>
            <a:avLst/>
            <a:gdLst/>
            <a:ahLst/>
            <a:cxnLst/>
            <a:rect l="l" t="t" r="r" b="b"/>
            <a:pathLst>
              <a:path w="914400" h="433704">
                <a:moveTo>
                  <a:pt x="0" y="0"/>
                </a:moveTo>
                <a:lnTo>
                  <a:pt x="914400" y="0"/>
                </a:lnTo>
                <a:lnTo>
                  <a:pt x="914400" y="433705"/>
                </a:lnTo>
                <a:lnTo>
                  <a:pt x="0" y="433705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86350" y="4047185"/>
            <a:ext cx="1028700" cy="433705"/>
          </a:xfrm>
          <a:custGeom>
            <a:avLst/>
            <a:gdLst/>
            <a:ahLst/>
            <a:cxnLst/>
            <a:rect l="l" t="t" r="r" b="b"/>
            <a:pathLst>
              <a:path w="1028700" h="433704">
                <a:moveTo>
                  <a:pt x="0" y="0"/>
                </a:moveTo>
                <a:lnTo>
                  <a:pt x="1028700" y="0"/>
                </a:lnTo>
                <a:lnTo>
                  <a:pt x="1028700" y="433705"/>
                </a:lnTo>
                <a:lnTo>
                  <a:pt x="0" y="433705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15050" y="4047185"/>
            <a:ext cx="1314450" cy="433705"/>
          </a:xfrm>
          <a:custGeom>
            <a:avLst/>
            <a:gdLst/>
            <a:ahLst/>
            <a:cxnLst/>
            <a:rect l="l" t="t" r="r" b="b"/>
            <a:pathLst>
              <a:path w="1314450" h="433704">
                <a:moveTo>
                  <a:pt x="0" y="0"/>
                </a:moveTo>
                <a:lnTo>
                  <a:pt x="1314450" y="0"/>
                </a:lnTo>
                <a:lnTo>
                  <a:pt x="1314450" y="433705"/>
                </a:lnTo>
                <a:lnTo>
                  <a:pt x="0" y="433705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708766" y="4176102"/>
            <a:ext cx="26644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703580" algn="l"/>
                <a:tab pos="2332990" algn="l"/>
              </a:tabLst>
            </a:pPr>
            <a:r>
              <a:rPr sz="900" spc="-45" dirty="0">
                <a:latin typeface="Arial"/>
                <a:cs typeface="Arial"/>
              </a:rPr>
              <a:t>1	</a:t>
            </a:r>
            <a:r>
              <a:rPr sz="900" spc="-50" dirty="0">
                <a:latin typeface="Arial"/>
                <a:cs typeface="Arial"/>
              </a:rPr>
              <a:t>$135.00	135.00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88620" y="4044010"/>
            <a:ext cx="7040880" cy="0"/>
          </a:xfrm>
          <a:custGeom>
            <a:avLst/>
            <a:gdLst/>
            <a:ahLst/>
            <a:cxnLst/>
            <a:rect l="l" t="t" r="r" b="b"/>
            <a:pathLst>
              <a:path w="7040880">
                <a:moveTo>
                  <a:pt x="0" y="0"/>
                </a:moveTo>
                <a:lnTo>
                  <a:pt x="704088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385445" y="4620424"/>
          <a:ext cx="7050405" cy="11868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54880"/>
                <a:gridCol w="1097279"/>
                <a:gridCol w="1188720"/>
              </a:tblGrid>
              <a:tr h="196215">
                <a:tc rowSpan="6">
                  <a:txBody>
                    <a:bodyPr/>
                    <a:lstStyle/>
                    <a:p>
                      <a:pPr marL="71120">
                        <a:lnSpc>
                          <a:spcPts val="1060"/>
                        </a:lnSpc>
                      </a:pPr>
                      <a:r>
                        <a:rPr sz="900" spc="-25" dirty="0">
                          <a:latin typeface="Arial"/>
                          <a:cs typeface="Arial"/>
                        </a:rPr>
                        <a:t>Additional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Information: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Subtotal: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$135.00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621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Tax: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$11.99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621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Total: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$146.99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621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Adjustments: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$0.00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621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Payments: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$146.99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621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b="1" spc="-65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900" b="1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80" dirty="0">
                          <a:latin typeface="Arial"/>
                          <a:cs typeface="Arial"/>
                        </a:rPr>
                        <a:t>Balance: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$0.00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6" name="object 26"/>
          <p:cNvSpPr/>
          <p:nvPr/>
        </p:nvSpPr>
        <p:spPr>
          <a:xfrm>
            <a:off x="381634" y="6085852"/>
            <a:ext cx="7066280" cy="154940"/>
          </a:xfrm>
          <a:custGeom>
            <a:avLst/>
            <a:gdLst/>
            <a:ahLst/>
            <a:cxnLst/>
            <a:rect l="l" t="t" r="r" b="b"/>
            <a:pathLst>
              <a:path w="7066280" h="154939">
                <a:moveTo>
                  <a:pt x="0" y="0"/>
                </a:moveTo>
                <a:lnTo>
                  <a:pt x="7066280" y="0"/>
                </a:lnTo>
                <a:lnTo>
                  <a:pt x="7066280" y="154813"/>
                </a:lnTo>
                <a:lnTo>
                  <a:pt x="0" y="154813"/>
                </a:lnTo>
                <a:lnTo>
                  <a:pt x="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22961" y="3091154"/>
            <a:ext cx="0" cy="131445"/>
          </a:xfrm>
          <a:custGeom>
            <a:avLst/>
            <a:gdLst/>
            <a:ahLst/>
            <a:cxnLst/>
            <a:rect l="l" t="t" r="r" b="b"/>
            <a:pathLst>
              <a:path h="131444">
                <a:moveTo>
                  <a:pt x="0" y="0"/>
                </a:moveTo>
                <a:lnTo>
                  <a:pt x="0" y="13087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293646" y="3091154"/>
            <a:ext cx="770255" cy="131445"/>
          </a:xfrm>
          <a:custGeom>
            <a:avLst/>
            <a:gdLst/>
            <a:ahLst/>
            <a:cxnLst/>
            <a:rect l="l" t="t" r="r" b="b"/>
            <a:pathLst>
              <a:path w="770254" h="131444">
                <a:moveTo>
                  <a:pt x="0" y="130873"/>
                </a:moveTo>
                <a:lnTo>
                  <a:pt x="769797" y="130873"/>
                </a:lnTo>
                <a:lnTo>
                  <a:pt x="769797" y="0"/>
                </a:lnTo>
                <a:lnTo>
                  <a:pt x="0" y="0"/>
                </a:lnTo>
                <a:lnTo>
                  <a:pt x="0" y="1308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9" name="object 29"/>
          <p:cNvGraphicFramePr>
            <a:graphicFrameLocks noGrp="1"/>
          </p:cNvGraphicFramePr>
          <p:nvPr/>
        </p:nvGraphicFramePr>
        <p:xfrm>
          <a:off x="1360784" y="2951632"/>
          <a:ext cx="1699260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2625"/>
                <a:gridCol w="579119"/>
                <a:gridCol w="438150"/>
              </a:tblGrid>
              <a:tr h="13462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90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3906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FFFFFF"/>
                      </a:solidFill>
                      <a:prstDash val="solid"/>
                    </a:lnT>
                  </a:tcPr>
                </a:tc>
              </a:tr>
              <a:tr h="1346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30" name="object 30"/>
          <p:cNvGraphicFramePr>
            <a:graphicFrameLocks noGrp="1"/>
          </p:cNvGraphicFramePr>
          <p:nvPr/>
        </p:nvGraphicFramePr>
        <p:xfrm>
          <a:off x="5210797" y="2951632"/>
          <a:ext cx="168973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2625"/>
                <a:gridCol w="579119"/>
                <a:gridCol w="428625"/>
              </a:tblGrid>
              <a:tr h="13462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90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3906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FFFFFF"/>
                      </a:solidFill>
                      <a:prstDash val="solid"/>
                    </a:lnT>
                  </a:tcPr>
                </a:tc>
              </a:tr>
              <a:tr h="1346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31" name="object 31"/>
          <p:cNvSpPr/>
          <p:nvPr/>
        </p:nvSpPr>
        <p:spPr>
          <a:xfrm>
            <a:off x="1370330" y="2602814"/>
            <a:ext cx="1689735" cy="131445"/>
          </a:xfrm>
          <a:custGeom>
            <a:avLst/>
            <a:gdLst/>
            <a:ahLst/>
            <a:cxnLst/>
            <a:rect l="l" t="t" r="r" b="b"/>
            <a:pathLst>
              <a:path w="1689735" h="131444">
                <a:moveTo>
                  <a:pt x="0" y="130873"/>
                </a:moveTo>
                <a:lnTo>
                  <a:pt x="1689582" y="130873"/>
                </a:lnTo>
                <a:lnTo>
                  <a:pt x="1689582" y="0"/>
                </a:lnTo>
                <a:lnTo>
                  <a:pt x="0" y="0"/>
                </a:lnTo>
                <a:lnTo>
                  <a:pt x="0" y="1308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156121" y="309892"/>
            <a:ext cx="7150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84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817010" y="9592564"/>
            <a:ext cx="13843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84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4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35000" y="264921"/>
            <a:ext cx="84645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0" dirty="0">
                <a:latin typeface="Arial"/>
                <a:cs typeface="Arial"/>
              </a:rPr>
              <a:t>9/16/2019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05" dirty="0">
                <a:latin typeface="Arial"/>
                <a:cs typeface="Arial"/>
              </a:rPr>
              <a:t> </a:t>
            </a:r>
            <a:r>
              <a:rPr sz="700" spc="-30" dirty="0">
                <a:latin typeface="Arial"/>
                <a:cs typeface="Arial"/>
              </a:rPr>
              <a:t>11:04 </a:t>
            </a:r>
            <a:r>
              <a:rPr sz="700" spc="-25" dirty="0">
                <a:latin typeface="Arial"/>
                <a:cs typeface="Arial"/>
              </a:rPr>
              <a:t>AM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9404" y="247853"/>
            <a:ext cx="1301750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8475" marR="5080" indent="-486409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40" dirty="0">
                <a:latin typeface="Arial"/>
                <a:cs typeface="Arial"/>
              </a:rPr>
              <a:t>Consent Decree </a:t>
            </a:r>
            <a:r>
              <a:rPr sz="700" dirty="0">
                <a:latin typeface="Arial"/>
                <a:cs typeface="Arial"/>
              </a:rPr>
              <a:t>Monitor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33856" y="852169"/>
          <a:ext cx="8963022" cy="4989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26050"/>
                <a:gridCol w="855979"/>
                <a:gridCol w="653415"/>
                <a:gridCol w="667384"/>
                <a:gridCol w="685165"/>
                <a:gridCol w="875029"/>
              </a:tblGrid>
              <a:tr h="187325">
                <a:tc rowSpan="2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66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66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66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66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480"/>
                        </a:spcBef>
                        <a:tabLst>
                          <a:tab pos="718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28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90">
                        <a:lnSpc>
                          <a:spcPts val="810"/>
                        </a:lnSpc>
                      </a:pPr>
                      <a:r>
                        <a:rPr sz="700" spc="-70" dirty="0">
                          <a:latin typeface="Arial"/>
                          <a:cs typeface="Arial"/>
                        </a:rPr>
                        <a:t>TOTAL: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10"/>
                        </a:lnSpc>
                        <a:tabLst>
                          <a:tab pos="718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1241811" y="309892"/>
            <a:ext cx="92456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4 </a:t>
            </a:r>
            <a:r>
              <a:rPr sz="800" spc="-5" dirty="0">
                <a:latin typeface="Arial"/>
                <a:cs typeface="Arial"/>
              </a:rPr>
              <a:t>of 196 </a:t>
            </a:r>
            <a:r>
              <a:rPr sz="1050" spc="-97" baseline="35714" dirty="0">
                <a:latin typeface="Arial"/>
                <a:cs typeface="Arial"/>
              </a:rPr>
              <a:t>Page</a:t>
            </a:r>
            <a:r>
              <a:rPr sz="1050" spc="-209" baseline="35714" dirty="0">
                <a:latin typeface="Arial"/>
                <a:cs typeface="Arial"/>
              </a:rPr>
              <a:t> </a:t>
            </a:r>
            <a:r>
              <a:rPr sz="1050" spc="-52" baseline="35714" dirty="0">
                <a:latin typeface="Arial"/>
                <a:cs typeface="Arial"/>
              </a:rPr>
              <a:t>4</a:t>
            </a:r>
            <a:endParaRPr sz="1050" baseline="35714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3856" y="5964935"/>
          <a:ext cx="6734808" cy="7473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4849"/>
                <a:gridCol w="5238114"/>
              </a:tblGrid>
              <a:tr h="118110">
                <a:tc>
                  <a:txBody>
                    <a:bodyPr/>
                    <a:lstStyle/>
                    <a:p>
                      <a:pPr algn="r">
                        <a:lnSpc>
                          <a:spcPts val="830"/>
                        </a:lnSpc>
                      </a:pPr>
                      <a:r>
                        <a:rPr sz="700" b="1" spc="-45" dirty="0">
                          <a:latin typeface="Arial"/>
                          <a:cs typeface="Arial"/>
                        </a:rPr>
                        <a:t>Subtotal</a:t>
                      </a:r>
                      <a:r>
                        <a:rPr sz="700" b="1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50" dirty="0">
                          <a:latin typeface="Arial"/>
                          <a:cs typeface="Arial"/>
                        </a:rPr>
                        <a:t>Time: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30"/>
                        </a:lnSpc>
                        <a:tabLst>
                          <a:tab pos="302260" algn="l"/>
                        </a:tabLst>
                      </a:pPr>
                      <a:r>
                        <a:rPr sz="700" b="1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b="1" spc="-30" dirty="0">
                          <a:latin typeface="Arial"/>
                          <a:cs typeface="Arial"/>
                        </a:rPr>
                        <a:t>23,132.50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algn="r">
                        <a:lnSpc>
                          <a:spcPts val="825"/>
                        </a:lnSpc>
                      </a:pPr>
                      <a:r>
                        <a:rPr sz="700" b="1" spc="-45" dirty="0">
                          <a:latin typeface="Arial"/>
                          <a:cs typeface="Arial"/>
                        </a:rPr>
                        <a:t>Subtotal</a:t>
                      </a:r>
                      <a:r>
                        <a:rPr sz="700" b="1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70" dirty="0">
                          <a:latin typeface="Arial"/>
                          <a:cs typeface="Arial"/>
                        </a:rPr>
                        <a:t>Expenses: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25"/>
                        </a:lnSpc>
                        <a:tabLst>
                          <a:tab pos="550545" algn="l"/>
                        </a:tabLst>
                      </a:pPr>
                      <a:r>
                        <a:rPr sz="700" b="1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b="1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algn="r">
                        <a:lnSpc>
                          <a:spcPts val="805"/>
                        </a:lnSpc>
                      </a:pPr>
                      <a:r>
                        <a:rPr sz="700" b="1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05"/>
                        </a:lnSpc>
                        <a:tabLst>
                          <a:tab pos="302260" algn="l"/>
                        </a:tabLst>
                      </a:pPr>
                      <a:r>
                        <a:rPr sz="700" b="1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b="1" spc="-30" dirty="0">
                          <a:latin typeface="Arial"/>
                          <a:cs typeface="Arial"/>
                        </a:rPr>
                        <a:t>23,132.50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1920">
                <a:tc>
                  <a:txBody>
                    <a:bodyPr/>
                    <a:lstStyle/>
                    <a:p>
                      <a:pPr marR="1270" algn="r">
                        <a:lnSpc>
                          <a:spcPts val="810"/>
                        </a:lnSpc>
                      </a:pPr>
                      <a:r>
                        <a:rPr sz="700" b="1" spc="-40" dirty="0">
                          <a:latin typeface="Arial"/>
                          <a:cs typeface="Arial"/>
                        </a:rPr>
                        <a:t>Unbilled</a:t>
                      </a:r>
                      <a:r>
                        <a:rPr sz="700" b="1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60" dirty="0">
                          <a:latin typeface="Arial"/>
                          <a:cs typeface="Arial"/>
                        </a:rPr>
                        <a:t>Hours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491490">
                        <a:lnSpc>
                          <a:spcPts val="81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18.80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9875">
                <a:tc gridSpan="3">
                  <a:txBody>
                    <a:bodyPr/>
                    <a:lstStyle/>
                    <a:p>
                      <a:pPr marR="151130" algn="r">
                        <a:lnSpc>
                          <a:spcPts val="835"/>
                        </a:lnSpc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INI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IALS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7305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6330315" algn="l"/>
                        </a:tabLst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on this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9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are  accurate:	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KLT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2879" y="165165"/>
            <a:ext cx="43751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Times New Roman"/>
                <a:cs typeface="Times New Roman"/>
              </a:rPr>
              <a:t>7/27/2019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89050" y="9727347"/>
            <a:ext cx="1555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Times New Roman"/>
                <a:cs typeface="Times New Roman"/>
              </a:rPr>
              <a:t>1</a:t>
            </a:r>
            <a:r>
              <a:rPr sz="800" spc="-10" dirty="0">
                <a:latin typeface="Times New Roman"/>
                <a:cs typeface="Times New Roman"/>
              </a:rPr>
              <a:t>/</a:t>
            </a:r>
            <a:r>
              <a:rPr sz="800" spc="-5" dirty="0">
                <a:latin typeface="Times New Roman"/>
                <a:cs typeface="Times New Roman"/>
              </a:rPr>
              <a:t>2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74628" y="6379901"/>
            <a:ext cx="1061720" cy="139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-5" dirty="0">
                <a:latin typeface="Noto Sans CJK JP Regular"/>
                <a:cs typeface="Noto Sans CJK JP Regular"/>
              </a:rPr>
              <a:t>Map </a:t>
            </a:r>
            <a:r>
              <a:rPr sz="750" spc="-30" dirty="0">
                <a:latin typeface="Noto Sans CJK JP Regular"/>
                <a:cs typeface="Noto Sans CJK JP Regular"/>
              </a:rPr>
              <a:t>data </a:t>
            </a:r>
            <a:r>
              <a:rPr sz="750" spc="-5" dirty="0">
                <a:latin typeface="Noto Sans CJK JP Regular"/>
                <a:cs typeface="Noto Sans CJK JP Regular"/>
              </a:rPr>
              <a:t>©2019</a:t>
            </a:r>
            <a:r>
              <a:rPr sz="750" spc="20" dirty="0">
                <a:latin typeface="Noto Sans CJK JP Regular"/>
                <a:cs typeface="Noto Sans CJK JP Regular"/>
              </a:rPr>
              <a:t> </a:t>
            </a:r>
            <a:r>
              <a:rPr sz="750" spc="-20" dirty="0">
                <a:latin typeface="Noto Sans CJK JP Regular"/>
                <a:cs typeface="Noto Sans CJK JP Regular"/>
              </a:rPr>
              <a:t>Google</a:t>
            </a:r>
            <a:endParaRPr sz="750"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54794" y="6379901"/>
            <a:ext cx="262890" cy="139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dirty="0">
                <a:latin typeface="Noto Sans CJK JP Regular"/>
                <a:cs typeface="Noto Sans CJK JP Regular"/>
              </a:rPr>
              <a:t>20</a:t>
            </a:r>
            <a:r>
              <a:rPr sz="750" spc="-40" dirty="0">
                <a:latin typeface="Noto Sans CJK JP Regular"/>
                <a:cs typeface="Noto Sans CJK JP Regular"/>
              </a:rPr>
              <a:t> </a:t>
            </a:r>
            <a:r>
              <a:rPr sz="750" spc="-35" dirty="0">
                <a:latin typeface="Noto Sans CJK JP Regular"/>
                <a:cs typeface="Noto Sans CJK JP Regular"/>
              </a:rPr>
              <a:t>mi</a:t>
            </a:r>
            <a:endParaRPr sz="75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23109" y="6478060"/>
            <a:ext cx="676275" cy="0"/>
          </a:xfrm>
          <a:custGeom>
            <a:avLst/>
            <a:gdLst/>
            <a:ahLst/>
            <a:cxnLst/>
            <a:rect l="l" t="t" r="r" b="b"/>
            <a:pathLst>
              <a:path w="676275">
                <a:moveTo>
                  <a:pt x="0" y="0"/>
                </a:moveTo>
                <a:lnTo>
                  <a:pt x="675771" y="0"/>
                </a:lnTo>
              </a:path>
            </a:pathLst>
          </a:custGeom>
          <a:ln w="19042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79844" y="6430453"/>
            <a:ext cx="19050" cy="57150"/>
          </a:xfrm>
          <a:custGeom>
            <a:avLst/>
            <a:gdLst/>
            <a:ahLst/>
            <a:cxnLst/>
            <a:rect l="l" t="t" r="r" b="b"/>
            <a:pathLst>
              <a:path w="19050" h="57150">
                <a:moveTo>
                  <a:pt x="0" y="0"/>
                </a:moveTo>
                <a:lnTo>
                  <a:pt x="19035" y="0"/>
                </a:lnTo>
                <a:lnTo>
                  <a:pt x="19035" y="57128"/>
                </a:lnTo>
                <a:lnTo>
                  <a:pt x="0" y="57128"/>
                </a:lnTo>
                <a:lnTo>
                  <a:pt x="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23109" y="6430453"/>
            <a:ext cx="19050" cy="57150"/>
          </a:xfrm>
          <a:custGeom>
            <a:avLst/>
            <a:gdLst/>
            <a:ahLst/>
            <a:cxnLst/>
            <a:rect l="l" t="t" r="r" b="b"/>
            <a:pathLst>
              <a:path w="19050" h="57150">
                <a:moveTo>
                  <a:pt x="0" y="0"/>
                </a:moveTo>
                <a:lnTo>
                  <a:pt x="19035" y="0"/>
                </a:lnTo>
                <a:lnTo>
                  <a:pt x="19035" y="57128"/>
                </a:lnTo>
                <a:lnTo>
                  <a:pt x="0" y="57128"/>
                </a:lnTo>
                <a:lnTo>
                  <a:pt x="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5579" y="1041958"/>
            <a:ext cx="7073234" cy="53191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77620" y="5932183"/>
            <a:ext cx="629152" cy="247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71304" y="9351299"/>
            <a:ext cx="274002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5" dirty="0">
                <a:latin typeface="Arial"/>
                <a:cs typeface="Arial"/>
              </a:rPr>
              <a:t>Explore </a:t>
            </a:r>
            <a:r>
              <a:rPr sz="1200" spc="40" dirty="0">
                <a:latin typeface="Arial"/>
                <a:cs typeface="Arial"/>
              </a:rPr>
              <a:t>Baltimore </a:t>
            </a:r>
            <a:r>
              <a:rPr sz="1200" spc="70" dirty="0">
                <a:latin typeface="Arial"/>
                <a:cs typeface="Arial"/>
              </a:rPr>
              <a:t>Marriott</a:t>
            </a:r>
            <a:r>
              <a:rPr sz="1200" spc="-250" dirty="0">
                <a:latin typeface="Arial"/>
                <a:cs typeface="Arial"/>
              </a:rPr>
              <a:t> </a:t>
            </a:r>
            <a:r>
              <a:rPr sz="1200" spc="55" dirty="0">
                <a:latin typeface="Arial"/>
                <a:cs typeface="Arial"/>
              </a:rPr>
              <a:t>Waterfront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55579" y="7538432"/>
            <a:ext cx="3885565" cy="0"/>
          </a:xfrm>
          <a:custGeom>
            <a:avLst/>
            <a:gdLst/>
            <a:ahLst/>
            <a:cxnLst/>
            <a:rect l="l" t="t" r="r" b="b"/>
            <a:pathLst>
              <a:path w="3885565">
                <a:moveTo>
                  <a:pt x="0" y="0"/>
                </a:moveTo>
                <a:lnTo>
                  <a:pt x="3885351" y="0"/>
                </a:lnTo>
              </a:path>
            </a:pathLst>
          </a:custGeom>
          <a:ln w="9532">
            <a:solidFill>
              <a:srgbClr val="E5E5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336935" y="6641895"/>
            <a:ext cx="689610" cy="50990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15"/>
              </a:spcBef>
            </a:pPr>
            <a:r>
              <a:rPr sz="1100" spc="20" dirty="0">
                <a:solidFill>
                  <a:srgbClr val="599D00"/>
                </a:solidFill>
                <a:latin typeface="Noto Sans CJK JP Regular"/>
                <a:cs typeface="Noto Sans CJK JP Regular"/>
              </a:rPr>
              <a:t>3 </a:t>
            </a:r>
            <a:r>
              <a:rPr sz="1100" spc="-50" dirty="0">
                <a:solidFill>
                  <a:srgbClr val="599D00"/>
                </a:solidFill>
                <a:latin typeface="Noto Sans CJK JP Regular"/>
                <a:cs typeface="Noto Sans CJK JP Regular"/>
              </a:rPr>
              <a:t>h </a:t>
            </a:r>
            <a:r>
              <a:rPr sz="1100" spc="20" dirty="0">
                <a:solidFill>
                  <a:srgbClr val="599D00"/>
                </a:solidFill>
                <a:latin typeface="Noto Sans CJK JP Regular"/>
                <a:cs typeface="Noto Sans CJK JP Regular"/>
              </a:rPr>
              <a:t>11</a:t>
            </a:r>
            <a:r>
              <a:rPr sz="1100" spc="30" dirty="0">
                <a:solidFill>
                  <a:srgbClr val="599D00"/>
                </a:solidFill>
                <a:latin typeface="Noto Sans CJK JP Regular"/>
                <a:cs typeface="Noto Sans CJK JP Regular"/>
              </a:rPr>
              <a:t> </a:t>
            </a:r>
            <a:r>
              <a:rPr sz="1100" spc="-40" dirty="0">
                <a:solidFill>
                  <a:srgbClr val="599D00"/>
                </a:solidFill>
                <a:latin typeface="Noto Sans CJK JP Regular"/>
                <a:cs typeface="Noto Sans CJK JP Regular"/>
              </a:rPr>
              <a:t>min</a:t>
            </a:r>
            <a:endParaRPr sz="1100">
              <a:latin typeface="Noto Sans CJK JP Regular"/>
              <a:cs typeface="Noto Sans CJK JP Regular"/>
            </a:endParaRPr>
          </a:p>
          <a:p>
            <a:pPr marL="126364" algn="ctr">
              <a:lnSpc>
                <a:spcPct val="100000"/>
              </a:lnSpc>
              <a:spcBef>
                <a:spcPts val="635"/>
              </a:spcBef>
            </a:pPr>
            <a:r>
              <a:rPr sz="950" spc="20" dirty="0">
                <a:latin typeface="Noto Sans CJK JP Regular"/>
                <a:cs typeface="Noto Sans CJK JP Regular"/>
              </a:rPr>
              <a:t>188</a:t>
            </a:r>
            <a:r>
              <a:rPr sz="950" spc="-60" dirty="0">
                <a:latin typeface="Noto Sans CJK JP Regular"/>
                <a:cs typeface="Noto Sans CJK JP Regular"/>
              </a:rPr>
              <a:t> </a:t>
            </a:r>
            <a:r>
              <a:rPr sz="950" spc="-10" dirty="0">
                <a:latin typeface="Noto Sans CJK JP Regular"/>
                <a:cs typeface="Noto Sans CJK JP Regular"/>
              </a:rPr>
              <a:t>miles</a:t>
            </a:r>
            <a:endParaRPr sz="950">
              <a:latin typeface="Noto Sans CJK JP Regular"/>
              <a:cs typeface="Noto Sans CJK JP Regula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29270" y="6641895"/>
            <a:ext cx="1655445" cy="66230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R="97790" algn="ctr">
              <a:lnSpc>
                <a:spcPct val="100000"/>
              </a:lnSpc>
              <a:spcBef>
                <a:spcPts val="815"/>
              </a:spcBef>
            </a:pPr>
            <a:r>
              <a:rPr sz="1100" spc="-25" dirty="0">
                <a:latin typeface="Noto Sans CJK JP Regular"/>
                <a:cs typeface="Noto Sans CJK JP Regular"/>
              </a:rPr>
              <a:t>via </a:t>
            </a:r>
            <a:r>
              <a:rPr sz="1100" spc="15" dirty="0">
                <a:latin typeface="Noto Sans CJK JP Regular"/>
                <a:cs typeface="Noto Sans CJK JP Regular"/>
              </a:rPr>
              <a:t>NJ </a:t>
            </a:r>
            <a:r>
              <a:rPr sz="1100" spc="-45" dirty="0">
                <a:latin typeface="Noto Sans CJK JP Regular"/>
                <a:cs typeface="Noto Sans CJK JP Regular"/>
              </a:rPr>
              <a:t>Tpke </a:t>
            </a:r>
            <a:r>
              <a:rPr sz="1100" spc="10" dirty="0">
                <a:latin typeface="Noto Sans CJK JP Regular"/>
                <a:cs typeface="Noto Sans CJK JP Regular"/>
              </a:rPr>
              <a:t>S </a:t>
            </a:r>
            <a:r>
              <a:rPr sz="1100" spc="-40" dirty="0">
                <a:latin typeface="Noto Sans CJK JP Regular"/>
                <a:cs typeface="Noto Sans CJK JP Regular"/>
              </a:rPr>
              <a:t>and </a:t>
            </a:r>
            <a:r>
              <a:rPr sz="1100" spc="-15" dirty="0">
                <a:latin typeface="Noto Sans CJK JP Regular"/>
                <a:cs typeface="Noto Sans CJK JP Regular"/>
              </a:rPr>
              <a:t>I-95</a:t>
            </a:r>
            <a:r>
              <a:rPr sz="1100" spc="-10" dirty="0">
                <a:latin typeface="Noto Sans CJK JP Regular"/>
                <a:cs typeface="Noto Sans CJK JP Regular"/>
              </a:rPr>
              <a:t> </a:t>
            </a:r>
            <a:r>
              <a:rPr sz="1100" spc="10" dirty="0">
                <a:latin typeface="Noto Sans CJK JP Regular"/>
                <a:cs typeface="Noto Sans CJK JP Regular"/>
              </a:rPr>
              <a:t>S</a:t>
            </a:r>
            <a:endParaRPr sz="11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950" dirty="0">
                <a:latin typeface="Noto Sans CJK JP Regular"/>
                <a:cs typeface="Noto Sans CJK JP Regular"/>
              </a:rPr>
              <a:t>Fastest </a:t>
            </a:r>
            <a:r>
              <a:rPr sz="950" spc="-40" dirty="0">
                <a:latin typeface="Noto Sans CJK JP Regular"/>
                <a:cs typeface="Noto Sans CJK JP Regular"/>
              </a:rPr>
              <a:t>route, </a:t>
            </a:r>
            <a:r>
              <a:rPr sz="950" spc="-30" dirty="0">
                <a:latin typeface="Noto Sans CJK JP Regular"/>
                <a:cs typeface="Noto Sans CJK JP Regular"/>
              </a:rPr>
              <a:t>the </a:t>
            </a:r>
            <a:r>
              <a:rPr sz="950" spc="-15" dirty="0">
                <a:latin typeface="Noto Sans CJK JP Regular"/>
                <a:cs typeface="Noto Sans CJK JP Regular"/>
              </a:rPr>
              <a:t>usual</a:t>
            </a:r>
            <a:r>
              <a:rPr sz="950" spc="-60" dirty="0">
                <a:latin typeface="Noto Sans CJK JP Regular"/>
                <a:cs typeface="Noto Sans CJK JP Regular"/>
              </a:rPr>
              <a:t> </a:t>
            </a:r>
            <a:r>
              <a:rPr sz="950" spc="-25" dirty="0">
                <a:latin typeface="Noto Sans CJK JP Regular"/>
                <a:cs typeface="Noto Sans CJK JP Regular"/>
              </a:rPr>
              <a:t>traﬃc</a:t>
            </a:r>
            <a:endParaRPr sz="950">
              <a:latin typeface="Noto Sans CJK JP Regular"/>
              <a:cs typeface="Noto Sans CJK JP Regular"/>
            </a:endParaRPr>
          </a:p>
          <a:p>
            <a:pPr marR="179705" algn="ctr">
              <a:lnSpc>
                <a:spcPct val="100000"/>
              </a:lnSpc>
              <a:spcBef>
                <a:spcPts val="60"/>
              </a:spcBef>
            </a:pPr>
            <a:r>
              <a:rPr sz="950" spc="5" dirty="0">
                <a:solidFill>
                  <a:srgbClr val="EF9031"/>
                </a:solidFill>
                <a:latin typeface="Arial"/>
                <a:cs typeface="Arial"/>
              </a:rPr>
              <a:t>This </a:t>
            </a:r>
            <a:r>
              <a:rPr sz="950" spc="10" dirty="0">
                <a:solidFill>
                  <a:srgbClr val="EF9031"/>
                </a:solidFill>
                <a:latin typeface="Arial"/>
                <a:cs typeface="Arial"/>
              </a:rPr>
              <a:t>route </a:t>
            </a:r>
            <a:r>
              <a:rPr sz="950" spc="5" dirty="0">
                <a:solidFill>
                  <a:srgbClr val="EF9031"/>
                </a:solidFill>
                <a:latin typeface="Arial"/>
                <a:cs typeface="Arial"/>
              </a:rPr>
              <a:t>has</a:t>
            </a:r>
            <a:r>
              <a:rPr sz="950" spc="-125" dirty="0">
                <a:solidFill>
                  <a:srgbClr val="EF9031"/>
                </a:solidFill>
                <a:latin typeface="Arial"/>
                <a:cs typeface="Arial"/>
              </a:rPr>
              <a:t> </a:t>
            </a:r>
            <a:r>
              <a:rPr sz="950" spc="5" dirty="0">
                <a:solidFill>
                  <a:srgbClr val="EF9031"/>
                </a:solidFill>
                <a:latin typeface="Arial"/>
                <a:cs typeface="Arial"/>
              </a:rPr>
              <a:t>tolls.</a:t>
            </a:r>
            <a:endParaRPr sz="9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79274" y="6561377"/>
            <a:ext cx="0" cy="972819"/>
          </a:xfrm>
          <a:custGeom>
            <a:avLst/>
            <a:gdLst/>
            <a:ahLst/>
            <a:cxnLst/>
            <a:rect l="l" t="t" r="r" b="b"/>
            <a:pathLst>
              <a:path h="972820">
                <a:moveTo>
                  <a:pt x="0" y="0"/>
                </a:moveTo>
                <a:lnTo>
                  <a:pt x="0" y="972289"/>
                </a:lnTo>
              </a:path>
            </a:pathLst>
          </a:custGeom>
          <a:ln w="47390">
            <a:solidFill>
              <a:srgbClr val="C6D9F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4004" y="6713950"/>
            <a:ext cx="228652" cy="2287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1958" y="7162464"/>
            <a:ext cx="162004" cy="1429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55579" y="8365748"/>
            <a:ext cx="3885565" cy="0"/>
          </a:xfrm>
          <a:custGeom>
            <a:avLst/>
            <a:gdLst/>
            <a:ahLst/>
            <a:cxnLst/>
            <a:rect l="l" t="t" r="r" b="b"/>
            <a:pathLst>
              <a:path w="3885565">
                <a:moveTo>
                  <a:pt x="0" y="0"/>
                </a:moveTo>
                <a:lnTo>
                  <a:pt x="3884937" y="0"/>
                </a:lnTo>
              </a:path>
            </a:pathLst>
          </a:custGeom>
          <a:ln w="9521">
            <a:solidFill>
              <a:srgbClr val="E5E5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334998" y="7622511"/>
            <a:ext cx="689610" cy="50990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15"/>
              </a:spcBef>
            </a:pPr>
            <a:r>
              <a:rPr sz="1100" spc="20" dirty="0">
                <a:solidFill>
                  <a:srgbClr val="599D00"/>
                </a:solidFill>
                <a:latin typeface="Noto Sans CJK JP Regular"/>
                <a:cs typeface="Noto Sans CJK JP Regular"/>
              </a:rPr>
              <a:t>3 </a:t>
            </a:r>
            <a:r>
              <a:rPr sz="1100" spc="-50" dirty="0">
                <a:solidFill>
                  <a:srgbClr val="599D00"/>
                </a:solidFill>
                <a:latin typeface="Noto Sans CJK JP Regular"/>
                <a:cs typeface="Noto Sans CJK JP Regular"/>
              </a:rPr>
              <a:t>h </a:t>
            </a:r>
            <a:r>
              <a:rPr sz="1100" spc="20" dirty="0">
                <a:solidFill>
                  <a:srgbClr val="599D00"/>
                </a:solidFill>
                <a:latin typeface="Noto Sans CJK JP Regular"/>
                <a:cs typeface="Noto Sans CJK JP Regular"/>
              </a:rPr>
              <a:t>51</a:t>
            </a:r>
            <a:r>
              <a:rPr sz="1100" spc="25" dirty="0">
                <a:solidFill>
                  <a:srgbClr val="599D00"/>
                </a:solidFill>
                <a:latin typeface="Noto Sans CJK JP Regular"/>
                <a:cs typeface="Noto Sans CJK JP Regular"/>
              </a:rPr>
              <a:t> </a:t>
            </a:r>
            <a:r>
              <a:rPr sz="1100" spc="-40" dirty="0">
                <a:solidFill>
                  <a:srgbClr val="599D00"/>
                </a:solidFill>
                <a:latin typeface="Noto Sans CJK JP Regular"/>
                <a:cs typeface="Noto Sans CJK JP Regular"/>
              </a:rPr>
              <a:t>min</a:t>
            </a:r>
            <a:endParaRPr sz="1100">
              <a:latin typeface="Noto Sans CJK JP Regular"/>
              <a:cs typeface="Noto Sans CJK JP Regular"/>
            </a:endParaRPr>
          </a:p>
          <a:p>
            <a:pPr marL="126364" algn="ctr">
              <a:lnSpc>
                <a:spcPct val="100000"/>
              </a:lnSpc>
              <a:spcBef>
                <a:spcPts val="630"/>
              </a:spcBef>
            </a:pPr>
            <a:r>
              <a:rPr sz="950" spc="15" dirty="0">
                <a:latin typeface="Noto Sans CJK JP Regular"/>
                <a:cs typeface="Noto Sans CJK JP Regular"/>
              </a:rPr>
              <a:t>237</a:t>
            </a:r>
            <a:r>
              <a:rPr sz="950" spc="-50" dirty="0">
                <a:latin typeface="Noto Sans CJK JP Regular"/>
                <a:cs typeface="Noto Sans CJK JP Regular"/>
              </a:rPr>
              <a:t> </a:t>
            </a:r>
            <a:r>
              <a:rPr sz="950" spc="-10" dirty="0">
                <a:latin typeface="Noto Sans CJK JP Regular"/>
                <a:cs typeface="Noto Sans CJK JP Regular"/>
              </a:rPr>
              <a:t>miles</a:t>
            </a:r>
            <a:endParaRPr sz="950">
              <a:latin typeface="Noto Sans CJK JP Regular"/>
              <a:cs typeface="Noto Sans CJK JP Regula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28683" y="7710393"/>
            <a:ext cx="600710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-25" dirty="0">
                <a:latin typeface="Noto Sans CJK JP Regular"/>
                <a:cs typeface="Noto Sans CJK JP Regular"/>
              </a:rPr>
              <a:t>via </a:t>
            </a:r>
            <a:r>
              <a:rPr sz="1100" spc="-15" dirty="0">
                <a:latin typeface="Noto Sans CJK JP Regular"/>
                <a:cs typeface="Noto Sans CJK JP Regular"/>
              </a:rPr>
              <a:t>I-83</a:t>
            </a:r>
            <a:r>
              <a:rPr sz="1100" spc="15" dirty="0">
                <a:latin typeface="Noto Sans CJK JP Regular"/>
                <a:cs typeface="Noto Sans CJK JP Regular"/>
              </a:rPr>
              <a:t> </a:t>
            </a:r>
            <a:r>
              <a:rPr sz="1100" spc="10" dirty="0">
                <a:latin typeface="Noto Sans CJK JP Regular"/>
                <a:cs typeface="Noto Sans CJK JP Regular"/>
              </a:rPr>
              <a:t>S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84001" y="7694547"/>
            <a:ext cx="228483" cy="2285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5579" y="9194099"/>
            <a:ext cx="3883660" cy="0"/>
          </a:xfrm>
          <a:custGeom>
            <a:avLst/>
            <a:gdLst/>
            <a:ahLst/>
            <a:cxnLst/>
            <a:rect l="l" t="t" r="r" b="b"/>
            <a:pathLst>
              <a:path w="3883660">
                <a:moveTo>
                  <a:pt x="0" y="0"/>
                </a:moveTo>
                <a:lnTo>
                  <a:pt x="3883232" y="0"/>
                </a:lnTo>
              </a:path>
            </a:pathLst>
          </a:custGeom>
          <a:ln w="9521">
            <a:solidFill>
              <a:srgbClr val="E5E5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334998" y="8450912"/>
            <a:ext cx="689610" cy="50990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15"/>
              </a:spcBef>
            </a:pPr>
            <a:r>
              <a:rPr sz="1100" spc="20" dirty="0">
                <a:solidFill>
                  <a:srgbClr val="599D00"/>
                </a:solidFill>
                <a:latin typeface="Noto Sans CJK JP Regular"/>
                <a:cs typeface="Noto Sans CJK JP Regular"/>
              </a:rPr>
              <a:t>3 </a:t>
            </a:r>
            <a:r>
              <a:rPr sz="1100" spc="-50" dirty="0">
                <a:solidFill>
                  <a:srgbClr val="599D00"/>
                </a:solidFill>
                <a:latin typeface="Noto Sans CJK JP Regular"/>
                <a:cs typeface="Noto Sans CJK JP Regular"/>
              </a:rPr>
              <a:t>h </a:t>
            </a:r>
            <a:r>
              <a:rPr sz="1100" spc="20" dirty="0">
                <a:solidFill>
                  <a:srgbClr val="599D00"/>
                </a:solidFill>
                <a:latin typeface="Noto Sans CJK JP Regular"/>
                <a:cs typeface="Noto Sans CJK JP Regular"/>
              </a:rPr>
              <a:t>56</a:t>
            </a:r>
            <a:r>
              <a:rPr sz="1100" spc="25" dirty="0">
                <a:solidFill>
                  <a:srgbClr val="599D00"/>
                </a:solidFill>
                <a:latin typeface="Noto Sans CJK JP Regular"/>
                <a:cs typeface="Noto Sans CJK JP Regular"/>
              </a:rPr>
              <a:t> </a:t>
            </a:r>
            <a:r>
              <a:rPr sz="1100" spc="-40" dirty="0">
                <a:solidFill>
                  <a:srgbClr val="599D00"/>
                </a:solidFill>
                <a:latin typeface="Noto Sans CJK JP Regular"/>
                <a:cs typeface="Noto Sans CJK JP Regular"/>
              </a:rPr>
              <a:t>min</a:t>
            </a:r>
            <a:endParaRPr sz="1100">
              <a:latin typeface="Noto Sans CJK JP Regular"/>
              <a:cs typeface="Noto Sans CJK JP Regular"/>
            </a:endParaRPr>
          </a:p>
          <a:p>
            <a:pPr marL="126364" algn="ctr">
              <a:lnSpc>
                <a:spcPct val="100000"/>
              </a:lnSpc>
              <a:spcBef>
                <a:spcPts val="630"/>
              </a:spcBef>
            </a:pPr>
            <a:r>
              <a:rPr sz="950" spc="15" dirty="0">
                <a:latin typeface="Noto Sans CJK JP Regular"/>
                <a:cs typeface="Noto Sans CJK JP Regular"/>
              </a:rPr>
              <a:t>239</a:t>
            </a:r>
            <a:r>
              <a:rPr sz="950" spc="-50" dirty="0">
                <a:latin typeface="Noto Sans CJK JP Regular"/>
                <a:cs typeface="Noto Sans CJK JP Regular"/>
              </a:rPr>
              <a:t> </a:t>
            </a:r>
            <a:r>
              <a:rPr sz="950" spc="-10" dirty="0">
                <a:latin typeface="Noto Sans CJK JP Regular"/>
                <a:cs typeface="Noto Sans CJK JP Regular"/>
              </a:rPr>
              <a:t>miles</a:t>
            </a:r>
            <a:endParaRPr sz="950">
              <a:latin typeface="Noto Sans CJK JP Regular"/>
              <a:cs typeface="Noto Sans CJK JP Regular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28683" y="8538795"/>
            <a:ext cx="81978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-25" dirty="0">
                <a:latin typeface="Noto Sans CJK JP Regular"/>
                <a:cs typeface="Noto Sans CJK JP Regular"/>
              </a:rPr>
              <a:t>via </a:t>
            </a:r>
            <a:r>
              <a:rPr sz="1100" spc="-15" dirty="0">
                <a:latin typeface="Noto Sans CJK JP Regular"/>
                <a:cs typeface="Noto Sans CJK JP Regular"/>
              </a:rPr>
              <a:t>US-301</a:t>
            </a:r>
            <a:r>
              <a:rPr sz="1100" spc="30" dirty="0">
                <a:latin typeface="Noto Sans CJK JP Regular"/>
                <a:cs typeface="Noto Sans CJK JP Regular"/>
              </a:rPr>
              <a:t> </a:t>
            </a:r>
            <a:r>
              <a:rPr sz="1100" spc="10" dirty="0">
                <a:latin typeface="Noto Sans CJK JP Regular"/>
                <a:cs typeface="Noto Sans CJK JP Regular"/>
              </a:rPr>
              <a:t>S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84001" y="8522910"/>
            <a:ext cx="228483" cy="2285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430614" y="495536"/>
            <a:ext cx="181610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latin typeface="Arial"/>
                <a:cs typeface="Arial"/>
              </a:rPr>
              <a:t>Drive </a:t>
            </a:r>
            <a:r>
              <a:rPr sz="1200" spc="-5" dirty="0">
                <a:latin typeface="Arial"/>
                <a:cs typeface="Arial"/>
              </a:rPr>
              <a:t>188 </a:t>
            </a:r>
            <a:r>
              <a:rPr sz="1200" spc="-15" dirty="0">
                <a:latin typeface="Arial"/>
                <a:cs typeface="Arial"/>
              </a:rPr>
              <a:t>miles, </a:t>
            </a:r>
            <a:r>
              <a:rPr sz="1200" spc="-5" dirty="0">
                <a:latin typeface="Arial"/>
                <a:cs typeface="Arial"/>
              </a:rPr>
              <a:t>3 </a:t>
            </a:r>
            <a:r>
              <a:rPr sz="1200" spc="-10" dirty="0">
                <a:latin typeface="Arial"/>
                <a:cs typeface="Arial"/>
              </a:rPr>
              <a:t>h </a:t>
            </a:r>
            <a:r>
              <a:rPr sz="1200" spc="-5" dirty="0">
                <a:latin typeface="Arial"/>
                <a:cs typeface="Arial"/>
              </a:rPr>
              <a:t>11</a:t>
            </a:r>
            <a:r>
              <a:rPr sz="1200" spc="-240" dirty="0">
                <a:latin typeface="Arial"/>
                <a:cs typeface="Arial"/>
              </a:rPr>
              <a:t> </a:t>
            </a:r>
            <a:r>
              <a:rPr sz="1200" spc="15" dirty="0">
                <a:latin typeface="Arial"/>
                <a:cs typeface="Arial"/>
              </a:rPr>
              <a:t>min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379249" y="495536"/>
            <a:ext cx="12585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Noto Sans CJK JP Regular"/>
                <a:cs typeface="Noto Sans CJK JP Regular"/>
              </a:rPr>
              <a:t>Baltimore</a:t>
            </a:r>
            <a:r>
              <a:rPr sz="1200" spc="-25" dirty="0">
                <a:latin typeface="Noto Sans CJK JP Regular"/>
                <a:cs typeface="Noto Sans CJK JP Regular"/>
              </a:rPr>
              <a:t> </a:t>
            </a:r>
            <a:r>
              <a:rPr sz="1200" spc="-35" dirty="0">
                <a:latin typeface="Noto Sans CJK JP Regular"/>
                <a:cs typeface="Noto Sans CJK JP Regular"/>
              </a:rPr>
              <a:t>Marriott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25094" y="676603"/>
            <a:ext cx="7486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45" dirty="0">
                <a:latin typeface="Noto Sans CJK JP Regular"/>
                <a:cs typeface="Noto Sans CJK JP Regular"/>
              </a:rPr>
              <a:t>Waterfront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498509" y="162978"/>
            <a:ext cx="3545840" cy="172720"/>
          </a:xfrm>
          <a:custGeom>
            <a:avLst/>
            <a:gdLst/>
            <a:ahLst/>
            <a:cxnLst/>
            <a:rect l="l" t="t" r="r" b="b"/>
            <a:pathLst>
              <a:path w="3545840" h="172720">
                <a:moveTo>
                  <a:pt x="0" y="172618"/>
                </a:moveTo>
                <a:lnTo>
                  <a:pt x="3545674" y="172618"/>
                </a:lnTo>
                <a:lnTo>
                  <a:pt x="3545674" y="0"/>
                </a:lnTo>
                <a:lnTo>
                  <a:pt x="0" y="0"/>
                </a:lnTo>
                <a:lnTo>
                  <a:pt x="0" y="1726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4230" y="512305"/>
            <a:ext cx="2619375" cy="202565"/>
          </a:xfrm>
          <a:custGeom>
            <a:avLst/>
            <a:gdLst/>
            <a:ahLst/>
            <a:cxnLst/>
            <a:rect l="l" t="t" r="r" b="b"/>
            <a:pathLst>
              <a:path w="2619375" h="202565">
                <a:moveTo>
                  <a:pt x="0" y="202412"/>
                </a:moveTo>
                <a:lnTo>
                  <a:pt x="2618905" y="202412"/>
                </a:lnTo>
                <a:lnTo>
                  <a:pt x="2618905" y="0"/>
                </a:lnTo>
                <a:lnTo>
                  <a:pt x="0" y="0"/>
                </a:lnTo>
                <a:lnTo>
                  <a:pt x="0" y="2024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65126" y="2214803"/>
            <a:ext cx="1563370" cy="678815"/>
          </a:xfrm>
          <a:custGeom>
            <a:avLst/>
            <a:gdLst/>
            <a:ahLst/>
            <a:cxnLst/>
            <a:rect l="l" t="t" r="r" b="b"/>
            <a:pathLst>
              <a:path w="1563370" h="678814">
                <a:moveTo>
                  <a:pt x="0" y="678319"/>
                </a:moveTo>
                <a:lnTo>
                  <a:pt x="1562785" y="678319"/>
                </a:lnTo>
                <a:lnTo>
                  <a:pt x="1562785" y="0"/>
                </a:lnTo>
                <a:lnTo>
                  <a:pt x="0" y="0"/>
                </a:lnTo>
                <a:lnTo>
                  <a:pt x="0" y="6783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23253" y="9724682"/>
            <a:ext cx="6811009" cy="174625"/>
          </a:xfrm>
          <a:custGeom>
            <a:avLst/>
            <a:gdLst/>
            <a:ahLst/>
            <a:cxnLst/>
            <a:rect l="l" t="t" r="r" b="b"/>
            <a:pathLst>
              <a:path w="6811009" h="174625">
                <a:moveTo>
                  <a:pt x="6810768" y="0"/>
                </a:moveTo>
                <a:lnTo>
                  <a:pt x="0" y="1384"/>
                </a:lnTo>
                <a:lnTo>
                  <a:pt x="0" y="174002"/>
                </a:lnTo>
                <a:lnTo>
                  <a:pt x="6810768" y="174002"/>
                </a:lnTo>
                <a:lnTo>
                  <a:pt x="68107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156121" y="309892"/>
            <a:ext cx="7150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85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817010" y="9592564"/>
            <a:ext cx="13843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85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86448"/>
            <a:ext cx="7560005" cy="10119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83414" y="1629600"/>
            <a:ext cx="1410335" cy="359410"/>
          </a:xfrm>
          <a:custGeom>
            <a:avLst/>
            <a:gdLst/>
            <a:ahLst/>
            <a:cxnLst/>
            <a:rect l="l" t="t" r="r" b="b"/>
            <a:pathLst>
              <a:path w="1410335" h="359410">
                <a:moveTo>
                  <a:pt x="0" y="359105"/>
                </a:moveTo>
                <a:lnTo>
                  <a:pt x="1409839" y="359105"/>
                </a:lnTo>
                <a:lnTo>
                  <a:pt x="1409839" y="0"/>
                </a:lnTo>
                <a:lnTo>
                  <a:pt x="0" y="0"/>
                </a:lnTo>
                <a:lnTo>
                  <a:pt x="0" y="3591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19094" y="1988718"/>
            <a:ext cx="1523365" cy="160020"/>
          </a:xfrm>
          <a:custGeom>
            <a:avLst/>
            <a:gdLst/>
            <a:ahLst/>
            <a:cxnLst/>
            <a:rect l="l" t="t" r="r" b="b"/>
            <a:pathLst>
              <a:path w="1523364" h="160019">
                <a:moveTo>
                  <a:pt x="0" y="159600"/>
                </a:moveTo>
                <a:lnTo>
                  <a:pt x="1522882" y="159600"/>
                </a:lnTo>
                <a:lnTo>
                  <a:pt x="1522882" y="0"/>
                </a:lnTo>
                <a:lnTo>
                  <a:pt x="0" y="0"/>
                </a:lnTo>
                <a:lnTo>
                  <a:pt x="0" y="159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78423" y="1922208"/>
            <a:ext cx="1270635" cy="339725"/>
          </a:xfrm>
          <a:custGeom>
            <a:avLst/>
            <a:gdLst/>
            <a:ahLst/>
            <a:cxnLst/>
            <a:rect l="l" t="t" r="r" b="b"/>
            <a:pathLst>
              <a:path w="1270634" h="339725">
                <a:moveTo>
                  <a:pt x="0" y="339153"/>
                </a:moveTo>
                <a:lnTo>
                  <a:pt x="1270177" y="339153"/>
                </a:lnTo>
                <a:lnTo>
                  <a:pt x="1270177" y="0"/>
                </a:lnTo>
                <a:lnTo>
                  <a:pt x="0" y="0"/>
                </a:lnTo>
                <a:lnTo>
                  <a:pt x="0" y="3391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77253" y="2846603"/>
            <a:ext cx="3511550" cy="153035"/>
          </a:xfrm>
          <a:custGeom>
            <a:avLst/>
            <a:gdLst/>
            <a:ahLst/>
            <a:cxnLst/>
            <a:rect l="l" t="t" r="r" b="b"/>
            <a:pathLst>
              <a:path w="3511550" h="153035">
                <a:moveTo>
                  <a:pt x="0" y="152946"/>
                </a:moveTo>
                <a:lnTo>
                  <a:pt x="3511283" y="152946"/>
                </a:lnTo>
                <a:lnTo>
                  <a:pt x="3511283" y="0"/>
                </a:lnTo>
                <a:lnTo>
                  <a:pt x="0" y="0"/>
                </a:lnTo>
                <a:lnTo>
                  <a:pt x="0" y="1529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943727" y="309892"/>
            <a:ext cx="7150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86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98113" y="10235791"/>
            <a:ext cx="1638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86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1649" y="0"/>
            <a:ext cx="5856681" cy="106920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217" y="2813329"/>
            <a:ext cx="1243965" cy="958215"/>
          </a:xfrm>
          <a:custGeom>
            <a:avLst/>
            <a:gdLst/>
            <a:ahLst/>
            <a:cxnLst/>
            <a:rect l="l" t="t" r="r" b="b"/>
            <a:pathLst>
              <a:path w="1243964" h="958214">
                <a:moveTo>
                  <a:pt x="0" y="957618"/>
                </a:moveTo>
                <a:lnTo>
                  <a:pt x="1243584" y="957618"/>
                </a:lnTo>
                <a:lnTo>
                  <a:pt x="1243584" y="0"/>
                </a:lnTo>
                <a:lnTo>
                  <a:pt x="0" y="0"/>
                </a:lnTo>
                <a:lnTo>
                  <a:pt x="0" y="9576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43727" y="309892"/>
            <a:ext cx="7150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87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98113" y="10235791"/>
            <a:ext cx="1638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87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2879" y="165165"/>
            <a:ext cx="43751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Times New Roman"/>
                <a:cs typeface="Times New Roman"/>
              </a:rPr>
              <a:t>7/27/2019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89050" y="9727347"/>
            <a:ext cx="1555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Times New Roman"/>
                <a:cs typeface="Times New Roman"/>
              </a:rPr>
              <a:t>1</a:t>
            </a:r>
            <a:r>
              <a:rPr sz="800" spc="-10" dirty="0">
                <a:latin typeface="Times New Roman"/>
                <a:cs typeface="Times New Roman"/>
              </a:rPr>
              <a:t>/</a:t>
            </a:r>
            <a:r>
              <a:rPr sz="800" spc="-5" dirty="0">
                <a:latin typeface="Times New Roman"/>
                <a:cs typeface="Times New Roman"/>
              </a:rPr>
              <a:t>2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74628" y="6379901"/>
            <a:ext cx="1061720" cy="139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-5" dirty="0">
                <a:latin typeface="Noto Sans CJK JP Regular"/>
                <a:cs typeface="Noto Sans CJK JP Regular"/>
              </a:rPr>
              <a:t>Map </a:t>
            </a:r>
            <a:r>
              <a:rPr sz="750" spc="-30" dirty="0">
                <a:latin typeface="Noto Sans CJK JP Regular"/>
                <a:cs typeface="Noto Sans CJK JP Regular"/>
              </a:rPr>
              <a:t>data </a:t>
            </a:r>
            <a:r>
              <a:rPr sz="750" spc="-5" dirty="0">
                <a:latin typeface="Noto Sans CJK JP Regular"/>
                <a:cs typeface="Noto Sans CJK JP Regular"/>
              </a:rPr>
              <a:t>©2019</a:t>
            </a:r>
            <a:r>
              <a:rPr sz="750" spc="20" dirty="0">
                <a:latin typeface="Noto Sans CJK JP Regular"/>
                <a:cs typeface="Noto Sans CJK JP Regular"/>
              </a:rPr>
              <a:t> </a:t>
            </a:r>
            <a:r>
              <a:rPr sz="750" spc="-20" dirty="0">
                <a:latin typeface="Noto Sans CJK JP Regular"/>
                <a:cs typeface="Noto Sans CJK JP Regular"/>
              </a:rPr>
              <a:t>Google</a:t>
            </a:r>
            <a:endParaRPr sz="750"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54794" y="6379901"/>
            <a:ext cx="262890" cy="139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dirty="0">
                <a:latin typeface="Noto Sans CJK JP Regular"/>
                <a:cs typeface="Noto Sans CJK JP Regular"/>
              </a:rPr>
              <a:t>20</a:t>
            </a:r>
            <a:r>
              <a:rPr sz="750" spc="-40" dirty="0">
                <a:latin typeface="Noto Sans CJK JP Regular"/>
                <a:cs typeface="Noto Sans CJK JP Regular"/>
              </a:rPr>
              <a:t> </a:t>
            </a:r>
            <a:r>
              <a:rPr sz="750" spc="-35" dirty="0">
                <a:latin typeface="Noto Sans CJK JP Regular"/>
                <a:cs typeface="Noto Sans CJK JP Regular"/>
              </a:rPr>
              <a:t>mi</a:t>
            </a:r>
            <a:endParaRPr sz="75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23109" y="6478060"/>
            <a:ext cx="676275" cy="0"/>
          </a:xfrm>
          <a:custGeom>
            <a:avLst/>
            <a:gdLst/>
            <a:ahLst/>
            <a:cxnLst/>
            <a:rect l="l" t="t" r="r" b="b"/>
            <a:pathLst>
              <a:path w="676275">
                <a:moveTo>
                  <a:pt x="0" y="0"/>
                </a:moveTo>
                <a:lnTo>
                  <a:pt x="675771" y="0"/>
                </a:lnTo>
              </a:path>
            </a:pathLst>
          </a:custGeom>
          <a:ln w="19042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79844" y="6430453"/>
            <a:ext cx="19050" cy="57150"/>
          </a:xfrm>
          <a:custGeom>
            <a:avLst/>
            <a:gdLst/>
            <a:ahLst/>
            <a:cxnLst/>
            <a:rect l="l" t="t" r="r" b="b"/>
            <a:pathLst>
              <a:path w="19050" h="57150">
                <a:moveTo>
                  <a:pt x="0" y="0"/>
                </a:moveTo>
                <a:lnTo>
                  <a:pt x="19035" y="0"/>
                </a:lnTo>
                <a:lnTo>
                  <a:pt x="19035" y="57128"/>
                </a:lnTo>
                <a:lnTo>
                  <a:pt x="0" y="57128"/>
                </a:lnTo>
                <a:lnTo>
                  <a:pt x="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23109" y="6430453"/>
            <a:ext cx="19050" cy="57150"/>
          </a:xfrm>
          <a:custGeom>
            <a:avLst/>
            <a:gdLst/>
            <a:ahLst/>
            <a:cxnLst/>
            <a:rect l="l" t="t" r="r" b="b"/>
            <a:pathLst>
              <a:path w="19050" h="57150">
                <a:moveTo>
                  <a:pt x="0" y="0"/>
                </a:moveTo>
                <a:lnTo>
                  <a:pt x="19035" y="0"/>
                </a:lnTo>
                <a:lnTo>
                  <a:pt x="19035" y="57128"/>
                </a:lnTo>
                <a:lnTo>
                  <a:pt x="0" y="57128"/>
                </a:lnTo>
                <a:lnTo>
                  <a:pt x="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5579" y="1041958"/>
            <a:ext cx="7073234" cy="53191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77620" y="5932183"/>
            <a:ext cx="629152" cy="247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5579" y="7689689"/>
            <a:ext cx="3885565" cy="0"/>
          </a:xfrm>
          <a:custGeom>
            <a:avLst/>
            <a:gdLst/>
            <a:ahLst/>
            <a:cxnLst/>
            <a:rect l="l" t="t" r="r" b="b"/>
            <a:pathLst>
              <a:path w="3885565">
                <a:moveTo>
                  <a:pt x="0" y="0"/>
                </a:moveTo>
                <a:lnTo>
                  <a:pt x="3884940" y="0"/>
                </a:lnTo>
              </a:path>
            </a:pathLst>
          </a:custGeom>
          <a:ln w="9521">
            <a:solidFill>
              <a:srgbClr val="E5E5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417173" y="6641895"/>
            <a:ext cx="609600" cy="50990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100" spc="20" dirty="0">
                <a:solidFill>
                  <a:srgbClr val="599D00"/>
                </a:solidFill>
                <a:latin typeface="Noto Sans CJK JP Regular"/>
                <a:cs typeface="Noto Sans CJK JP Regular"/>
              </a:rPr>
              <a:t>3 </a:t>
            </a:r>
            <a:r>
              <a:rPr sz="1100" spc="-50" dirty="0">
                <a:solidFill>
                  <a:srgbClr val="599D00"/>
                </a:solidFill>
                <a:latin typeface="Noto Sans CJK JP Regular"/>
                <a:cs typeface="Noto Sans CJK JP Regular"/>
              </a:rPr>
              <a:t>h </a:t>
            </a:r>
            <a:r>
              <a:rPr sz="1100" spc="20" dirty="0">
                <a:solidFill>
                  <a:srgbClr val="599D00"/>
                </a:solidFill>
                <a:latin typeface="Noto Sans CJK JP Regular"/>
                <a:cs typeface="Noto Sans CJK JP Regular"/>
              </a:rPr>
              <a:t>2</a:t>
            </a:r>
            <a:r>
              <a:rPr sz="1100" spc="30" dirty="0">
                <a:solidFill>
                  <a:srgbClr val="599D00"/>
                </a:solidFill>
                <a:latin typeface="Noto Sans CJK JP Regular"/>
                <a:cs typeface="Noto Sans CJK JP Regular"/>
              </a:rPr>
              <a:t> </a:t>
            </a:r>
            <a:r>
              <a:rPr sz="1100" spc="-40" dirty="0">
                <a:solidFill>
                  <a:srgbClr val="599D00"/>
                </a:solidFill>
                <a:latin typeface="Noto Sans CJK JP Regular"/>
                <a:cs typeface="Noto Sans CJK JP Regular"/>
              </a:rPr>
              <a:t>min</a:t>
            </a:r>
            <a:endParaRPr sz="1100">
              <a:latin typeface="Noto Sans CJK JP Regular"/>
              <a:cs typeface="Noto Sans CJK JP Regular"/>
            </a:endParaRPr>
          </a:p>
          <a:p>
            <a:pPr marL="59055">
              <a:lnSpc>
                <a:spcPct val="100000"/>
              </a:lnSpc>
              <a:spcBef>
                <a:spcPts val="635"/>
              </a:spcBef>
            </a:pPr>
            <a:r>
              <a:rPr sz="950" spc="20" dirty="0">
                <a:latin typeface="Noto Sans CJK JP Regular"/>
                <a:cs typeface="Noto Sans CJK JP Regular"/>
              </a:rPr>
              <a:t>191</a:t>
            </a:r>
            <a:r>
              <a:rPr sz="950" spc="-60" dirty="0">
                <a:latin typeface="Noto Sans CJK JP Regular"/>
                <a:cs typeface="Noto Sans CJK JP Regular"/>
              </a:rPr>
              <a:t> </a:t>
            </a:r>
            <a:r>
              <a:rPr sz="950" spc="-10" dirty="0">
                <a:latin typeface="Noto Sans CJK JP Regular"/>
                <a:cs typeface="Noto Sans CJK JP Regular"/>
              </a:rPr>
              <a:t>miles</a:t>
            </a:r>
            <a:endParaRPr sz="950">
              <a:latin typeface="Noto Sans CJK JP Regular"/>
              <a:cs typeface="Noto Sans CJK JP Regula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29291" y="6641895"/>
            <a:ext cx="2197100" cy="81534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100" spc="-25" dirty="0">
                <a:latin typeface="Noto Sans CJK JP Regular"/>
                <a:cs typeface="Noto Sans CJK JP Regular"/>
              </a:rPr>
              <a:t>via </a:t>
            </a:r>
            <a:r>
              <a:rPr sz="1100" spc="-15" dirty="0">
                <a:latin typeface="Noto Sans CJK JP Regular"/>
                <a:cs typeface="Noto Sans CJK JP Regular"/>
              </a:rPr>
              <a:t>I-95 </a:t>
            </a:r>
            <a:r>
              <a:rPr sz="1100" spc="-40" dirty="0">
                <a:latin typeface="Noto Sans CJK JP Regular"/>
                <a:cs typeface="Noto Sans CJK JP Regular"/>
              </a:rPr>
              <a:t>N, </a:t>
            </a:r>
            <a:r>
              <a:rPr sz="1100" spc="15" dirty="0">
                <a:latin typeface="Noto Sans CJK JP Regular"/>
                <a:cs typeface="Noto Sans CJK JP Regular"/>
              </a:rPr>
              <a:t>NJ </a:t>
            </a:r>
            <a:r>
              <a:rPr sz="1100" spc="-45" dirty="0">
                <a:latin typeface="Noto Sans CJK JP Regular"/>
                <a:cs typeface="Noto Sans CJK JP Regular"/>
              </a:rPr>
              <a:t>Tpke </a:t>
            </a:r>
            <a:r>
              <a:rPr sz="1100" spc="-40" dirty="0">
                <a:latin typeface="Noto Sans CJK JP Regular"/>
                <a:cs typeface="Noto Sans CJK JP Regular"/>
              </a:rPr>
              <a:t>and</a:t>
            </a:r>
            <a:r>
              <a:rPr sz="1100" spc="-130" dirty="0">
                <a:latin typeface="Noto Sans CJK JP Regular"/>
                <a:cs typeface="Noto Sans CJK JP Regular"/>
              </a:rPr>
              <a:t> </a:t>
            </a:r>
            <a:r>
              <a:rPr sz="1100" spc="-15" dirty="0">
                <a:latin typeface="Noto Sans CJK JP Regular"/>
                <a:cs typeface="Noto Sans CJK JP Regular"/>
              </a:rPr>
              <a:t>I-95</a:t>
            </a:r>
            <a:endParaRPr sz="1100">
              <a:latin typeface="Noto Sans CJK JP Regular"/>
              <a:cs typeface="Noto Sans CJK JP Regular"/>
            </a:endParaRPr>
          </a:p>
          <a:p>
            <a:pPr marL="12700" marR="5080">
              <a:lnSpc>
                <a:spcPct val="105300"/>
              </a:lnSpc>
              <a:spcBef>
                <a:spcPts val="570"/>
              </a:spcBef>
            </a:pPr>
            <a:r>
              <a:rPr sz="950" dirty="0">
                <a:latin typeface="Noto Sans CJK JP Regular"/>
                <a:cs typeface="Noto Sans CJK JP Regular"/>
              </a:rPr>
              <a:t>Fastest </a:t>
            </a:r>
            <a:r>
              <a:rPr sz="950" spc="-35" dirty="0">
                <a:latin typeface="Noto Sans CJK JP Regular"/>
                <a:cs typeface="Noto Sans CJK JP Regular"/>
              </a:rPr>
              <a:t>route </a:t>
            </a:r>
            <a:r>
              <a:rPr sz="950" spc="-60" dirty="0">
                <a:latin typeface="Noto Sans CJK JP Regular"/>
                <a:cs typeface="Noto Sans CJK JP Regular"/>
              </a:rPr>
              <a:t>now, </a:t>
            </a:r>
            <a:r>
              <a:rPr sz="950" spc="-15" dirty="0">
                <a:latin typeface="Noto Sans CJK JP Regular"/>
                <a:cs typeface="Noto Sans CJK JP Regular"/>
              </a:rPr>
              <a:t>avoids </a:t>
            </a:r>
            <a:r>
              <a:rPr sz="950" spc="-30" dirty="0">
                <a:latin typeface="Noto Sans CJK JP Regular"/>
                <a:cs typeface="Noto Sans CJK JP Regular"/>
              </a:rPr>
              <a:t>road </a:t>
            </a:r>
            <a:r>
              <a:rPr sz="950" spc="-5" dirty="0">
                <a:latin typeface="Noto Sans CJK JP Regular"/>
                <a:cs typeface="Noto Sans CJK JP Regular"/>
              </a:rPr>
              <a:t>closures  </a:t>
            </a:r>
            <a:r>
              <a:rPr sz="950" spc="-35" dirty="0">
                <a:latin typeface="Noto Sans CJK JP Regular"/>
                <a:cs typeface="Noto Sans CJK JP Regular"/>
              </a:rPr>
              <a:t>on </a:t>
            </a:r>
            <a:r>
              <a:rPr sz="950" spc="10" dirty="0">
                <a:latin typeface="Noto Sans CJK JP Regular"/>
                <a:cs typeface="Noto Sans CJK JP Regular"/>
              </a:rPr>
              <a:t>S </a:t>
            </a:r>
            <a:r>
              <a:rPr sz="950" spc="-25" dirty="0">
                <a:latin typeface="Noto Sans CJK JP Regular"/>
                <a:cs typeface="Noto Sans CJK JP Regular"/>
              </a:rPr>
              <a:t>Howard</a:t>
            </a:r>
            <a:r>
              <a:rPr sz="950" spc="-85" dirty="0">
                <a:latin typeface="Noto Sans CJK JP Regular"/>
                <a:cs typeface="Noto Sans CJK JP Regular"/>
              </a:rPr>
              <a:t> </a:t>
            </a:r>
            <a:r>
              <a:rPr sz="950" spc="-15" dirty="0">
                <a:latin typeface="Noto Sans CJK JP Regular"/>
                <a:cs typeface="Noto Sans CJK JP Regular"/>
              </a:rPr>
              <a:t>St</a:t>
            </a:r>
            <a:endParaRPr sz="950">
              <a:latin typeface="Noto Sans CJK JP Regular"/>
              <a:cs typeface="Noto Sans CJK JP Regular"/>
            </a:endParaRPr>
          </a:p>
          <a:p>
            <a:pPr marL="205104">
              <a:lnSpc>
                <a:spcPct val="100000"/>
              </a:lnSpc>
              <a:spcBef>
                <a:spcPts val="65"/>
              </a:spcBef>
            </a:pPr>
            <a:r>
              <a:rPr sz="950" spc="5" dirty="0">
                <a:solidFill>
                  <a:srgbClr val="EF9031"/>
                </a:solidFill>
                <a:latin typeface="Arial"/>
                <a:cs typeface="Arial"/>
              </a:rPr>
              <a:t>This </a:t>
            </a:r>
            <a:r>
              <a:rPr sz="950" spc="10" dirty="0">
                <a:solidFill>
                  <a:srgbClr val="EF9031"/>
                </a:solidFill>
                <a:latin typeface="Arial"/>
                <a:cs typeface="Arial"/>
              </a:rPr>
              <a:t>route </a:t>
            </a:r>
            <a:r>
              <a:rPr sz="950" spc="5" dirty="0">
                <a:solidFill>
                  <a:srgbClr val="EF9031"/>
                </a:solidFill>
                <a:latin typeface="Arial"/>
                <a:cs typeface="Arial"/>
              </a:rPr>
              <a:t>has</a:t>
            </a:r>
            <a:r>
              <a:rPr sz="950" spc="-110" dirty="0">
                <a:solidFill>
                  <a:srgbClr val="EF9031"/>
                </a:solidFill>
                <a:latin typeface="Arial"/>
                <a:cs typeface="Arial"/>
              </a:rPr>
              <a:t> </a:t>
            </a:r>
            <a:r>
              <a:rPr sz="950" spc="5" dirty="0">
                <a:solidFill>
                  <a:srgbClr val="EF9031"/>
                </a:solidFill>
                <a:latin typeface="Arial"/>
                <a:cs typeface="Arial"/>
              </a:rPr>
              <a:t>tolls.</a:t>
            </a:r>
            <a:endParaRPr sz="9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79274" y="6561377"/>
            <a:ext cx="0" cy="1125220"/>
          </a:xfrm>
          <a:custGeom>
            <a:avLst/>
            <a:gdLst/>
            <a:ahLst/>
            <a:cxnLst/>
            <a:rect l="l" t="t" r="r" b="b"/>
            <a:pathLst>
              <a:path h="1125220">
                <a:moveTo>
                  <a:pt x="0" y="0"/>
                </a:moveTo>
                <a:lnTo>
                  <a:pt x="0" y="1124805"/>
                </a:lnTo>
              </a:path>
            </a:pathLst>
          </a:custGeom>
          <a:ln w="47390">
            <a:solidFill>
              <a:srgbClr val="C6D9F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4004" y="6713950"/>
            <a:ext cx="228652" cy="2287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41958" y="7314986"/>
            <a:ext cx="162004" cy="1429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5579" y="8518099"/>
            <a:ext cx="3885565" cy="0"/>
          </a:xfrm>
          <a:custGeom>
            <a:avLst/>
            <a:gdLst/>
            <a:ahLst/>
            <a:cxnLst/>
            <a:rect l="l" t="t" r="r" b="b"/>
            <a:pathLst>
              <a:path w="3885565">
                <a:moveTo>
                  <a:pt x="0" y="0"/>
                </a:moveTo>
                <a:lnTo>
                  <a:pt x="3884937" y="0"/>
                </a:lnTo>
              </a:path>
            </a:pathLst>
          </a:custGeom>
          <a:ln w="9521">
            <a:solidFill>
              <a:srgbClr val="E5E5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334998" y="7774861"/>
            <a:ext cx="689610" cy="50990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15"/>
              </a:spcBef>
            </a:pPr>
            <a:r>
              <a:rPr sz="1100" spc="20" dirty="0">
                <a:solidFill>
                  <a:srgbClr val="599D00"/>
                </a:solidFill>
                <a:latin typeface="Noto Sans CJK JP Regular"/>
                <a:cs typeface="Noto Sans CJK JP Regular"/>
              </a:rPr>
              <a:t>3 </a:t>
            </a:r>
            <a:r>
              <a:rPr sz="1100" spc="-50" dirty="0">
                <a:solidFill>
                  <a:srgbClr val="599D00"/>
                </a:solidFill>
                <a:latin typeface="Noto Sans CJK JP Regular"/>
                <a:cs typeface="Noto Sans CJK JP Regular"/>
              </a:rPr>
              <a:t>h </a:t>
            </a:r>
            <a:r>
              <a:rPr sz="1100" spc="20" dirty="0">
                <a:solidFill>
                  <a:srgbClr val="599D00"/>
                </a:solidFill>
                <a:latin typeface="Noto Sans CJK JP Regular"/>
                <a:cs typeface="Noto Sans CJK JP Regular"/>
              </a:rPr>
              <a:t>50</a:t>
            </a:r>
            <a:r>
              <a:rPr sz="1100" spc="25" dirty="0">
                <a:solidFill>
                  <a:srgbClr val="599D00"/>
                </a:solidFill>
                <a:latin typeface="Noto Sans CJK JP Regular"/>
                <a:cs typeface="Noto Sans CJK JP Regular"/>
              </a:rPr>
              <a:t> </a:t>
            </a:r>
            <a:r>
              <a:rPr sz="1100" spc="-40" dirty="0">
                <a:solidFill>
                  <a:srgbClr val="599D00"/>
                </a:solidFill>
                <a:latin typeface="Noto Sans CJK JP Regular"/>
                <a:cs typeface="Noto Sans CJK JP Regular"/>
              </a:rPr>
              <a:t>min</a:t>
            </a:r>
            <a:endParaRPr sz="1100">
              <a:latin typeface="Noto Sans CJK JP Regular"/>
              <a:cs typeface="Noto Sans CJK JP Regular"/>
            </a:endParaRPr>
          </a:p>
          <a:p>
            <a:pPr marL="126364" algn="ctr">
              <a:lnSpc>
                <a:spcPct val="100000"/>
              </a:lnSpc>
              <a:spcBef>
                <a:spcPts val="630"/>
              </a:spcBef>
            </a:pPr>
            <a:r>
              <a:rPr sz="950" spc="15" dirty="0">
                <a:latin typeface="Noto Sans CJK JP Regular"/>
                <a:cs typeface="Noto Sans CJK JP Regular"/>
              </a:rPr>
              <a:t>236</a:t>
            </a:r>
            <a:r>
              <a:rPr sz="950" spc="-50" dirty="0">
                <a:latin typeface="Noto Sans CJK JP Regular"/>
                <a:cs typeface="Noto Sans CJK JP Regular"/>
              </a:rPr>
              <a:t> </a:t>
            </a:r>
            <a:r>
              <a:rPr sz="950" spc="-10" dirty="0">
                <a:latin typeface="Noto Sans CJK JP Regular"/>
                <a:cs typeface="Noto Sans CJK JP Regular"/>
              </a:rPr>
              <a:t>miles</a:t>
            </a:r>
            <a:endParaRPr sz="950">
              <a:latin typeface="Noto Sans CJK JP Regular"/>
              <a:cs typeface="Noto Sans CJK JP Regula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28683" y="7862743"/>
            <a:ext cx="48069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-25" dirty="0">
                <a:latin typeface="Noto Sans CJK JP Regular"/>
                <a:cs typeface="Noto Sans CJK JP Regular"/>
              </a:rPr>
              <a:t>via</a:t>
            </a:r>
            <a:r>
              <a:rPr sz="1100" spc="-30" dirty="0">
                <a:latin typeface="Noto Sans CJK JP Regular"/>
                <a:cs typeface="Noto Sans CJK JP Regular"/>
              </a:rPr>
              <a:t> </a:t>
            </a:r>
            <a:r>
              <a:rPr sz="1100" spc="-15" dirty="0">
                <a:latin typeface="Noto Sans CJK JP Regular"/>
                <a:cs typeface="Noto Sans CJK JP Regular"/>
              </a:rPr>
              <a:t>I-95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4001" y="7846871"/>
            <a:ext cx="228483" cy="2285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5579" y="9346440"/>
            <a:ext cx="3883660" cy="0"/>
          </a:xfrm>
          <a:custGeom>
            <a:avLst/>
            <a:gdLst/>
            <a:ahLst/>
            <a:cxnLst/>
            <a:rect l="l" t="t" r="r" b="b"/>
            <a:pathLst>
              <a:path w="3883660">
                <a:moveTo>
                  <a:pt x="0" y="0"/>
                </a:moveTo>
                <a:lnTo>
                  <a:pt x="3883232" y="0"/>
                </a:lnTo>
              </a:path>
            </a:pathLst>
          </a:custGeom>
          <a:ln w="9521">
            <a:solidFill>
              <a:srgbClr val="E5E5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415196" y="8603250"/>
            <a:ext cx="609600" cy="50990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100" spc="20" dirty="0">
                <a:solidFill>
                  <a:srgbClr val="599D00"/>
                </a:solidFill>
                <a:latin typeface="Noto Sans CJK JP Regular"/>
                <a:cs typeface="Noto Sans CJK JP Regular"/>
              </a:rPr>
              <a:t>4 </a:t>
            </a:r>
            <a:r>
              <a:rPr sz="1100" spc="-50" dirty="0">
                <a:solidFill>
                  <a:srgbClr val="599D00"/>
                </a:solidFill>
                <a:latin typeface="Noto Sans CJK JP Regular"/>
                <a:cs typeface="Noto Sans CJK JP Regular"/>
              </a:rPr>
              <a:t>h </a:t>
            </a:r>
            <a:r>
              <a:rPr sz="1100" spc="20" dirty="0">
                <a:solidFill>
                  <a:srgbClr val="599D00"/>
                </a:solidFill>
                <a:latin typeface="Noto Sans CJK JP Regular"/>
                <a:cs typeface="Noto Sans CJK JP Regular"/>
              </a:rPr>
              <a:t>3</a:t>
            </a:r>
            <a:r>
              <a:rPr sz="1100" spc="25" dirty="0">
                <a:solidFill>
                  <a:srgbClr val="599D00"/>
                </a:solidFill>
                <a:latin typeface="Noto Sans CJK JP Regular"/>
                <a:cs typeface="Noto Sans CJK JP Regular"/>
              </a:rPr>
              <a:t> </a:t>
            </a:r>
            <a:r>
              <a:rPr sz="1100" spc="-40" dirty="0">
                <a:solidFill>
                  <a:srgbClr val="599D00"/>
                </a:solidFill>
                <a:latin typeface="Noto Sans CJK JP Regular"/>
                <a:cs typeface="Noto Sans CJK JP Regular"/>
              </a:rPr>
              <a:t>min</a:t>
            </a:r>
            <a:endParaRPr sz="1100">
              <a:latin typeface="Noto Sans CJK JP Regular"/>
              <a:cs typeface="Noto Sans CJK JP Regular"/>
            </a:endParaRPr>
          </a:p>
          <a:p>
            <a:pPr marL="59055">
              <a:lnSpc>
                <a:spcPct val="100000"/>
              </a:lnSpc>
              <a:spcBef>
                <a:spcPts val="630"/>
              </a:spcBef>
            </a:pPr>
            <a:r>
              <a:rPr sz="950" spc="15" dirty="0">
                <a:latin typeface="Noto Sans CJK JP Regular"/>
                <a:cs typeface="Noto Sans CJK JP Regular"/>
              </a:rPr>
              <a:t>238</a:t>
            </a:r>
            <a:r>
              <a:rPr sz="950" spc="-50" dirty="0">
                <a:latin typeface="Noto Sans CJK JP Regular"/>
                <a:cs typeface="Noto Sans CJK JP Regular"/>
              </a:rPr>
              <a:t> </a:t>
            </a:r>
            <a:r>
              <a:rPr sz="950" spc="-10" dirty="0">
                <a:latin typeface="Noto Sans CJK JP Regular"/>
                <a:cs typeface="Noto Sans CJK JP Regular"/>
              </a:rPr>
              <a:t>miles</a:t>
            </a:r>
            <a:endParaRPr sz="950">
              <a:latin typeface="Noto Sans CJK JP Regular"/>
              <a:cs typeface="Noto Sans CJK JP Regular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28710" y="8691132"/>
            <a:ext cx="836930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-25" dirty="0">
                <a:latin typeface="Noto Sans CJK JP Regular"/>
                <a:cs typeface="Noto Sans CJK JP Regular"/>
              </a:rPr>
              <a:t>via </a:t>
            </a:r>
            <a:r>
              <a:rPr sz="1100" spc="-15" dirty="0">
                <a:latin typeface="Noto Sans CJK JP Regular"/>
                <a:cs typeface="Noto Sans CJK JP Regular"/>
              </a:rPr>
              <a:t>US-301</a:t>
            </a:r>
            <a:r>
              <a:rPr sz="1100" spc="30" dirty="0">
                <a:latin typeface="Noto Sans CJK JP Regular"/>
                <a:cs typeface="Noto Sans CJK JP Regular"/>
              </a:rPr>
              <a:t> </a:t>
            </a:r>
            <a:r>
              <a:rPr sz="1100" spc="5" dirty="0">
                <a:latin typeface="Noto Sans CJK JP Regular"/>
                <a:cs typeface="Noto Sans CJK JP Regular"/>
              </a:rPr>
              <a:t>N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84001" y="8675272"/>
            <a:ext cx="228483" cy="2285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5911" y="565428"/>
            <a:ext cx="1248083" cy="2287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755070" y="512305"/>
            <a:ext cx="430530" cy="202565"/>
          </a:xfrm>
          <a:custGeom>
            <a:avLst/>
            <a:gdLst/>
            <a:ahLst/>
            <a:cxnLst/>
            <a:rect l="l" t="t" r="r" b="b"/>
            <a:pathLst>
              <a:path w="430529" h="202565">
                <a:moveTo>
                  <a:pt x="0" y="202412"/>
                </a:moveTo>
                <a:lnTo>
                  <a:pt x="430047" y="202412"/>
                </a:lnTo>
                <a:lnTo>
                  <a:pt x="430047" y="0"/>
                </a:lnTo>
                <a:lnTo>
                  <a:pt x="0" y="0"/>
                </a:lnTo>
                <a:lnTo>
                  <a:pt x="0" y="2024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73135" y="693445"/>
            <a:ext cx="2151380" cy="202565"/>
          </a:xfrm>
          <a:custGeom>
            <a:avLst/>
            <a:gdLst/>
            <a:ahLst/>
            <a:cxnLst/>
            <a:rect l="l" t="t" r="r" b="b"/>
            <a:pathLst>
              <a:path w="2151379" h="202565">
                <a:moveTo>
                  <a:pt x="0" y="202412"/>
                </a:moveTo>
                <a:lnTo>
                  <a:pt x="2151087" y="202412"/>
                </a:lnTo>
                <a:lnTo>
                  <a:pt x="2151087" y="0"/>
                </a:lnTo>
                <a:lnTo>
                  <a:pt x="0" y="0"/>
                </a:lnTo>
                <a:lnTo>
                  <a:pt x="0" y="2024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44679" y="2021954"/>
            <a:ext cx="1356995" cy="871219"/>
          </a:xfrm>
          <a:custGeom>
            <a:avLst/>
            <a:gdLst/>
            <a:ahLst/>
            <a:cxnLst/>
            <a:rect l="l" t="t" r="r" b="b"/>
            <a:pathLst>
              <a:path w="1356995" h="871219">
                <a:moveTo>
                  <a:pt x="0" y="871169"/>
                </a:moveTo>
                <a:lnTo>
                  <a:pt x="1356639" y="871169"/>
                </a:lnTo>
                <a:lnTo>
                  <a:pt x="1356639" y="0"/>
                </a:lnTo>
                <a:lnTo>
                  <a:pt x="0" y="0"/>
                </a:lnTo>
                <a:lnTo>
                  <a:pt x="0" y="8711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71703" y="9535858"/>
            <a:ext cx="1565275" cy="187325"/>
          </a:xfrm>
          <a:custGeom>
            <a:avLst/>
            <a:gdLst/>
            <a:ahLst/>
            <a:cxnLst/>
            <a:rect l="l" t="t" r="r" b="b"/>
            <a:pathLst>
              <a:path w="1565275" h="187325">
                <a:moveTo>
                  <a:pt x="0" y="186855"/>
                </a:moveTo>
                <a:lnTo>
                  <a:pt x="1564868" y="186855"/>
                </a:lnTo>
                <a:lnTo>
                  <a:pt x="1564868" y="0"/>
                </a:lnTo>
                <a:lnTo>
                  <a:pt x="0" y="0"/>
                </a:lnTo>
                <a:lnTo>
                  <a:pt x="0" y="1868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23253" y="9724682"/>
            <a:ext cx="6868795" cy="174625"/>
          </a:xfrm>
          <a:custGeom>
            <a:avLst/>
            <a:gdLst/>
            <a:ahLst/>
            <a:cxnLst/>
            <a:rect l="l" t="t" r="r" b="b"/>
            <a:pathLst>
              <a:path w="6868795" h="174625">
                <a:moveTo>
                  <a:pt x="6868515" y="0"/>
                </a:moveTo>
                <a:lnTo>
                  <a:pt x="0" y="1384"/>
                </a:lnTo>
                <a:lnTo>
                  <a:pt x="0" y="174002"/>
                </a:lnTo>
                <a:lnTo>
                  <a:pt x="6868515" y="174002"/>
                </a:lnTo>
                <a:lnTo>
                  <a:pt x="68685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971827" y="142230"/>
            <a:ext cx="5274945" cy="56197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297815">
              <a:lnSpc>
                <a:spcPct val="100000"/>
              </a:lnSpc>
              <a:spcBef>
                <a:spcPts val="280"/>
              </a:spcBef>
            </a:pPr>
            <a:r>
              <a:rPr sz="800" spc="-5" dirty="0">
                <a:latin typeface="Times New Roman"/>
                <a:cs typeface="Times New Roman"/>
              </a:rPr>
              <a:t>101 </a:t>
            </a:r>
            <a:r>
              <a:rPr sz="800" spc="-20" dirty="0">
                <a:latin typeface="Times New Roman"/>
                <a:cs typeface="Times New Roman"/>
              </a:rPr>
              <a:t>West </a:t>
            </a:r>
            <a:r>
              <a:rPr sz="800" spc="-5" dirty="0">
                <a:latin typeface="Times New Roman"/>
                <a:cs typeface="Times New Roman"/>
              </a:rPr>
              <a:t>Lombard Street, Baltimore, MD to 261 Hudson St, New </a:t>
            </a:r>
            <a:r>
              <a:rPr sz="800" spc="-20" dirty="0">
                <a:latin typeface="Times New Roman"/>
                <a:cs typeface="Times New Roman"/>
              </a:rPr>
              <a:t>York, </a:t>
            </a:r>
            <a:r>
              <a:rPr sz="800" spc="-5" dirty="0">
                <a:latin typeface="Times New Roman"/>
                <a:cs typeface="Times New Roman"/>
              </a:rPr>
              <a:t>NY 10013 - Google</a:t>
            </a:r>
            <a:r>
              <a:rPr sz="800" spc="95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Maps</a:t>
            </a:r>
            <a:endParaRPr sz="800">
              <a:latin typeface="Times New Roman"/>
              <a:cs typeface="Times New Roman"/>
            </a:endParaRPr>
          </a:p>
          <a:p>
            <a:pPr marR="380365" algn="r">
              <a:lnSpc>
                <a:spcPct val="100000"/>
              </a:lnSpc>
              <a:spcBef>
                <a:spcPts val="18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88 of</a:t>
            </a:r>
            <a:r>
              <a:rPr sz="800" spc="-9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  <a:tabLst>
                <a:tab pos="3555365" algn="l"/>
              </a:tabLst>
            </a:pPr>
            <a:r>
              <a:rPr sz="1200" spc="5" dirty="0">
                <a:latin typeface="Noto Sans CJK JP Regular"/>
                <a:cs typeface="Noto Sans CJK JP Regular"/>
              </a:rPr>
              <a:t>101 </a:t>
            </a:r>
            <a:r>
              <a:rPr sz="1200" spc="-15" dirty="0">
                <a:latin typeface="Noto Sans CJK JP Regular"/>
                <a:cs typeface="Noto Sans CJK JP Regular"/>
              </a:rPr>
              <a:t>West </a:t>
            </a:r>
            <a:r>
              <a:rPr sz="1200" spc="-50" dirty="0">
                <a:latin typeface="Noto Sans CJK JP Regular"/>
                <a:cs typeface="Noto Sans CJK JP Regular"/>
              </a:rPr>
              <a:t>Lombard  </a:t>
            </a:r>
            <a:r>
              <a:rPr sz="1200" spc="-55" dirty="0">
                <a:latin typeface="Noto Sans CJK JP Regular"/>
                <a:cs typeface="Noto Sans CJK JP Regular"/>
              </a:rPr>
              <a:t>Street,</a:t>
            </a:r>
            <a:r>
              <a:rPr sz="1200" spc="-25" dirty="0">
                <a:latin typeface="Noto Sans CJK JP Regular"/>
                <a:cs typeface="Noto Sans CJK JP Regular"/>
              </a:rPr>
              <a:t> </a:t>
            </a:r>
            <a:r>
              <a:rPr sz="1200" spc="-55" dirty="0">
                <a:latin typeface="Noto Sans CJK JP Regular"/>
                <a:cs typeface="Noto Sans CJK JP Regular"/>
              </a:rPr>
              <a:t>Baltimore,</a:t>
            </a:r>
            <a:r>
              <a:rPr sz="1200" spc="35" dirty="0">
                <a:latin typeface="Noto Sans CJK JP Regular"/>
                <a:cs typeface="Noto Sans CJK JP Regular"/>
              </a:rPr>
              <a:t> </a:t>
            </a:r>
            <a:r>
              <a:rPr sz="1200" spc="15" dirty="0">
                <a:latin typeface="Noto Sans CJK JP Regular"/>
                <a:cs typeface="Noto Sans CJK JP Regular"/>
              </a:rPr>
              <a:t>MD	</a:t>
            </a:r>
            <a:r>
              <a:rPr sz="1200" spc="-35" dirty="0">
                <a:latin typeface="Arial"/>
                <a:cs typeface="Arial"/>
              </a:rPr>
              <a:t>Drive </a:t>
            </a:r>
            <a:r>
              <a:rPr sz="1200" spc="-5" dirty="0">
                <a:latin typeface="Arial"/>
                <a:cs typeface="Arial"/>
              </a:rPr>
              <a:t>191 </a:t>
            </a:r>
            <a:r>
              <a:rPr sz="1200" spc="-15" dirty="0">
                <a:latin typeface="Arial"/>
                <a:cs typeface="Arial"/>
              </a:rPr>
              <a:t>miles, </a:t>
            </a:r>
            <a:r>
              <a:rPr sz="1200" spc="-5" dirty="0">
                <a:latin typeface="Arial"/>
                <a:cs typeface="Arial"/>
              </a:rPr>
              <a:t>3 </a:t>
            </a:r>
            <a:r>
              <a:rPr sz="1200" spc="-10" dirty="0">
                <a:latin typeface="Arial"/>
                <a:cs typeface="Arial"/>
              </a:rPr>
              <a:t>h </a:t>
            </a:r>
            <a:r>
              <a:rPr sz="1200" spc="-5" dirty="0">
                <a:latin typeface="Arial"/>
                <a:cs typeface="Arial"/>
              </a:rPr>
              <a:t>2</a:t>
            </a:r>
            <a:r>
              <a:rPr sz="1200" spc="-240" dirty="0">
                <a:latin typeface="Arial"/>
                <a:cs typeface="Arial"/>
              </a:rPr>
              <a:t> </a:t>
            </a:r>
            <a:r>
              <a:rPr sz="1200" spc="15" dirty="0">
                <a:latin typeface="Arial"/>
                <a:cs typeface="Arial"/>
              </a:rPr>
              <a:t>min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817010" y="9592564"/>
            <a:ext cx="13843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88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30242" y="687247"/>
          <a:ext cx="12212955" cy="5718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2665"/>
                <a:gridCol w="894080"/>
                <a:gridCol w="812164"/>
                <a:gridCol w="3435985"/>
                <a:gridCol w="957579"/>
                <a:gridCol w="828675"/>
                <a:gridCol w="836929"/>
                <a:gridCol w="2743200"/>
                <a:gridCol w="687070"/>
              </a:tblGrid>
              <a:tr h="209550">
                <a:tc gridSpan="9">
                  <a:txBody>
                    <a:bodyPr/>
                    <a:lstStyle/>
                    <a:p>
                      <a:pPr marL="31750">
                        <a:lnSpc>
                          <a:spcPts val="1545"/>
                        </a:lnSpc>
                      </a:pPr>
                      <a:r>
                        <a:rPr sz="1300" b="1" spc="-150" dirty="0">
                          <a:latin typeface="Arial"/>
                          <a:cs typeface="Arial"/>
                        </a:rPr>
                        <a:t>INSTRUCTIONS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6525">
                <a:tc gridSpan="9">
                  <a:txBody>
                    <a:bodyPr/>
                    <a:lstStyle/>
                    <a:p>
                      <a:pPr marL="25400">
                        <a:lnSpc>
                          <a:spcPts val="880"/>
                        </a:lnSpc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1.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blue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below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spreadsheet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appropriate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hourly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M&amp;IE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rates.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9225">
                <a:tc gridSpan="9">
                  <a:txBody>
                    <a:bodyPr/>
                    <a:lstStyle/>
                    <a:p>
                      <a:pPr marL="25400">
                        <a:lnSpc>
                          <a:spcPts val="980"/>
                        </a:lnSpc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2.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"Sample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below.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98450">
                <a:tc gridSpan="9">
                  <a:txBody>
                    <a:bodyPr/>
                    <a:lstStyle/>
                    <a:p>
                      <a:pPr marL="25400">
                        <a:lnSpc>
                          <a:spcPts val="980"/>
                        </a:lnSpc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3.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Under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most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state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federal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guidelines,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consultant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may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day.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additional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tasks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should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recorded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columns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labeled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35" dirty="0">
                          <a:latin typeface="Arial"/>
                          <a:cs typeface="Arial"/>
                        </a:rPr>
                        <a:t>Unbillled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Should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consultant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be able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provide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valid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justification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540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under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project's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established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guidelines,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leadership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must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authorize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their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approval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fulfilling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invoice.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9225">
                <a:tc gridSpan="9">
                  <a:txBody>
                    <a:bodyPr/>
                    <a:lstStyle/>
                    <a:p>
                      <a:pPr marL="25400">
                        <a:lnSpc>
                          <a:spcPts val="980"/>
                        </a:lnSpc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4.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some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projects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provide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an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hourly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pay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rate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(along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reimbursable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expenses),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consultants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should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aware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any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project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governing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time.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8590">
                <a:tc gridSpan="9">
                  <a:txBody>
                    <a:bodyPr/>
                    <a:lstStyle/>
                    <a:p>
                      <a:pPr marL="25400">
                        <a:lnSpc>
                          <a:spcPts val="980"/>
                        </a:lnSpc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Consultants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should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ensure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justifying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documents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requirements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outlined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tab.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8590">
                <a:tc gridSpan="9">
                  <a:txBody>
                    <a:bodyPr/>
                    <a:lstStyle/>
                    <a:p>
                      <a:pPr marL="25400">
                        <a:lnSpc>
                          <a:spcPts val="975"/>
                        </a:lnSpc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forget: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20" dirty="0">
                          <a:latin typeface="Arial"/>
                          <a:cs typeface="Arial"/>
                        </a:rPr>
                        <a:t>a)</a:t>
                      </a:r>
                      <a:r>
                        <a:rPr sz="85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bottom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approve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and </a:t>
                      </a:r>
                      <a:r>
                        <a:rPr sz="850" b="1" spc="-25" dirty="0">
                          <a:latin typeface="Arial"/>
                          <a:cs typeface="Arial"/>
                        </a:rPr>
                        <a:t>b)</a:t>
                      </a:r>
                      <a:r>
                        <a:rPr sz="85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save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using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following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file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name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format: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[last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name],[first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name]_[project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name]_[month]_[year].xlsx. </a:t>
                      </a:r>
                      <a:r>
                        <a:rPr sz="850" b="1" spc="-55" dirty="0">
                          <a:latin typeface="Arial"/>
                          <a:cs typeface="Arial"/>
                        </a:rPr>
                        <a:t>Example:</a:t>
                      </a:r>
                      <a:r>
                        <a:rPr sz="85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Doe,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John_Baltimore_June_2020.xlsx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9065">
                <a:tc gridSpan="9">
                  <a:txBody>
                    <a:bodyPr/>
                    <a:lstStyle/>
                    <a:p>
                      <a:pPr marL="25400">
                        <a:lnSpc>
                          <a:spcPts val="980"/>
                        </a:lnSpc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7.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Monitors,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Deputy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Monitors,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Principals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any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questions.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2085">
                <a:tc gridSpan="3">
                  <a:txBody>
                    <a:bodyPr/>
                    <a:lstStyle/>
                    <a:p>
                      <a:pPr marR="10795" algn="r">
                        <a:lnSpc>
                          <a:spcPts val="1225"/>
                        </a:lnSpc>
                      </a:pPr>
                      <a:r>
                        <a:rPr sz="1100" b="1" spc="-160" dirty="0">
                          <a:latin typeface="Arial"/>
                          <a:cs typeface="Arial"/>
                        </a:rPr>
                        <a:t>PROJECT</a:t>
                      </a:r>
                      <a:r>
                        <a:rPr sz="1100" b="1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55" dirty="0">
                          <a:latin typeface="Arial"/>
                          <a:cs typeface="Arial"/>
                        </a:rPr>
                        <a:t>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ts val="1255"/>
                        </a:lnSpc>
                      </a:pPr>
                      <a:r>
                        <a:rPr sz="1100" spc="-15" dirty="0">
                          <a:latin typeface="Arial"/>
                          <a:cs typeface="Arial"/>
                        </a:rPr>
                        <a:t>Baltimore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45720" marR="36830" algn="ctr">
                        <a:lnSpc>
                          <a:spcPct val="116500"/>
                        </a:lnSpc>
                        <a:spcBef>
                          <a:spcPts val="720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Complete  these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four 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cells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 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rate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columns.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144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7800">
                <a:tc gridSpan="3">
                  <a:txBody>
                    <a:bodyPr/>
                    <a:lstStyle/>
                    <a:p>
                      <a:pPr marL="1216025">
                        <a:lnSpc>
                          <a:spcPts val="1275"/>
                        </a:lnSpc>
                      </a:pPr>
                      <a:r>
                        <a:rPr sz="1100" b="1" spc="-8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100" b="1" spc="-95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1100" b="1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20" dirty="0">
                          <a:latin typeface="Arial"/>
                          <a:cs typeface="Arial"/>
                        </a:rPr>
                        <a:t>BY: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ts val="1300"/>
                        </a:lnSpc>
                      </a:pPr>
                      <a:r>
                        <a:rPr sz="1100" spc="-25" dirty="0">
                          <a:latin typeface="Arial"/>
                          <a:cs typeface="Arial"/>
                        </a:rPr>
                        <a:t>Bethel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9144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7800">
                <a:tc gridSpan="3">
                  <a:txBody>
                    <a:bodyPr/>
                    <a:lstStyle/>
                    <a:p>
                      <a:pPr marL="1159510">
                        <a:lnSpc>
                          <a:spcPts val="1275"/>
                        </a:lnSpc>
                      </a:pPr>
                      <a:r>
                        <a:rPr sz="1100" b="1" spc="-8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100" b="1" spc="-13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1100" b="1" spc="-5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1100" b="1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00" dirty="0">
                          <a:latin typeface="Arial"/>
                          <a:cs typeface="Arial"/>
                        </a:rPr>
                        <a:t>OF: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ts val="1300"/>
                        </a:lnSpc>
                      </a:pPr>
                      <a:r>
                        <a:rPr sz="1100" spc="-60" dirty="0">
                          <a:latin typeface="Arial"/>
                          <a:cs typeface="Arial"/>
                        </a:rPr>
                        <a:t>July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9144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6055">
                <a:tc gridSpan="3">
                  <a:txBody>
                    <a:bodyPr/>
                    <a:lstStyle/>
                    <a:p>
                      <a:pPr marL="15830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100" b="1" spc="-12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1100" b="1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90" dirty="0">
                          <a:latin typeface="Arial"/>
                          <a:cs typeface="Arial"/>
                        </a:rPr>
                        <a:t>SUBMITTED: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100" spc="-15" dirty="0">
                          <a:latin typeface="Arial"/>
                          <a:cs typeface="Arial"/>
                        </a:rPr>
                        <a:t>Monday, 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August 05,</a:t>
                      </a:r>
                      <a:r>
                        <a:rPr sz="11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2019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9144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994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950" b="1" i="1" spc="-70" dirty="0">
                          <a:latin typeface="Arial"/>
                          <a:cs typeface="Arial"/>
                        </a:rPr>
                        <a:t>Sample</a:t>
                      </a:r>
                      <a:r>
                        <a:rPr sz="950" b="1" i="1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b="1" i="1" spc="-60" dirty="0">
                          <a:latin typeface="Arial"/>
                          <a:cs typeface="Arial"/>
                        </a:rPr>
                        <a:t>Description: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762635">
                <a:tc gridSpan="9">
                  <a:txBody>
                    <a:bodyPr/>
                    <a:lstStyle/>
                    <a:p>
                      <a:pPr marL="1924685">
                        <a:lnSpc>
                          <a:spcPts val="1065"/>
                        </a:lnSpc>
                      </a:pPr>
                      <a:r>
                        <a:rPr sz="950" i="1" spc="-40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20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attend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40" dirty="0">
                          <a:latin typeface="Trebuchet MS"/>
                          <a:cs typeface="Trebuchet MS"/>
                        </a:rPr>
                        <a:t>meeting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" dirty="0">
                          <a:latin typeface="Trebuchet MS"/>
                          <a:cs typeface="Trebuchet MS"/>
                        </a:rPr>
                        <a:t>BPD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35" dirty="0">
                          <a:latin typeface="Trebuchet MS"/>
                          <a:cs typeface="Trebuchet MS"/>
                        </a:rPr>
                        <a:t>North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35" dirty="0">
                          <a:latin typeface="Trebuchet MS"/>
                          <a:cs typeface="Trebuchet MS"/>
                        </a:rPr>
                        <a:t>Division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DC;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40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checklist</a:t>
                      </a:r>
                      <a:r>
                        <a:rPr sz="950" i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review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in-service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training;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meet</a:t>
                      </a:r>
                      <a:endParaRPr sz="950">
                        <a:latin typeface="Trebuchet MS"/>
                        <a:cs typeface="Trebuchet MS"/>
                      </a:endParaRPr>
                    </a:p>
                    <a:p>
                      <a:pPr marL="1924685" marR="4400550">
                        <a:lnSpc>
                          <a:spcPct val="110500"/>
                        </a:lnSpc>
                      </a:pPr>
                      <a:r>
                        <a:rPr sz="950" i="1" spc="-50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" dirty="0">
                          <a:latin typeface="Trebuchet MS"/>
                          <a:cs typeface="Trebuchet MS"/>
                        </a:rPr>
                        <a:t>Ms.</a:t>
                      </a:r>
                      <a:r>
                        <a:rPr sz="950" i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35" dirty="0">
                          <a:latin typeface="Trebuchet MS"/>
                          <a:cs typeface="Trebuchet MS"/>
                        </a:rPr>
                        <a:t>Williams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re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20" dirty="0">
                          <a:latin typeface="Trebuchet MS"/>
                          <a:cs typeface="Trebuchet MS"/>
                        </a:rPr>
                        <a:t>changes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35" dirty="0">
                          <a:latin typeface="Trebuchet MS"/>
                          <a:cs typeface="Trebuchet MS"/>
                        </a:rPr>
                        <a:t>compliance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matrix;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35" dirty="0">
                          <a:latin typeface="Trebuchet MS"/>
                          <a:cs typeface="Trebuchet MS"/>
                        </a:rPr>
                        <a:t>copied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30" dirty="0"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force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reports;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reviewed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" dirty="0">
                          <a:latin typeface="Trebuchet MS"/>
                          <a:cs typeface="Trebuchet MS"/>
                        </a:rPr>
                        <a:t>UNDF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reports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10" dirty="0">
                          <a:latin typeface="Trebuchet MS"/>
                          <a:cs typeface="Trebuchet MS"/>
                        </a:rPr>
                        <a:t>1123454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20" dirty="0">
                          <a:latin typeface="Trebuchet MS"/>
                          <a:cs typeface="Trebuchet MS"/>
                        </a:rPr>
                        <a:t>and  </a:t>
                      </a:r>
                      <a:r>
                        <a:rPr sz="950" i="1" spc="-25" dirty="0">
                          <a:latin typeface="Trebuchet MS"/>
                          <a:cs typeface="Trebuchet MS"/>
                        </a:rPr>
                        <a:t>1123455.</a:t>
                      </a:r>
                      <a:endParaRPr sz="9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0350">
                <a:tc gridSpan="7">
                  <a:txBody>
                    <a:bodyPr/>
                    <a:lstStyle/>
                    <a:p>
                      <a:pPr marL="242570" algn="ctr">
                        <a:lnSpc>
                          <a:spcPts val="1889"/>
                        </a:lnSpc>
                      </a:pPr>
                      <a:r>
                        <a:rPr sz="1600" spc="-12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073785">
                        <a:lnSpc>
                          <a:spcPts val="1889"/>
                        </a:lnSpc>
                      </a:pPr>
                      <a:r>
                        <a:rPr sz="1600" spc="-16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UNBILLED</a:t>
                      </a:r>
                      <a:r>
                        <a:rPr sz="1600" spc="-8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14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2131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b="1" spc="-2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110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35" dirty="0">
                          <a:latin typeface="Arial"/>
                          <a:cs typeface="Arial"/>
                        </a:rPr>
                        <a:t>of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b="1" spc="-70" dirty="0">
                          <a:latin typeface="Arial"/>
                          <a:cs typeface="Arial"/>
                        </a:rPr>
                        <a:t>Day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100" b="1" spc="-60" dirty="0">
                          <a:latin typeface="Arial"/>
                          <a:cs typeface="Arial"/>
                        </a:rPr>
                        <a:t>Description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41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353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b="1" spc="-80" dirty="0">
                          <a:latin typeface="Arial"/>
                          <a:cs typeface="Arial"/>
                        </a:rPr>
                        <a:t>Hours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b="1" spc="-60" dirty="0">
                          <a:latin typeface="Arial"/>
                          <a:cs typeface="Arial"/>
                        </a:rPr>
                        <a:t>Rate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b="1" spc="-45" dirty="0">
                          <a:latin typeface="Arial"/>
                          <a:cs typeface="Arial"/>
                        </a:rPr>
                        <a:t>Total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100" b="1" spc="-60" dirty="0">
                          <a:latin typeface="Arial"/>
                          <a:cs typeface="Arial"/>
                        </a:rPr>
                        <a:t>Description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41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18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b="1" spc="-80" dirty="0">
                          <a:latin typeface="Arial"/>
                          <a:cs typeface="Arial"/>
                        </a:rPr>
                        <a:t>Hours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4629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Prep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Policing and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Engagement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61009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846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4629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Comments/Edits 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June/July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2019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Semiannual</a:t>
                      </a:r>
                      <a:r>
                        <a:rPr sz="85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Report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6037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846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4629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10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Interrogation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Policy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6037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846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4629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12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Youth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Policy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Review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6037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783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4629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18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Prep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Youth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Policy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850" spc="-9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Squeegee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Policy 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(DOJ,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BPD,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City)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6037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783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4629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22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Prep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Policing and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Engagement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6037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783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4629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23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Prep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Public Hearing</a:t>
                      </a:r>
                      <a:r>
                        <a:rPr sz="85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Presentattion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6037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1783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352.50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4629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25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Presentation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Public Hearing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re:</a:t>
                      </a:r>
                      <a:r>
                        <a:rPr sz="85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Baltimore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45974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33210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1,880.00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92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-90" dirty="0">
                          <a:latin typeface="Arial"/>
                          <a:cs typeface="Arial"/>
                        </a:rPr>
                        <a:t>TOTAL</a:t>
                      </a:r>
                      <a:r>
                        <a:rPr sz="850" b="1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80" dirty="0">
                          <a:latin typeface="Arial"/>
                          <a:cs typeface="Arial"/>
                        </a:rPr>
                        <a:t>HOURS: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5" dirty="0">
                          <a:latin typeface="Arial"/>
                          <a:cs typeface="Arial"/>
                        </a:rPr>
                        <a:t>15</a:t>
                      </a:r>
                      <a:r>
                        <a:rPr sz="850" b="1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-85" dirty="0">
                          <a:latin typeface="Arial"/>
                          <a:cs typeface="Arial"/>
                        </a:rPr>
                        <a:t>TOTAL: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25755" algn="l"/>
                        </a:tabLst>
                      </a:pPr>
                      <a:r>
                        <a:rPr sz="850" b="1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b="1" spc="-20" dirty="0">
                          <a:latin typeface="Arial"/>
                          <a:cs typeface="Arial"/>
                        </a:rPr>
                        <a:t>3,642.50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3987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-90" dirty="0">
                          <a:latin typeface="Arial"/>
                          <a:cs typeface="Arial"/>
                        </a:rPr>
                        <a:t>TOTAL UNBILLED</a:t>
                      </a:r>
                      <a:r>
                        <a:rPr sz="850" b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80" dirty="0">
                          <a:latin typeface="Arial"/>
                          <a:cs typeface="Arial"/>
                        </a:rPr>
                        <a:t>HOURS: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dirty="0">
                          <a:latin typeface="Arial"/>
                          <a:cs typeface="Arial"/>
                        </a:rPr>
                        <a:t>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320043" y="2833293"/>
            <a:ext cx="1080368" cy="10243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185325" y="309892"/>
            <a:ext cx="7150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89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89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90</a:t>
            </a: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30242" y="687247"/>
          <a:ext cx="12212955" cy="3110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2665"/>
                <a:gridCol w="894080"/>
                <a:gridCol w="812164"/>
                <a:gridCol w="3431540"/>
                <a:gridCol w="961390"/>
                <a:gridCol w="828040"/>
                <a:gridCol w="836295"/>
                <a:gridCol w="869315"/>
                <a:gridCol w="984884"/>
                <a:gridCol w="1572895"/>
              </a:tblGrid>
              <a:tr h="260350">
                <a:tc gridSpan="10">
                  <a:txBody>
                    <a:bodyPr/>
                    <a:lstStyle/>
                    <a:p>
                      <a:pPr marL="36195">
                        <a:lnSpc>
                          <a:spcPts val="1889"/>
                        </a:lnSpc>
                      </a:pPr>
                      <a:r>
                        <a:rPr sz="1600" spc="-26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92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759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-90" dirty="0">
                          <a:latin typeface="Arial"/>
                          <a:cs typeface="Arial"/>
                        </a:rPr>
                        <a:t>MEALS </a:t>
                      </a:r>
                      <a:r>
                        <a:rPr sz="850" b="1" spc="-55" dirty="0">
                          <a:latin typeface="Arial"/>
                          <a:cs typeface="Arial"/>
                        </a:rPr>
                        <a:t>+</a:t>
                      </a:r>
                      <a:r>
                        <a:rPr sz="850" b="1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80" dirty="0">
                          <a:latin typeface="Arial"/>
                          <a:cs typeface="Arial"/>
                        </a:rPr>
                        <a:t>INCIDENTALS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6896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-65" dirty="0">
                          <a:latin typeface="Arial"/>
                          <a:cs typeface="Arial"/>
                        </a:rPr>
                        <a:t>NON-MEALS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746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1430" algn="ctr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100" b="1" spc="-35" dirty="0">
                          <a:latin typeface="Arial"/>
                          <a:cs typeface="Arial"/>
                        </a:rPr>
                        <a:t>Date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84150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100" b="1" spc="-70" dirty="0">
                          <a:latin typeface="Arial"/>
                          <a:cs typeface="Arial"/>
                        </a:rPr>
                        <a:t>Category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90500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100" b="1" spc="-55" dirty="0">
                          <a:latin typeface="Arial"/>
                          <a:cs typeface="Arial"/>
                        </a:rPr>
                        <a:t>Vendor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647700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100" b="1" spc="-55" dirty="0">
                          <a:latin typeface="Arial"/>
                          <a:cs typeface="Arial"/>
                        </a:rPr>
                        <a:t>Description/Justification </a:t>
                      </a:r>
                      <a:r>
                        <a:rPr sz="1100" b="1" spc="-3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100" b="1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90" dirty="0">
                          <a:latin typeface="Arial"/>
                          <a:cs typeface="Arial"/>
                        </a:rPr>
                        <a:t>Expense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69545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100" b="1" spc="-5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1100" b="1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70" dirty="0">
                          <a:latin typeface="Arial"/>
                          <a:cs typeface="Arial"/>
                        </a:rPr>
                        <a:t>Day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71120" indent="1270" algn="ctr">
                        <a:lnSpc>
                          <a:spcPct val="110900"/>
                        </a:lnSpc>
                        <a:spcBef>
                          <a:spcPts val="625"/>
                        </a:spcBef>
                      </a:pPr>
                      <a:r>
                        <a:rPr sz="1100" b="1" spc="-45" dirty="0">
                          <a:latin typeface="Arial"/>
                          <a:cs typeface="Arial"/>
                        </a:rPr>
                        <a:t>Total </a:t>
                      </a:r>
                      <a:r>
                        <a:rPr sz="1100" b="1" spc="-65" dirty="0">
                          <a:latin typeface="Arial"/>
                          <a:cs typeface="Arial"/>
                        </a:rPr>
                        <a:t>Per  </a:t>
                      </a:r>
                      <a:r>
                        <a:rPr sz="1100" b="1" spc="-50" dirty="0">
                          <a:latin typeface="Arial"/>
                          <a:cs typeface="Arial"/>
                        </a:rPr>
                        <a:t>Diem </a:t>
                      </a:r>
                      <a:r>
                        <a:rPr sz="1100" b="1" spc="-75" dirty="0">
                          <a:latin typeface="Arial"/>
                          <a:cs typeface="Arial"/>
                        </a:rPr>
                        <a:t>+  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nc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denta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80645" marR="58419" indent="43815">
                        <a:lnSpc>
                          <a:spcPct val="110900"/>
                        </a:lnSpc>
                      </a:pPr>
                      <a:r>
                        <a:rPr sz="1100" b="1" spc="-30" dirty="0">
                          <a:latin typeface="Arial"/>
                          <a:cs typeface="Arial"/>
                        </a:rPr>
                        <a:t>Non-Meal  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Descr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pt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io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95580" marR="116839" indent="-53340">
                        <a:lnSpc>
                          <a:spcPct val="110900"/>
                        </a:lnSpc>
                      </a:pPr>
                      <a:r>
                        <a:rPr sz="1100" b="1" spc="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-M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eal  </a:t>
                      </a:r>
                      <a:r>
                        <a:rPr sz="1100" b="1" spc="-90" dirty="0">
                          <a:latin typeface="Arial"/>
                          <a:cs typeface="Arial"/>
                        </a:rPr>
                        <a:t>Expense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9685" algn="ctr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100" b="1" spc="-45" dirty="0">
                          <a:latin typeface="Arial"/>
                          <a:cs typeface="Arial"/>
                        </a:rPr>
                        <a:t>Total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26479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7/25/2019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33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Transportation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33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Amtrak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Round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Trip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Rail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between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Philadelphia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Baltimore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Train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Ticket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524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735"/>
                        </a:spcBef>
                        <a:tabLst>
                          <a:tab pos="504190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156.00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33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735"/>
                        </a:spcBef>
                        <a:tabLst>
                          <a:tab pos="62039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156.00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33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735"/>
                        </a:spcBef>
                        <a:tabLst>
                          <a:tab pos="78803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33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735"/>
                        </a:spcBef>
                        <a:tabLst>
                          <a:tab pos="788035" algn="l"/>
                        </a:tabLst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33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492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-85" dirty="0">
                          <a:latin typeface="Arial"/>
                          <a:cs typeface="Arial"/>
                        </a:rPr>
                        <a:t>TOTAL: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617220" algn="l"/>
                        </a:tabLst>
                      </a:pPr>
                      <a:r>
                        <a:rPr sz="850" b="1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b="1" spc="-20" dirty="0">
                          <a:latin typeface="Arial"/>
                          <a:cs typeface="Arial"/>
                        </a:rPr>
                        <a:t>156.00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492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 grid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9225"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-35" dirty="0">
                          <a:latin typeface="Arial"/>
                          <a:cs typeface="Arial"/>
                        </a:rPr>
                        <a:t>Subtotal</a:t>
                      </a:r>
                      <a:r>
                        <a:rPr sz="850" b="1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45" dirty="0">
                          <a:latin typeface="Arial"/>
                          <a:cs typeface="Arial"/>
                        </a:rPr>
                        <a:t>Time: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35609" algn="l"/>
                        </a:tabLst>
                      </a:pPr>
                      <a:r>
                        <a:rPr sz="850" b="1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b="1" spc="-20" dirty="0">
                          <a:latin typeface="Arial"/>
                          <a:cs typeface="Arial"/>
                        </a:rPr>
                        <a:t>3,642.50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9225"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-35" dirty="0">
                          <a:latin typeface="Arial"/>
                          <a:cs typeface="Arial"/>
                        </a:rPr>
                        <a:t>Subtotal</a:t>
                      </a:r>
                      <a:r>
                        <a:rPr sz="850" b="1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70" dirty="0">
                          <a:latin typeface="Arial"/>
                          <a:cs typeface="Arial"/>
                        </a:rPr>
                        <a:t>Expenses: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522605" algn="l"/>
                        </a:tabLst>
                      </a:pPr>
                      <a:r>
                        <a:rPr sz="850" b="1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b="1" spc="-20" dirty="0">
                          <a:latin typeface="Arial"/>
                          <a:cs typeface="Arial"/>
                        </a:rPr>
                        <a:t>156.00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9225"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850" b="1" spc="-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850" b="1" dirty="0">
                          <a:latin typeface="Arial"/>
                          <a:cs typeface="Arial"/>
                        </a:rPr>
                        <a:t>TA</a:t>
                      </a:r>
                      <a:r>
                        <a:rPr sz="850" b="1" spc="-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850" b="1" dirty="0">
                          <a:latin typeface="Arial"/>
                          <a:cs typeface="Arial"/>
                        </a:rPr>
                        <a:t>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35609" algn="l"/>
                        </a:tabLst>
                      </a:pPr>
                      <a:r>
                        <a:rPr sz="850" b="1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b="1" spc="-20" dirty="0">
                          <a:latin typeface="Arial"/>
                          <a:cs typeface="Arial"/>
                        </a:rPr>
                        <a:t>3,798.50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9225"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-35" dirty="0">
                          <a:latin typeface="Arial"/>
                          <a:cs typeface="Arial"/>
                        </a:rPr>
                        <a:t>Unbilled</a:t>
                      </a:r>
                      <a:r>
                        <a:rPr sz="850" b="1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60" dirty="0">
                          <a:latin typeface="Arial"/>
                          <a:cs typeface="Arial"/>
                        </a:rPr>
                        <a:t>Hours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1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-60" dirty="0">
                          <a:latin typeface="Arial"/>
                          <a:cs typeface="Arial"/>
                        </a:rPr>
                        <a:t>INITIALS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rowSpan="2"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3355">
                <a:tc gridSpan="4">
                  <a:txBody>
                    <a:bodyPr/>
                    <a:lstStyle/>
                    <a:p>
                      <a:pPr marL="28575">
                        <a:lnSpc>
                          <a:spcPts val="1240"/>
                        </a:lnSpc>
                      </a:pPr>
                      <a:r>
                        <a:rPr sz="1100" spc="-5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1100" spc="1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1100" spc="-1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are accurate: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850" spc="-114" dirty="0">
                          <a:latin typeface="Arial"/>
                          <a:cs typeface="Arial"/>
                        </a:rPr>
                        <a:t>KJB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1185325" y="309892"/>
            <a:ext cx="7150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90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3112" y="685812"/>
            <a:ext cx="369442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0"/>
              </a:spcBef>
            </a:pPr>
            <a:r>
              <a:rPr sz="800" b="1" spc="-5" dirty="0">
                <a:solidFill>
                  <a:srgbClr val="808080"/>
                </a:solidFill>
                <a:latin typeface="Arial"/>
                <a:cs typeface="Arial"/>
              </a:rPr>
              <a:t>From:</a:t>
            </a:r>
            <a:r>
              <a:rPr sz="800" b="1" spc="3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808080"/>
                </a:solidFill>
                <a:latin typeface="Arial"/>
                <a:cs typeface="Arial"/>
                <a:hlinkClick r:id="rId2"/>
              </a:rPr>
              <a:t>etickets@amtrak.com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800" b="1" dirty="0">
                <a:solidFill>
                  <a:srgbClr val="808080"/>
                </a:solidFill>
                <a:latin typeface="Arial"/>
                <a:cs typeface="Arial"/>
              </a:rPr>
              <a:t>Subject: </a:t>
            </a:r>
            <a:r>
              <a:rPr sz="800" dirty="0">
                <a:latin typeface="Arial"/>
                <a:cs typeface="Arial"/>
              </a:rPr>
              <a:t>Amtrak: </a:t>
            </a:r>
            <a:r>
              <a:rPr sz="800" spc="-10" dirty="0">
                <a:latin typeface="Arial"/>
                <a:cs typeface="Arial"/>
              </a:rPr>
              <a:t>eTicket </a:t>
            </a:r>
            <a:r>
              <a:rPr sz="800" spc="-5" dirty="0">
                <a:latin typeface="Arial"/>
                <a:cs typeface="Arial"/>
              </a:rPr>
              <a:t>and Receipt </a:t>
            </a:r>
            <a:r>
              <a:rPr sz="800" dirty="0">
                <a:latin typeface="Arial"/>
                <a:cs typeface="Arial"/>
              </a:rPr>
              <a:t>for </a:t>
            </a:r>
            <a:r>
              <a:rPr sz="800" spc="-25" dirty="0">
                <a:latin typeface="Arial"/>
                <a:cs typeface="Arial"/>
              </a:rPr>
              <a:t>Your </a:t>
            </a:r>
            <a:r>
              <a:rPr sz="800" spc="-5" dirty="0">
                <a:latin typeface="Arial"/>
                <a:cs typeface="Arial"/>
              </a:rPr>
              <a:t>07/25/2019 </a:t>
            </a:r>
            <a:r>
              <a:rPr sz="800" spc="-10" dirty="0">
                <a:latin typeface="Arial"/>
                <a:cs typeface="Arial"/>
              </a:rPr>
              <a:t>Trip </a:t>
            </a:r>
            <a:r>
              <a:rPr sz="800" dirty="0">
                <a:latin typeface="Arial"/>
                <a:cs typeface="Arial"/>
              </a:rPr>
              <a:t>- KEVIN</a:t>
            </a:r>
            <a:r>
              <a:rPr sz="800" spc="2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BETHEL</a:t>
            </a:r>
            <a:endParaRPr sz="800">
              <a:latin typeface="Arial"/>
              <a:cs typeface="Arial"/>
            </a:endParaRPr>
          </a:p>
          <a:p>
            <a:pPr marL="159385">
              <a:lnSpc>
                <a:spcPct val="100000"/>
              </a:lnSpc>
            </a:pPr>
            <a:r>
              <a:rPr sz="800" b="1" spc="-5" dirty="0">
                <a:solidFill>
                  <a:srgbClr val="808080"/>
                </a:solidFill>
                <a:latin typeface="Arial"/>
                <a:cs typeface="Arial"/>
              </a:rPr>
              <a:t>Date: </a:t>
            </a:r>
            <a:r>
              <a:rPr sz="800" dirty="0">
                <a:latin typeface="Arial"/>
                <a:cs typeface="Arial"/>
              </a:rPr>
              <a:t>July </a:t>
            </a:r>
            <a:r>
              <a:rPr sz="800" spc="-5" dirty="0">
                <a:latin typeface="Arial"/>
                <a:cs typeface="Arial"/>
              </a:rPr>
              <a:t>24, 2019 at 12:57</a:t>
            </a:r>
            <a:r>
              <a:rPr sz="800" spc="3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PM</a:t>
            </a:r>
            <a:endParaRPr sz="800">
              <a:latin typeface="Arial"/>
              <a:cs typeface="Arial"/>
            </a:endParaRPr>
          </a:p>
          <a:p>
            <a:pPr marL="262890">
              <a:lnSpc>
                <a:spcPct val="100000"/>
              </a:lnSpc>
            </a:pPr>
            <a:r>
              <a:rPr sz="800" b="1" spc="-20" dirty="0">
                <a:solidFill>
                  <a:srgbClr val="808080"/>
                </a:solidFill>
                <a:latin typeface="Arial"/>
                <a:cs typeface="Arial"/>
              </a:rPr>
              <a:t>To: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89467" y="698500"/>
            <a:ext cx="142227" cy="1321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31000" y="708685"/>
            <a:ext cx="345427" cy="3454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5800" y="1262443"/>
            <a:ext cx="6400800" cy="0"/>
          </a:xfrm>
          <a:custGeom>
            <a:avLst/>
            <a:gdLst/>
            <a:ahLst/>
            <a:cxnLst/>
            <a:rect l="l" t="t" r="r" b="b"/>
            <a:pathLst>
              <a:path w="6400800">
                <a:moveTo>
                  <a:pt x="0" y="0"/>
                </a:moveTo>
                <a:lnTo>
                  <a:pt x="6400800" y="0"/>
                </a:lnTo>
              </a:path>
            </a:pathLst>
          </a:custGeom>
          <a:ln w="3175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73136" y="1686864"/>
            <a:ext cx="3188335" cy="1308100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1000" b="1" spc="15" dirty="0">
                <a:solidFill>
                  <a:srgbClr val="CC0000"/>
                </a:solidFill>
                <a:latin typeface="Verdana"/>
                <a:cs typeface="Verdana"/>
              </a:rPr>
              <a:t>SALES</a:t>
            </a:r>
            <a:r>
              <a:rPr sz="1000" b="1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1000" b="1" spc="15" dirty="0">
                <a:solidFill>
                  <a:srgbClr val="CC0000"/>
                </a:solidFill>
                <a:latin typeface="Verdana"/>
                <a:cs typeface="Verdana"/>
              </a:rPr>
              <a:t>RECEIPT</a:t>
            </a:r>
            <a:endParaRPr sz="1000">
              <a:latin typeface="Verdana"/>
              <a:cs typeface="Verdana"/>
            </a:endParaRPr>
          </a:p>
          <a:p>
            <a:pPr marL="12700" marR="803275">
              <a:lnSpc>
                <a:spcPct val="131200"/>
              </a:lnSpc>
              <a:spcBef>
                <a:spcPts val="345"/>
              </a:spcBef>
            </a:pPr>
            <a:r>
              <a:rPr sz="1000" spc="10" dirty="0">
                <a:latin typeface="Verdana"/>
                <a:cs typeface="Verdana"/>
              </a:rPr>
              <a:t>Purchased: </a:t>
            </a:r>
            <a:r>
              <a:rPr sz="1000" spc="15" dirty="0">
                <a:latin typeface="Verdana"/>
                <a:cs typeface="Verdana"/>
              </a:rPr>
              <a:t>07/24/2019 9:57 </a:t>
            </a:r>
            <a:r>
              <a:rPr sz="1000" spc="20" dirty="0">
                <a:latin typeface="Verdana"/>
                <a:cs typeface="Verdana"/>
              </a:rPr>
              <a:t>AM</a:t>
            </a:r>
            <a:r>
              <a:rPr sz="1000" spc="-80" dirty="0">
                <a:latin typeface="Verdana"/>
                <a:cs typeface="Verdana"/>
              </a:rPr>
              <a:t> </a:t>
            </a:r>
            <a:r>
              <a:rPr sz="1000" spc="15" dirty="0">
                <a:latin typeface="Verdana"/>
                <a:cs typeface="Verdana"/>
              </a:rPr>
              <a:t>PT  </a:t>
            </a:r>
            <a:r>
              <a:rPr sz="1000" spc="10" dirty="0">
                <a:latin typeface="Verdana"/>
                <a:cs typeface="Verdana"/>
              </a:rPr>
              <a:t>Thank you for your</a:t>
            </a:r>
            <a:r>
              <a:rPr sz="1000" dirty="0">
                <a:latin typeface="Verdana"/>
                <a:cs typeface="Verdana"/>
              </a:rPr>
              <a:t> </a:t>
            </a:r>
            <a:r>
              <a:rPr sz="1000" spc="10" dirty="0">
                <a:latin typeface="Verdana"/>
                <a:cs typeface="Verdana"/>
              </a:rPr>
              <a:t>purchase.</a:t>
            </a:r>
            <a:endParaRPr sz="1000">
              <a:latin typeface="Verdana"/>
              <a:cs typeface="Verdana"/>
            </a:endParaRPr>
          </a:p>
          <a:p>
            <a:pPr marL="360045" indent="-217170">
              <a:lnSpc>
                <a:spcPct val="100000"/>
              </a:lnSpc>
              <a:spcBef>
                <a:spcPts val="1025"/>
              </a:spcBef>
              <a:buAutoNum type="arabicPeriod"/>
              <a:tabLst>
                <a:tab pos="360680" algn="l"/>
              </a:tabLst>
            </a:pPr>
            <a:r>
              <a:rPr sz="1000" spc="5" dirty="0">
                <a:latin typeface="Verdana"/>
                <a:cs typeface="Verdana"/>
              </a:rPr>
              <a:t>Retain this </a:t>
            </a:r>
            <a:r>
              <a:rPr sz="1000" spc="10" dirty="0">
                <a:latin typeface="Verdana"/>
                <a:cs typeface="Verdana"/>
              </a:rPr>
              <a:t>receipt for your</a:t>
            </a:r>
            <a:r>
              <a:rPr sz="1000" spc="15" dirty="0">
                <a:latin typeface="Verdana"/>
                <a:cs typeface="Verdana"/>
              </a:rPr>
              <a:t> </a:t>
            </a:r>
            <a:r>
              <a:rPr sz="1000" spc="10" dirty="0">
                <a:latin typeface="Verdana"/>
                <a:cs typeface="Verdana"/>
              </a:rPr>
              <a:t>records.</a:t>
            </a:r>
            <a:endParaRPr sz="1000">
              <a:latin typeface="Verdana"/>
              <a:cs typeface="Verdana"/>
            </a:endParaRPr>
          </a:p>
          <a:p>
            <a:pPr marL="360045" marR="5080" indent="-217170">
              <a:lnSpc>
                <a:spcPct val="102699"/>
              </a:lnSpc>
              <a:buAutoNum type="arabicPeriod"/>
              <a:tabLst>
                <a:tab pos="360680" algn="l"/>
              </a:tabLst>
            </a:pPr>
            <a:r>
              <a:rPr sz="1000" spc="5" dirty="0">
                <a:latin typeface="Verdana"/>
                <a:cs typeface="Verdana"/>
              </a:rPr>
              <a:t>Print </a:t>
            </a:r>
            <a:r>
              <a:rPr sz="1000" spc="10" dirty="0">
                <a:latin typeface="Verdana"/>
                <a:cs typeface="Verdana"/>
              </a:rPr>
              <a:t>the attached </a:t>
            </a:r>
            <a:r>
              <a:rPr sz="1000" spc="-5" dirty="0">
                <a:latin typeface="Verdana"/>
                <a:cs typeface="Verdana"/>
              </a:rPr>
              <a:t>eTicket </a:t>
            </a:r>
            <a:r>
              <a:rPr sz="1000" spc="15" dirty="0">
                <a:latin typeface="Verdana"/>
                <a:cs typeface="Verdana"/>
              </a:rPr>
              <a:t>and </a:t>
            </a:r>
            <a:r>
              <a:rPr sz="1000" spc="10" dirty="0">
                <a:latin typeface="Verdana"/>
                <a:cs typeface="Verdana"/>
              </a:rPr>
              <a:t>carry during  your</a:t>
            </a:r>
            <a:r>
              <a:rPr sz="1000" spc="5" dirty="0">
                <a:latin typeface="Verdana"/>
                <a:cs typeface="Verdana"/>
              </a:rPr>
              <a:t> trip.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59934" y="2509467"/>
            <a:ext cx="843915" cy="35623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800-U</a:t>
            </a:r>
            <a:r>
              <a:rPr sz="900" spc="-20" dirty="0">
                <a:solidFill>
                  <a:srgbClr val="333333"/>
                </a:solidFill>
                <a:latin typeface="Verdana"/>
                <a:cs typeface="Verdana"/>
              </a:rPr>
              <a:t>S</a:t>
            </a:r>
            <a:r>
              <a:rPr sz="900" spc="-35" dirty="0">
                <a:solidFill>
                  <a:srgbClr val="333333"/>
                </a:solidFill>
                <a:latin typeface="Verdana"/>
                <a:cs typeface="Verdana"/>
              </a:rPr>
              <a:t>A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-RAIL</a:t>
            </a:r>
            <a:endParaRPr sz="9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Amtrak.com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73136" y="3105148"/>
            <a:ext cx="5129530" cy="1471295"/>
          </a:xfrm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650" b="1" spc="-10" dirty="0">
                <a:solidFill>
                  <a:srgbClr val="003E89"/>
                </a:solidFill>
                <a:latin typeface="Verdana"/>
                <a:cs typeface="Verdana"/>
              </a:rPr>
              <a:t>Reservation Number</a:t>
            </a:r>
            <a:r>
              <a:rPr sz="1650" b="1" spc="-5" dirty="0">
                <a:solidFill>
                  <a:srgbClr val="003E89"/>
                </a:solidFill>
                <a:latin typeface="Verdana"/>
                <a:cs typeface="Verdana"/>
              </a:rPr>
              <a:t> -</a:t>
            </a:r>
            <a:endParaRPr sz="1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1150" b="1" spc="5" dirty="0">
                <a:solidFill>
                  <a:srgbClr val="333333"/>
                </a:solidFill>
                <a:latin typeface="Verdana"/>
                <a:cs typeface="Verdana"/>
              </a:rPr>
              <a:t>PHILADELPHIA </a:t>
            </a:r>
            <a:r>
              <a:rPr sz="1150" b="1" spc="10" dirty="0">
                <a:solidFill>
                  <a:srgbClr val="333333"/>
                </a:solidFill>
                <a:latin typeface="Verdana"/>
                <a:cs typeface="Verdana"/>
              </a:rPr>
              <a:t>30TH </a:t>
            </a:r>
            <a:r>
              <a:rPr sz="1150" b="1" dirty="0">
                <a:solidFill>
                  <a:srgbClr val="333333"/>
                </a:solidFill>
                <a:latin typeface="Verdana"/>
                <a:cs typeface="Verdana"/>
              </a:rPr>
              <a:t>ST, </a:t>
            </a:r>
            <a:r>
              <a:rPr sz="1150" b="1" spc="10" dirty="0">
                <a:solidFill>
                  <a:srgbClr val="333333"/>
                </a:solidFill>
                <a:latin typeface="Verdana"/>
                <a:cs typeface="Verdana"/>
              </a:rPr>
              <a:t>PA </a:t>
            </a:r>
            <a:r>
              <a:rPr sz="1150" b="1" spc="5" dirty="0">
                <a:solidFill>
                  <a:srgbClr val="333333"/>
                </a:solidFill>
                <a:latin typeface="Verdana"/>
                <a:cs typeface="Verdana"/>
              </a:rPr>
              <a:t>- </a:t>
            </a:r>
            <a:r>
              <a:rPr sz="1150" b="1" spc="10" dirty="0">
                <a:solidFill>
                  <a:srgbClr val="333333"/>
                </a:solidFill>
                <a:latin typeface="Verdana"/>
                <a:cs typeface="Verdana"/>
              </a:rPr>
              <a:t>BALTIMORE </a:t>
            </a:r>
            <a:r>
              <a:rPr sz="1150" b="1" spc="5" dirty="0">
                <a:solidFill>
                  <a:srgbClr val="333333"/>
                </a:solidFill>
                <a:latin typeface="Verdana"/>
                <a:cs typeface="Verdana"/>
              </a:rPr>
              <a:t>PENN, </a:t>
            </a:r>
            <a:r>
              <a:rPr sz="1150" b="1" spc="10" dirty="0">
                <a:solidFill>
                  <a:srgbClr val="333333"/>
                </a:solidFill>
                <a:latin typeface="Verdana"/>
                <a:cs typeface="Verdana"/>
              </a:rPr>
              <a:t>MD</a:t>
            </a:r>
            <a:r>
              <a:rPr sz="1150" b="1" spc="25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1150" b="1" dirty="0">
                <a:solidFill>
                  <a:srgbClr val="333333"/>
                </a:solidFill>
                <a:latin typeface="Verdana"/>
                <a:cs typeface="Verdana"/>
              </a:rPr>
              <a:t>(Round-</a:t>
            </a:r>
            <a:endParaRPr sz="11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150" b="1" spc="5" dirty="0">
                <a:solidFill>
                  <a:srgbClr val="333333"/>
                </a:solidFill>
                <a:latin typeface="Verdana"/>
                <a:cs typeface="Verdana"/>
              </a:rPr>
              <a:t>Trip)</a:t>
            </a:r>
            <a:endParaRPr sz="11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sz="1000" spc="-5" dirty="0">
                <a:solidFill>
                  <a:srgbClr val="333333"/>
                </a:solidFill>
                <a:latin typeface="Verdana"/>
                <a:cs typeface="Verdana"/>
              </a:rPr>
              <a:t>JULY </a:t>
            </a:r>
            <a:r>
              <a:rPr sz="1000" spc="10" dirty="0">
                <a:solidFill>
                  <a:srgbClr val="333333"/>
                </a:solidFill>
                <a:latin typeface="Verdana"/>
                <a:cs typeface="Verdana"/>
              </a:rPr>
              <a:t>24,</a:t>
            </a:r>
            <a:r>
              <a:rPr sz="1000" spc="15" dirty="0">
                <a:solidFill>
                  <a:srgbClr val="333333"/>
                </a:solidFill>
                <a:latin typeface="Verdana"/>
                <a:cs typeface="Verdana"/>
              </a:rPr>
              <a:t> 2019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300" spc="-5" dirty="0">
                <a:solidFill>
                  <a:srgbClr val="003E89"/>
                </a:solidFill>
                <a:latin typeface="Verdana"/>
                <a:cs typeface="Verdana"/>
              </a:rPr>
              <a:t>Billing</a:t>
            </a:r>
            <a:r>
              <a:rPr sz="1300" spc="-10" dirty="0">
                <a:solidFill>
                  <a:srgbClr val="003E89"/>
                </a:solidFill>
                <a:latin typeface="Verdana"/>
                <a:cs typeface="Verdana"/>
              </a:rPr>
              <a:t> </a:t>
            </a:r>
            <a:r>
              <a:rPr sz="1300" dirty="0">
                <a:solidFill>
                  <a:srgbClr val="003E89"/>
                </a:solidFill>
                <a:latin typeface="Verdana"/>
                <a:cs typeface="Verdana"/>
              </a:rPr>
              <a:t>Information</a:t>
            </a:r>
            <a:endParaRPr sz="1300">
              <a:latin typeface="Verdana"/>
              <a:cs typeface="Verdana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313891" y="4613021"/>
          <a:ext cx="5297805" cy="11309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5385"/>
                <a:gridCol w="589915"/>
                <a:gridCol w="1819910"/>
                <a:gridCol w="944880"/>
                <a:gridCol w="760729"/>
              </a:tblGrid>
              <a:tr h="254000">
                <a:tc gridSpan="5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000" spc="1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KEVIN</a:t>
                      </a:r>
                      <a:r>
                        <a:rPr sz="1000" spc="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000" spc="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BETHEL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50800" marB="0">
                    <a:lnR w="9525">
                      <a:solidFill>
                        <a:srgbClr val="666666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7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91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7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2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BFBFBF"/>
                      </a:solidFill>
                      <a:prstDash val="solid"/>
                    </a:lnB>
                    <a:solidFill>
                      <a:srgbClr val="FFD7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517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3890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000" spc="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(Purchase)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103505" marB="0">
                    <a:lnT w="9525">
                      <a:solidFill>
                        <a:srgbClr val="BFBFBF"/>
                      </a:solidFill>
                      <a:prstDash val="solid"/>
                    </a:lnT>
                    <a:lnB w="952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4184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000" b="1" spc="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Total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77470" marB="0">
                    <a:lnT w="9525">
                      <a:solidFill>
                        <a:srgbClr val="BFBFBF"/>
                      </a:solidFill>
                      <a:prstDash val="solid"/>
                    </a:lnT>
                    <a:lnB w="9525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000" b="1" spc="1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$156.00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7747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BFBFBF"/>
                      </a:solidFill>
                      <a:prstDash val="solid"/>
                    </a:lnT>
                    <a:lnB w="9525">
                      <a:solidFill>
                        <a:srgbClr val="BFBFB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285747" y="5977585"/>
          <a:ext cx="5325745" cy="32226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88160"/>
                <a:gridCol w="2635250"/>
                <a:gridCol w="889635"/>
              </a:tblGrid>
              <a:tr h="234950">
                <a:tc>
                  <a:txBody>
                    <a:bodyPr/>
                    <a:lstStyle/>
                    <a:p>
                      <a:pPr>
                        <a:lnSpc>
                          <a:spcPts val="1465"/>
                        </a:lnSpc>
                      </a:pPr>
                      <a:r>
                        <a:rPr sz="1300" spc="-5" dirty="0">
                          <a:solidFill>
                            <a:srgbClr val="003E89"/>
                          </a:solidFill>
                          <a:latin typeface="Verdana"/>
                          <a:cs typeface="Verdana"/>
                        </a:rPr>
                        <a:t>Purchase </a:t>
                      </a:r>
                      <a:r>
                        <a:rPr sz="1300" dirty="0">
                          <a:solidFill>
                            <a:srgbClr val="003E89"/>
                          </a:solidFill>
                          <a:latin typeface="Verdana"/>
                          <a:cs typeface="Verdana"/>
                        </a:rPr>
                        <a:t>Summary</a:t>
                      </a:r>
                      <a:r>
                        <a:rPr sz="1300" spc="-65" dirty="0">
                          <a:solidFill>
                            <a:srgbClr val="003E89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300" dirty="0">
                          <a:solidFill>
                            <a:srgbClr val="003E89"/>
                          </a:solidFill>
                          <a:latin typeface="Verdana"/>
                          <a:cs typeface="Verdana"/>
                        </a:rPr>
                        <a:t>-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B w="9525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666666"/>
                      </a:solidFill>
                      <a:prstDash val="solid"/>
                    </a:lnB>
                  </a:tcPr>
                </a:tc>
              </a:tr>
              <a:tr h="890905">
                <a:tc gridSpan="3">
                  <a:txBody>
                    <a:bodyPr/>
                    <a:lstStyle/>
                    <a:p>
                      <a:pPr marL="52069" marR="153670">
                        <a:lnSpc>
                          <a:spcPct val="102699"/>
                        </a:lnSpc>
                        <a:spcBef>
                          <a:spcPts val="575"/>
                        </a:spcBef>
                      </a:pPr>
                      <a:r>
                        <a:rPr sz="1000" b="1" spc="1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Train 111: PHILADELPHIA </a:t>
                      </a:r>
                      <a:r>
                        <a:rPr sz="1000" b="1" spc="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(30TH STREET STATION), </a:t>
                      </a:r>
                      <a:r>
                        <a:rPr sz="1000" b="1" spc="2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PA </a:t>
                      </a:r>
                      <a:r>
                        <a:rPr sz="1000" b="1" spc="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- </a:t>
                      </a:r>
                      <a:r>
                        <a:rPr sz="1000" b="1" spc="2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BALTIMORE  </a:t>
                      </a:r>
                      <a:r>
                        <a:rPr sz="1000" b="1" spc="1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(PENN STATION),</a:t>
                      </a:r>
                      <a:r>
                        <a:rPr sz="1000" b="1" spc="-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000" b="1" spc="2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MD</a:t>
                      </a:r>
                      <a:endParaRPr sz="1000">
                        <a:latin typeface="Verdana"/>
                        <a:cs typeface="Verdana"/>
                      </a:endParaRPr>
                    </a:p>
                    <a:p>
                      <a:pPr marL="52069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900" spc="-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Depart 7:03 AM, </a:t>
                      </a:r>
                      <a:r>
                        <a:rPr sz="900" spc="-2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Thursday, </a:t>
                      </a:r>
                      <a:r>
                        <a:rPr sz="900" spc="-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July </a:t>
                      </a:r>
                      <a:r>
                        <a:rPr sz="900" spc="-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25,</a:t>
                      </a:r>
                      <a:r>
                        <a:rPr sz="900" spc="2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900" spc="-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2019</a:t>
                      </a:r>
                      <a:endParaRPr sz="900">
                        <a:latin typeface="Verdana"/>
                        <a:cs typeface="Verdan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52069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4826635" algn="l"/>
                        </a:tabLst>
                      </a:pPr>
                      <a:r>
                        <a:rPr sz="900" spc="-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1 RESERVED</a:t>
                      </a:r>
                      <a:r>
                        <a:rPr sz="900" spc="2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900" spc="-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COACH</a:t>
                      </a:r>
                      <a:r>
                        <a:rPr sz="900" spc="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900" spc="-2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SEAT	</a:t>
                      </a:r>
                      <a:r>
                        <a:rPr sz="900" b="1" spc="-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$53.00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T="73025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0350">
                <a:tc gridSpan="2">
                  <a:txBody>
                    <a:bodyPr/>
                    <a:lstStyle/>
                    <a:p>
                      <a:pPr marR="493395" algn="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000" b="1" spc="-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Subto</a:t>
                      </a:r>
                      <a:r>
                        <a:rPr sz="1000" b="1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tal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55244" marB="0">
                    <a:lnL w="9525">
                      <a:solidFill>
                        <a:srgbClr val="666666"/>
                      </a:solidFill>
                      <a:prstDash val="solid"/>
                    </a:lnL>
                    <a:solidFill>
                      <a:srgbClr val="E0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000" b="1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$53.00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55244" marB="0">
                    <a:lnR w="9525">
                      <a:solidFill>
                        <a:srgbClr val="666666"/>
                      </a:solidFill>
                      <a:prstDash val="solid"/>
                    </a:lnR>
                    <a:solidFill>
                      <a:srgbClr val="E0FFFF"/>
                    </a:solidFill>
                  </a:tcPr>
                </a:tc>
              </a:tr>
              <a:tr h="1304290">
                <a:tc gridSpan="3">
                  <a:txBody>
                    <a:bodyPr/>
                    <a:lstStyle/>
                    <a:p>
                      <a:pPr marL="52069" marR="192405">
                        <a:lnSpc>
                          <a:spcPct val="102699"/>
                        </a:lnSpc>
                        <a:spcBef>
                          <a:spcPts val="335"/>
                        </a:spcBef>
                      </a:pPr>
                      <a:r>
                        <a:rPr sz="1000" b="1" spc="1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Train 148: </a:t>
                      </a:r>
                      <a:r>
                        <a:rPr sz="1000" b="1" spc="2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BALTIMORE </a:t>
                      </a:r>
                      <a:r>
                        <a:rPr sz="1000" b="1" spc="1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(PENN </a:t>
                      </a:r>
                      <a:r>
                        <a:rPr sz="1000" b="1" spc="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STATION), </a:t>
                      </a:r>
                      <a:r>
                        <a:rPr sz="1000" b="1" spc="2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MD </a:t>
                      </a:r>
                      <a:r>
                        <a:rPr sz="1000" b="1" spc="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- </a:t>
                      </a:r>
                      <a:r>
                        <a:rPr sz="1000" b="1" spc="1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PHILADELPHIA </a:t>
                      </a:r>
                      <a:r>
                        <a:rPr sz="1000" b="1" spc="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(30TH  </a:t>
                      </a:r>
                      <a:r>
                        <a:rPr sz="1000" b="1" spc="1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STREET </a:t>
                      </a:r>
                      <a:r>
                        <a:rPr sz="1000" b="1" spc="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STATION),</a:t>
                      </a:r>
                      <a:r>
                        <a:rPr sz="1000" b="1" spc="-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000" b="1" spc="1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PA</a:t>
                      </a:r>
                      <a:endParaRPr sz="1000">
                        <a:latin typeface="Verdana"/>
                        <a:cs typeface="Verdana"/>
                      </a:endParaRPr>
                    </a:p>
                    <a:p>
                      <a:pPr marL="52069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900" spc="-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Depart 5:40 PM, </a:t>
                      </a:r>
                      <a:r>
                        <a:rPr sz="900" spc="-2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Thursday, </a:t>
                      </a:r>
                      <a:r>
                        <a:rPr sz="900" spc="-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July </a:t>
                      </a:r>
                      <a:r>
                        <a:rPr sz="900" spc="-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25,</a:t>
                      </a:r>
                      <a:r>
                        <a:rPr sz="900" spc="2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900" spc="-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2019</a:t>
                      </a:r>
                      <a:endParaRPr sz="900">
                        <a:latin typeface="Verdana"/>
                        <a:cs typeface="Verdan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52069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4745990" algn="l"/>
                        </a:tabLst>
                      </a:pPr>
                      <a:r>
                        <a:rPr sz="900" spc="-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1 RESERVED</a:t>
                      </a:r>
                      <a:r>
                        <a:rPr sz="900" spc="2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900" spc="-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COACH</a:t>
                      </a:r>
                      <a:r>
                        <a:rPr sz="900" spc="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900" spc="-2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SEAT	</a:t>
                      </a:r>
                      <a:r>
                        <a:rPr sz="900" b="1" spc="-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$103.00</a:t>
                      </a:r>
                      <a:endParaRPr sz="900">
                        <a:latin typeface="Verdana"/>
                        <a:cs typeface="Verdan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52069">
                        <a:lnSpc>
                          <a:spcPct val="100000"/>
                        </a:lnSpc>
                      </a:pPr>
                      <a:r>
                        <a:rPr sz="900" b="1" spc="-10" dirty="0">
                          <a:solidFill>
                            <a:srgbClr val="5C5C5C"/>
                          </a:solidFill>
                          <a:latin typeface="Verdana"/>
                          <a:cs typeface="Verdana"/>
                        </a:rPr>
                        <a:t>Ticket Terms &amp;</a:t>
                      </a:r>
                      <a:r>
                        <a:rPr sz="900" b="1" dirty="0">
                          <a:solidFill>
                            <a:srgbClr val="5C5C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900" b="1" spc="-10" dirty="0">
                          <a:solidFill>
                            <a:srgbClr val="5C5C5C"/>
                          </a:solidFill>
                          <a:latin typeface="Verdana"/>
                          <a:cs typeface="Verdana"/>
                        </a:rPr>
                        <a:t>Conditions</a:t>
                      </a:r>
                      <a:endParaRPr sz="900">
                        <a:latin typeface="Verdana"/>
                        <a:cs typeface="Verdana"/>
                      </a:endParaRPr>
                    </a:p>
                    <a:p>
                      <a:pPr marL="52069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800" spc="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NER FLEX, TRVL SUN, THUR OR FRI. 1 </a:t>
                      </a:r>
                      <a:r>
                        <a:rPr sz="80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DAY </a:t>
                      </a:r>
                      <a:r>
                        <a:rPr sz="800" spc="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ADV RES</a:t>
                      </a:r>
                      <a:r>
                        <a:rPr sz="800" spc="-3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800" spc="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REQUIRED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T="42545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0350">
                <a:tc gridSpan="2">
                  <a:txBody>
                    <a:bodyPr/>
                    <a:lstStyle/>
                    <a:p>
                      <a:pPr marR="493395" algn="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000" b="1" spc="-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Subto</a:t>
                      </a:r>
                      <a:r>
                        <a:rPr sz="1000" b="1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tal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55244" marB="0">
                    <a:lnL w="9525">
                      <a:solidFill>
                        <a:srgbClr val="666666"/>
                      </a:solidFill>
                      <a:prstDash val="solid"/>
                    </a:lnL>
                    <a:solidFill>
                      <a:srgbClr val="E0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000" b="1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$103.00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55244" marB="0">
                    <a:lnR w="9525">
                      <a:solidFill>
                        <a:srgbClr val="666666"/>
                      </a:solidFill>
                      <a:prstDash val="solid"/>
                    </a:lnR>
                    <a:solidFill>
                      <a:srgbClr val="E0FFFF"/>
                    </a:solidFill>
                  </a:tcPr>
                </a:tc>
              </a:tr>
              <a:tr h="265430">
                <a:tc gridSpan="2">
                  <a:txBody>
                    <a:bodyPr/>
                    <a:lstStyle/>
                    <a:p>
                      <a:pPr marL="2095500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000" b="1" spc="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Total </a:t>
                      </a:r>
                      <a:r>
                        <a:rPr sz="1000" b="1" spc="1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Charged by</a:t>
                      </a:r>
                      <a:r>
                        <a:rPr sz="1000" b="1" spc="-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000" b="1" spc="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Amtrak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55244" marB="0">
                    <a:lnL w="9525">
                      <a:solidFill>
                        <a:srgbClr val="666666"/>
                      </a:solidFill>
                      <a:prstDash val="solid"/>
                    </a:lnL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CBE4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000" b="1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$156.00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55244" marB="0"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CBE4F1"/>
                    </a:solidFill>
                  </a:tcPr>
                </a:tc>
              </a:tr>
            </a:tbl>
          </a:graphicData>
        </a:graphic>
      </p:graphicFrame>
      <p:sp>
        <p:nvSpPr>
          <p:cNvPr id="11" name="object 11"/>
          <p:cNvSpPr/>
          <p:nvPr/>
        </p:nvSpPr>
        <p:spPr>
          <a:xfrm>
            <a:off x="6433997" y="1786635"/>
            <a:ext cx="173558" cy="1477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34884" y="1100340"/>
            <a:ext cx="1560195" cy="101600"/>
          </a:xfrm>
          <a:custGeom>
            <a:avLst/>
            <a:gdLst/>
            <a:ahLst/>
            <a:cxnLst/>
            <a:rect l="l" t="t" r="r" b="b"/>
            <a:pathLst>
              <a:path w="1560195" h="101600">
                <a:moveTo>
                  <a:pt x="0" y="101600"/>
                </a:moveTo>
                <a:lnTo>
                  <a:pt x="1559674" y="101600"/>
                </a:lnTo>
                <a:lnTo>
                  <a:pt x="1559674" y="0"/>
                </a:lnTo>
                <a:lnTo>
                  <a:pt x="0" y="0"/>
                </a:lnTo>
                <a:lnTo>
                  <a:pt x="0" y="101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59934" y="2233904"/>
            <a:ext cx="1420495" cy="147955"/>
          </a:xfrm>
          <a:custGeom>
            <a:avLst/>
            <a:gdLst/>
            <a:ahLst/>
            <a:cxnLst/>
            <a:rect l="l" t="t" r="r" b="b"/>
            <a:pathLst>
              <a:path w="1420495" h="147955">
                <a:moveTo>
                  <a:pt x="0" y="147421"/>
                </a:moveTo>
                <a:lnTo>
                  <a:pt x="1420342" y="147421"/>
                </a:lnTo>
                <a:lnTo>
                  <a:pt x="1420342" y="0"/>
                </a:lnTo>
                <a:lnTo>
                  <a:pt x="0" y="0"/>
                </a:lnTo>
                <a:lnTo>
                  <a:pt x="0" y="1474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59934" y="2399131"/>
            <a:ext cx="1308735" cy="147955"/>
          </a:xfrm>
          <a:custGeom>
            <a:avLst/>
            <a:gdLst/>
            <a:ahLst/>
            <a:cxnLst/>
            <a:rect l="l" t="t" r="r" b="b"/>
            <a:pathLst>
              <a:path w="1308735" h="147955">
                <a:moveTo>
                  <a:pt x="0" y="147421"/>
                </a:moveTo>
                <a:lnTo>
                  <a:pt x="1308315" y="147421"/>
                </a:lnTo>
                <a:lnTo>
                  <a:pt x="1308315" y="0"/>
                </a:lnTo>
                <a:lnTo>
                  <a:pt x="0" y="0"/>
                </a:lnTo>
                <a:lnTo>
                  <a:pt x="0" y="1474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59934" y="2068664"/>
            <a:ext cx="1099185" cy="147955"/>
          </a:xfrm>
          <a:custGeom>
            <a:avLst/>
            <a:gdLst/>
            <a:ahLst/>
            <a:cxnLst/>
            <a:rect l="l" t="t" r="r" b="b"/>
            <a:pathLst>
              <a:path w="1099185" h="147955">
                <a:moveTo>
                  <a:pt x="0" y="147421"/>
                </a:moveTo>
                <a:lnTo>
                  <a:pt x="1098854" y="147421"/>
                </a:lnTo>
                <a:lnTo>
                  <a:pt x="1098854" y="0"/>
                </a:lnTo>
                <a:lnTo>
                  <a:pt x="0" y="0"/>
                </a:lnTo>
                <a:lnTo>
                  <a:pt x="0" y="1474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23334" y="3252901"/>
            <a:ext cx="920115" cy="274955"/>
          </a:xfrm>
          <a:custGeom>
            <a:avLst/>
            <a:gdLst/>
            <a:ahLst/>
            <a:cxnLst/>
            <a:rect l="l" t="t" r="r" b="b"/>
            <a:pathLst>
              <a:path w="920114" h="274954">
                <a:moveTo>
                  <a:pt x="0" y="274866"/>
                </a:moveTo>
                <a:lnTo>
                  <a:pt x="919924" y="274866"/>
                </a:lnTo>
                <a:lnTo>
                  <a:pt x="919924" y="0"/>
                </a:lnTo>
                <a:lnTo>
                  <a:pt x="0" y="0"/>
                </a:lnTo>
                <a:lnTo>
                  <a:pt x="0" y="2748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25308" y="5332438"/>
            <a:ext cx="2339340" cy="172085"/>
          </a:xfrm>
          <a:custGeom>
            <a:avLst/>
            <a:gdLst/>
            <a:ahLst/>
            <a:cxnLst/>
            <a:rect l="l" t="t" r="r" b="b"/>
            <a:pathLst>
              <a:path w="2339340" h="172085">
                <a:moveTo>
                  <a:pt x="0" y="0"/>
                </a:moveTo>
                <a:lnTo>
                  <a:pt x="0" y="171792"/>
                </a:lnTo>
                <a:lnTo>
                  <a:pt x="2339340" y="171792"/>
                </a:lnTo>
                <a:lnTo>
                  <a:pt x="2339340" y="170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25308" y="5516714"/>
            <a:ext cx="1790064" cy="170180"/>
          </a:xfrm>
          <a:custGeom>
            <a:avLst/>
            <a:gdLst/>
            <a:ahLst/>
            <a:cxnLst/>
            <a:rect l="l" t="t" r="r" b="b"/>
            <a:pathLst>
              <a:path w="1790064" h="170179">
                <a:moveTo>
                  <a:pt x="0" y="170091"/>
                </a:moveTo>
                <a:lnTo>
                  <a:pt x="1789950" y="170091"/>
                </a:lnTo>
                <a:lnTo>
                  <a:pt x="1789950" y="0"/>
                </a:lnTo>
                <a:lnTo>
                  <a:pt x="0" y="0"/>
                </a:lnTo>
                <a:lnTo>
                  <a:pt x="0" y="1700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156121" y="309892"/>
            <a:ext cx="7150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91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04310" y="9602188"/>
            <a:ext cx="1638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91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85836" y="1823377"/>
            <a:ext cx="5321935" cy="0"/>
          </a:xfrm>
          <a:custGeom>
            <a:avLst/>
            <a:gdLst/>
            <a:ahLst/>
            <a:cxnLst/>
            <a:rect l="l" t="t" r="r" b="b"/>
            <a:pathLst>
              <a:path w="5321934">
                <a:moveTo>
                  <a:pt x="0" y="0"/>
                </a:moveTo>
                <a:lnTo>
                  <a:pt x="5321808" y="0"/>
                </a:lnTo>
              </a:path>
            </a:pathLst>
          </a:custGeom>
          <a:ln w="8381">
            <a:solidFill>
              <a:srgbClr val="9A9A9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86154" y="1832076"/>
            <a:ext cx="5321935" cy="0"/>
          </a:xfrm>
          <a:custGeom>
            <a:avLst/>
            <a:gdLst/>
            <a:ahLst/>
            <a:cxnLst/>
            <a:rect l="l" t="t" r="r" b="b"/>
            <a:pathLst>
              <a:path w="5321934">
                <a:moveTo>
                  <a:pt x="0" y="0"/>
                </a:moveTo>
                <a:lnTo>
                  <a:pt x="5321808" y="0"/>
                </a:lnTo>
              </a:path>
            </a:pathLst>
          </a:custGeom>
          <a:ln w="8381">
            <a:solidFill>
              <a:srgbClr val="EEE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85836" y="1819186"/>
            <a:ext cx="8890" cy="17780"/>
          </a:xfrm>
          <a:custGeom>
            <a:avLst/>
            <a:gdLst/>
            <a:ahLst/>
            <a:cxnLst/>
            <a:rect l="l" t="t" r="r" b="b"/>
            <a:pathLst>
              <a:path w="8890" h="17780">
                <a:moveTo>
                  <a:pt x="8382" y="0"/>
                </a:moveTo>
                <a:lnTo>
                  <a:pt x="0" y="0"/>
                </a:lnTo>
                <a:lnTo>
                  <a:pt x="0" y="17272"/>
                </a:lnTo>
                <a:lnTo>
                  <a:pt x="8382" y="8382"/>
                </a:lnTo>
                <a:lnTo>
                  <a:pt x="8382" y="0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99263" y="1819503"/>
            <a:ext cx="8890" cy="17145"/>
          </a:xfrm>
          <a:custGeom>
            <a:avLst/>
            <a:gdLst/>
            <a:ahLst/>
            <a:cxnLst/>
            <a:rect l="l" t="t" r="r" b="b"/>
            <a:pathLst>
              <a:path w="8890" h="17144">
                <a:moveTo>
                  <a:pt x="8382" y="0"/>
                </a:moveTo>
                <a:lnTo>
                  <a:pt x="0" y="8381"/>
                </a:lnTo>
                <a:lnTo>
                  <a:pt x="0" y="16763"/>
                </a:lnTo>
                <a:lnTo>
                  <a:pt x="8382" y="16763"/>
                </a:lnTo>
                <a:lnTo>
                  <a:pt x="8382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73136" y="728154"/>
            <a:ext cx="954405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35" dirty="0">
                <a:solidFill>
                  <a:srgbClr val="003E89"/>
                </a:solidFill>
                <a:latin typeface="Verdana"/>
                <a:cs typeface="Verdana"/>
              </a:rPr>
              <a:t>P</a:t>
            </a:r>
            <a:r>
              <a:rPr sz="1300" dirty="0">
                <a:solidFill>
                  <a:srgbClr val="003E89"/>
                </a:solidFill>
                <a:latin typeface="Verdana"/>
                <a:cs typeface="Verdana"/>
              </a:rPr>
              <a:t>assengers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89938" y="989202"/>
            <a:ext cx="5313045" cy="339090"/>
          </a:xfrm>
          <a:prstGeom prst="rect">
            <a:avLst/>
          </a:prstGeom>
          <a:ln w="8381">
            <a:solidFill>
              <a:srgbClr val="333333"/>
            </a:solidFill>
          </a:ln>
        </p:spPr>
        <p:txBody>
          <a:bodyPr vert="horz" wrap="square" lIns="0" tIns="93980" rIns="0" bIns="0" rtlCol="0">
            <a:spAutoFit/>
          </a:bodyPr>
          <a:lstStyle/>
          <a:p>
            <a:pPr marL="47625">
              <a:lnSpc>
                <a:spcPct val="100000"/>
              </a:lnSpc>
              <a:spcBef>
                <a:spcPts val="740"/>
              </a:spcBef>
            </a:pPr>
            <a:r>
              <a:rPr sz="1000" spc="5" dirty="0">
                <a:solidFill>
                  <a:srgbClr val="333333"/>
                </a:solidFill>
                <a:latin typeface="Verdana"/>
                <a:cs typeface="Verdana"/>
              </a:rPr>
              <a:t>Kevin </a:t>
            </a:r>
            <a:r>
              <a:rPr sz="1000" spc="10" dirty="0">
                <a:solidFill>
                  <a:srgbClr val="333333"/>
                </a:solidFill>
                <a:latin typeface="Verdana"/>
                <a:cs typeface="Verdana"/>
              </a:rPr>
              <a:t>Bethel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94538" y="2034928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7130" y="34783"/>
                </a:moveTo>
                <a:lnTo>
                  <a:pt x="7826" y="34783"/>
                </a:lnTo>
                <a:lnTo>
                  <a:pt x="0" y="26957"/>
                </a:lnTo>
                <a:lnTo>
                  <a:pt x="0" y="7826"/>
                </a:lnTo>
                <a:lnTo>
                  <a:pt x="7826" y="0"/>
                </a:lnTo>
                <a:lnTo>
                  <a:pt x="27130" y="0"/>
                </a:lnTo>
                <a:lnTo>
                  <a:pt x="34782" y="7826"/>
                </a:lnTo>
                <a:lnTo>
                  <a:pt x="34782" y="26957"/>
                </a:lnTo>
                <a:lnTo>
                  <a:pt x="27130" y="34783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94538" y="2034928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34782" y="17391"/>
                </a:moveTo>
                <a:lnTo>
                  <a:pt x="34782" y="26957"/>
                </a:lnTo>
                <a:lnTo>
                  <a:pt x="27130" y="34783"/>
                </a:lnTo>
                <a:lnTo>
                  <a:pt x="17391" y="34783"/>
                </a:lnTo>
                <a:lnTo>
                  <a:pt x="7826" y="34783"/>
                </a:lnTo>
                <a:lnTo>
                  <a:pt x="0" y="26957"/>
                </a:lnTo>
                <a:lnTo>
                  <a:pt x="0" y="17391"/>
                </a:lnTo>
                <a:lnTo>
                  <a:pt x="0" y="7826"/>
                </a:lnTo>
                <a:lnTo>
                  <a:pt x="7826" y="0"/>
                </a:lnTo>
                <a:lnTo>
                  <a:pt x="17391" y="0"/>
                </a:lnTo>
                <a:lnTo>
                  <a:pt x="27130" y="0"/>
                </a:lnTo>
                <a:lnTo>
                  <a:pt x="34782" y="7826"/>
                </a:lnTo>
                <a:lnTo>
                  <a:pt x="34782" y="17391"/>
                </a:lnTo>
              </a:path>
            </a:pathLst>
          </a:custGeom>
          <a:ln w="869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94538" y="2174094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7130" y="34783"/>
                </a:moveTo>
                <a:lnTo>
                  <a:pt x="7826" y="34783"/>
                </a:lnTo>
                <a:lnTo>
                  <a:pt x="0" y="26957"/>
                </a:lnTo>
                <a:lnTo>
                  <a:pt x="0" y="7826"/>
                </a:lnTo>
                <a:lnTo>
                  <a:pt x="7826" y="0"/>
                </a:lnTo>
                <a:lnTo>
                  <a:pt x="27130" y="0"/>
                </a:lnTo>
                <a:lnTo>
                  <a:pt x="34782" y="7826"/>
                </a:lnTo>
                <a:lnTo>
                  <a:pt x="34782" y="26957"/>
                </a:lnTo>
                <a:lnTo>
                  <a:pt x="27130" y="34783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4538" y="2174094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34782" y="17391"/>
                </a:moveTo>
                <a:lnTo>
                  <a:pt x="34782" y="26957"/>
                </a:lnTo>
                <a:lnTo>
                  <a:pt x="27130" y="34783"/>
                </a:lnTo>
                <a:lnTo>
                  <a:pt x="17391" y="34783"/>
                </a:lnTo>
                <a:lnTo>
                  <a:pt x="7826" y="34783"/>
                </a:lnTo>
                <a:lnTo>
                  <a:pt x="0" y="26957"/>
                </a:lnTo>
                <a:lnTo>
                  <a:pt x="0" y="17391"/>
                </a:lnTo>
                <a:lnTo>
                  <a:pt x="0" y="7826"/>
                </a:lnTo>
                <a:lnTo>
                  <a:pt x="7826" y="0"/>
                </a:lnTo>
                <a:lnTo>
                  <a:pt x="17391" y="0"/>
                </a:lnTo>
                <a:lnTo>
                  <a:pt x="27130" y="0"/>
                </a:lnTo>
                <a:lnTo>
                  <a:pt x="34782" y="7826"/>
                </a:lnTo>
                <a:lnTo>
                  <a:pt x="34782" y="17391"/>
                </a:lnTo>
              </a:path>
            </a:pathLst>
          </a:custGeom>
          <a:ln w="869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94538" y="3148057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7130" y="34783"/>
                </a:moveTo>
                <a:lnTo>
                  <a:pt x="7826" y="34783"/>
                </a:lnTo>
                <a:lnTo>
                  <a:pt x="0" y="26957"/>
                </a:lnTo>
                <a:lnTo>
                  <a:pt x="0" y="7826"/>
                </a:lnTo>
                <a:lnTo>
                  <a:pt x="7826" y="0"/>
                </a:lnTo>
                <a:lnTo>
                  <a:pt x="27130" y="0"/>
                </a:lnTo>
                <a:lnTo>
                  <a:pt x="34782" y="7826"/>
                </a:lnTo>
                <a:lnTo>
                  <a:pt x="34782" y="26957"/>
                </a:lnTo>
                <a:lnTo>
                  <a:pt x="27130" y="34783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94538" y="3148057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34782" y="17391"/>
                </a:moveTo>
                <a:lnTo>
                  <a:pt x="34782" y="26957"/>
                </a:lnTo>
                <a:lnTo>
                  <a:pt x="27130" y="34783"/>
                </a:lnTo>
                <a:lnTo>
                  <a:pt x="17391" y="34783"/>
                </a:lnTo>
                <a:lnTo>
                  <a:pt x="7826" y="34783"/>
                </a:lnTo>
                <a:lnTo>
                  <a:pt x="0" y="26957"/>
                </a:lnTo>
                <a:lnTo>
                  <a:pt x="0" y="17391"/>
                </a:lnTo>
                <a:lnTo>
                  <a:pt x="0" y="7826"/>
                </a:lnTo>
                <a:lnTo>
                  <a:pt x="7826" y="0"/>
                </a:lnTo>
                <a:lnTo>
                  <a:pt x="17391" y="0"/>
                </a:lnTo>
                <a:lnTo>
                  <a:pt x="27130" y="0"/>
                </a:lnTo>
                <a:lnTo>
                  <a:pt x="34782" y="7826"/>
                </a:lnTo>
                <a:lnTo>
                  <a:pt x="34782" y="17391"/>
                </a:lnTo>
              </a:path>
            </a:pathLst>
          </a:custGeom>
          <a:ln w="869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94538" y="4400328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7130" y="34783"/>
                </a:moveTo>
                <a:lnTo>
                  <a:pt x="7826" y="34783"/>
                </a:lnTo>
                <a:lnTo>
                  <a:pt x="0" y="26957"/>
                </a:lnTo>
                <a:lnTo>
                  <a:pt x="0" y="7826"/>
                </a:lnTo>
                <a:lnTo>
                  <a:pt x="7826" y="0"/>
                </a:lnTo>
                <a:lnTo>
                  <a:pt x="27130" y="0"/>
                </a:lnTo>
                <a:lnTo>
                  <a:pt x="34782" y="7826"/>
                </a:lnTo>
                <a:lnTo>
                  <a:pt x="34782" y="26957"/>
                </a:lnTo>
                <a:lnTo>
                  <a:pt x="27130" y="34783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94538" y="4400328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34782" y="17391"/>
                </a:moveTo>
                <a:lnTo>
                  <a:pt x="34782" y="26957"/>
                </a:lnTo>
                <a:lnTo>
                  <a:pt x="27130" y="34783"/>
                </a:lnTo>
                <a:lnTo>
                  <a:pt x="17391" y="34783"/>
                </a:lnTo>
                <a:lnTo>
                  <a:pt x="7826" y="34783"/>
                </a:lnTo>
                <a:lnTo>
                  <a:pt x="0" y="26957"/>
                </a:lnTo>
                <a:lnTo>
                  <a:pt x="0" y="17391"/>
                </a:lnTo>
                <a:lnTo>
                  <a:pt x="0" y="7826"/>
                </a:lnTo>
                <a:lnTo>
                  <a:pt x="7826" y="0"/>
                </a:lnTo>
                <a:lnTo>
                  <a:pt x="17391" y="0"/>
                </a:lnTo>
                <a:lnTo>
                  <a:pt x="27130" y="0"/>
                </a:lnTo>
                <a:lnTo>
                  <a:pt x="34782" y="7826"/>
                </a:lnTo>
                <a:lnTo>
                  <a:pt x="34782" y="17391"/>
                </a:lnTo>
              </a:path>
            </a:pathLst>
          </a:custGeom>
          <a:ln w="869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273136" y="1536890"/>
            <a:ext cx="5179695" cy="3091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003E89"/>
                </a:solidFill>
                <a:latin typeface="Verdana"/>
                <a:cs typeface="Verdana"/>
              </a:rPr>
              <a:t>Important</a:t>
            </a:r>
            <a:r>
              <a:rPr sz="1300" spc="-5" dirty="0">
                <a:solidFill>
                  <a:srgbClr val="003E89"/>
                </a:solidFill>
                <a:latin typeface="Verdana"/>
                <a:cs typeface="Verdana"/>
              </a:rPr>
              <a:t> </a:t>
            </a:r>
            <a:r>
              <a:rPr sz="1300" dirty="0">
                <a:solidFill>
                  <a:srgbClr val="003E89"/>
                </a:solidFill>
                <a:latin typeface="Verdana"/>
                <a:cs typeface="Verdana"/>
              </a:rPr>
              <a:t>Information</a:t>
            </a:r>
            <a:endParaRPr sz="13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550">
              <a:latin typeface="Times New Roman"/>
              <a:cs typeface="Times New Roman"/>
            </a:endParaRPr>
          </a:p>
          <a:p>
            <a:pPr marL="151765">
              <a:lnSpc>
                <a:spcPct val="100000"/>
              </a:lnSpc>
            </a:pP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Tickets are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non-transferable.</a:t>
            </a:r>
            <a:endParaRPr sz="900">
              <a:latin typeface="Verdana"/>
              <a:cs typeface="Verdana"/>
            </a:endParaRPr>
          </a:p>
          <a:p>
            <a:pPr marL="151765" marR="5080">
              <a:lnSpc>
                <a:spcPct val="101499"/>
              </a:lnSpc>
            </a:pPr>
            <a:r>
              <a:rPr sz="900" spc="-15" dirty="0">
                <a:solidFill>
                  <a:srgbClr val="333333"/>
                </a:solidFill>
                <a:latin typeface="Verdana"/>
                <a:cs typeface="Verdana"/>
              </a:rPr>
              <a:t>Changes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to your itinerary </a:t>
            </a:r>
            <a:r>
              <a:rPr sz="900" spc="-15" dirty="0">
                <a:solidFill>
                  <a:srgbClr val="333333"/>
                </a:solidFill>
                <a:latin typeface="Verdana"/>
                <a:cs typeface="Verdana"/>
              </a:rPr>
              <a:t>may 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affect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your 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fare.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Refund and exchange 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restrictions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and  penalties 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for failure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to cancel unwanted </a:t>
            </a:r>
            <a:r>
              <a:rPr sz="900" spc="-15" dirty="0">
                <a:solidFill>
                  <a:srgbClr val="333333"/>
                </a:solidFill>
                <a:latin typeface="Verdana"/>
                <a:cs typeface="Verdana"/>
              </a:rPr>
              <a:t>travel may </a:t>
            </a:r>
            <a:r>
              <a:rPr sz="900" spc="-20" dirty="0">
                <a:solidFill>
                  <a:srgbClr val="333333"/>
                </a:solidFill>
                <a:latin typeface="Verdana"/>
                <a:cs typeface="Verdana"/>
              </a:rPr>
              <a:t>apply. 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If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your </a:t>
            </a:r>
            <a:r>
              <a:rPr sz="900" spc="-15" dirty="0">
                <a:solidFill>
                  <a:srgbClr val="333333"/>
                </a:solidFill>
                <a:latin typeface="Verdana"/>
                <a:cs typeface="Verdana"/>
              </a:rPr>
              <a:t>travel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plans change,  contact us before departure to change your reservation. 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If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you do not board your train,  your 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entire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reservation from that point will be canceled. 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If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you board a different train  without notifying 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us,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you will </a:t>
            </a:r>
            <a:r>
              <a:rPr sz="900" spc="-15" dirty="0">
                <a:solidFill>
                  <a:srgbClr val="333333"/>
                </a:solidFill>
                <a:latin typeface="Verdana"/>
                <a:cs typeface="Verdana"/>
              </a:rPr>
              <a:t>have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to pay 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for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it separately; the conductor cannot apply  the money paid 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for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your prior reservation. </a:t>
            </a:r>
            <a:r>
              <a:rPr sz="900" spc="-15" dirty="0">
                <a:solidFill>
                  <a:srgbClr val="333333"/>
                </a:solidFill>
                <a:latin typeface="Verdana"/>
                <a:cs typeface="Verdana"/>
              </a:rPr>
              <a:t>For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more information</a:t>
            </a:r>
            <a:r>
              <a:rPr sz="900" spc="50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please</a:t>
            </a:r>
            <a:endParaRPr sz="900">
              <a:latin typeface="Verdana"/>
              <a:cs typeface="Verdana"/>
            </a:endParaRPr>
          </a:p>
          <a:p>
            <a:pPr marL="151765">
              <a:lnSpc>
                <a:spcPct val="100000"/>
              </a:lnSpc>
              <a:spcBef>
                <a:spcPts val="15"/>
              </a:spcBef>
            </a:pP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visit</a:t>
            </a:r>
            <a:r>
              <a:rPr sz="900" spc="-15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900" u="sng" spc="-10" dirty="0">
                <a:solidFill>
                  <a:srgbClr val="0069D9"/>
                </a:solidFill>
                <a:uFill>
                  <a:solidFill>
                    <a:srgbClr val="0069D9"/>
                  </a:solidFill>
                </a:uFill>
                <a:latin typeface="Verdana"/>
                <a:cs typeface="Verdana"/>
              </a:rPr>
              <a:t>Amtrak.com/chan</a:t>
            </a:r>
            <a:r>
              <a:rPr sz="900" spc="-10" dirty="0">
                <a:solidFill>
                  <a:srgbClr val="0069D9"/>
                </a:solidFill>
                <a:latin typeface="Verdana"/>
                <a:cs typeface="Verdana"/>
              </a:rPr>
              <a:t>g</a:t>
            </a:r>
            <a:r>
              <a:rPr sz="900" u="sng" spc="-10" dirty="0">
                <a:solidFill>
                  <a:srgbClr val="0069D9"/>
                </a:solidFill>
                <a:uFill>
                  <a:solidFill>
                    <a:srgbClr val="0069D9"/>
                  </a:solidFill>
                </a:uFill>
                <a:latin typeface="Verdana"/>
                <a:cs typeface="Verdana"/>
              </a:rPr>
              <a:t>es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.</a:t>
            </a:r>
            <a:endParaRPr sz="900">
              <a:latin typeface="Verdana"/>
              <a:cs typeface="Verdana"/>
            </a:endParaRPr>
          </a:p>
          <a:p>
            <a:pPr marL="151765" marR="44450">
              <a:lnSpc>
                <a:spcPts val="1100"/>
              </a:lnSpc>
              <a:spcBef>
                <a:spcPts val="35"/>
              </a:spcBef>
            </a:pP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Summary 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of </a:t>
            </a:r>
            <a:r>
              <a:rPr sz="900" spc="-30" dirty="0">
                <a:solidFill>
                  <a:srgbClr val="333333"/>
                </a:solidFill>
                <a:latin typeface="Verdana"/>
                <a:cs typeface="Verdana"/>
              </a:rPr>
              <a:t>Terms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and Conditions: Ticket valid 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for carriage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or refund (subject to the  refund 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rules of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the 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fare </a:t>
            </a:r>
            <a:r>
              <a:rPr sz="900" spc="-15" dirty="0">
                <a:solidFill>
                  <a:srgbClr val="333333"/>
                </a:solidFill>
                <a:latin typeface="Verdana"/>
                <a:cs typeface="Verdana"/>
              </a:rPr>
              <a:t>purchased) 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for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twelve months 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after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day 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of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issue unless  otherwise 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specified.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Amtrak tickets </a:t>
            </a:r>
            <a:r>
              <a:rPr sz="900" spc="-15" dirty="0">
                <a:solidFill>
                  <a:srgbClr val="333333"/>
                </a:solidFill>
                <a:latin typeface="Verdana"/>
                <a:cs typeface="Verdana"/>
              </a:rPr>
              <a:t>may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only be 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sold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or issued by Amtrak or an  authorized </a:t>
            </a:r>
            <a:r>
              <a:rPr sz="900" spc="-15" dirty="0">
                <a:solidFill>
                  <a:srgbClr val="333333"/>
                </a:solidFill>
                <a:latin typeface="Verdana"/>
                <a:cs typeface="Verdana"/>
              </a:rPr>
              <a:t>travel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agent/tour </a:t>
            </a:r>
            <a:r>
              <a:rPr sz="900" spc="-25" dirty="0">
                <a:solidFill>
                  <a:srgbClr val="333333"/>
                </a:solidFill>
                <a:latin typeface="Verdana"/>
                <a:cs typeface="Verdana"/>
              </a:rPr>
              <a:t>operator.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Tickets 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sold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or issued by an unauthorized 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third 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party will be voided by Amtrak. This ticket is a contract 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of carriage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which includes  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specific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terms and 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conditions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and a binding arbitration agreement </a:t>
            </a:r>
            <a:r>
              <a:rPr sz="900" spc="-15" dirty="0">
                <a:solidFill>
                  <a:srgbClr val="333333"/>
                </a:solidFill>
                <a:latin typeface="Verdana"/>
                <a:cs typeface="Verdana"/>
              </a:rPr>
              <a:t>between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Amtrak and  the ticket </a:t>
            </a:r>
            <a:r>
              <a:rPr sz="900" spc="-25" dirty="0">
                <a:solidFill>
                  <a:srgbClr val="333333"/>
                </a:solidFill>
                <a:latin typeface="Verdana"/>
                <a:cs typeface="Verdana"/>
              </a:rPr>
              <a:t>holder.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The terms and 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conditions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and arbitration agreement are</a:t>
            </a:r>
            <a:r>
              <a:rPr sz="900" spc="120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available</a:t>
            </a:r>
            <a:endParaRPr sz="900">
              <a:latin typeface="Verdana"/>
              <a:cs typeface="Verdana"/>
            </a:endParaRPr>
          </a:p>
          <a:p>
            <a:pPr marL="151765">
              <a:lnSpc>
                <a:spcPts val="1030"/>
              </a:lnSpc>
            </a:pP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at </a:t>
            </a:r>
            <a:r>
              <a:rPr sz="900" u="sng" spc="-10" dirty="0">
                <a:solidFill>
                  <a:srgbClr val="0069D9"/>
                </a:solidFill>
                <a:uFill>
                  <a:solidFill>
                    <a:srgbClr val="0069D9"/>
                  </a:solidFill>
                </a:uFill>
                <a:latin typeface="Verdana"/>
                <a:cs typeface="Verdana"/>
              </a:rPr>
              <a:t>Amtrak.com/terms-and-conditions.html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.  Tickets 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sold for </a:t>
            </a:r>
            <a:r>
              <a:rPr sz="900" spc="-15" dirty="0">
                <a:solidFill>
                  <a:srgbClr val="333333"/>
                </a:solidFill>
                <a:latin typeface="Verdana"/>
                <a:cs typeface="Verdana"/>
              </a:rPr>
              <a:t>non-Amtrak 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service</a:t>
            </a:r>
            <a:r>
              <a:rPr sz="900" spc="120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are</a:t>
            </a:r>
            <a:endParaRPr sz="900">
              <a:latin typeface="Verdana"/>
              <a:cs typeface="Verdana"/>
            </a:endParaRPr>
          </a:p>
          <a:p>
            <a:pPr marL="151765">
              <a:lnSpc>
                <a:spcPct val="100000"/>
              </a:lnSpc>
              <a:spcBef>
                <a:spcPts val="15"/>
              </a:spcBef>
            </a:pP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subject to the tariffs 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of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the providing</a:t>
            </a:r>
            <a:r>
              <a:rPr sz="900" spc="20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900" spc="-25" dirty="0">
                <a:solidFill>
                  <a:srgbClr val="333333"/>
                </a:solidFill>
                <a:latin typeface="Verdana"/>
                <a:cs typeface="Verdana"/>
              </a:rPr>
              <a:t>carrier.</a:t>
            </a:r>
            <a:endParaRPr sz="900">
              <a:latin typeface="Verdana"/>
              <a:cs typeface="Verdana"/>
            </a:endParaRPr>
          </a:p>
          <a:p>
            <a:pPr marL="151765" marR="133985" indent="-635">
              <a:lnSpc>
                <a:spcPct val="101499"/>
              </a:lnSpc>
            </a:pP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Questions? Contact us 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online at </a:t>
            </a:r>
            <a:r>
              <a:rPr sz="900" u="sng" spc="-10" dirty="0">
                <a:solidFill>
                  <a:srgbClr val="0069D9"/>
                </a:solidFill>
                <a:uFill>
                  <a:solidFill>
                    <a:srgbClr val="0069D9"/>
                  </a:solidFill>
                </a:uFill>
                <a:latin typeface="Verdana"/>
                <a:cs typeface="Verdana"/>
              </a:rPr>
              <a:t>Amtrak.com/contact</a:t>
            </a:r>
            <a:r>
              <a:rPr sz="900" spc="-10" dirty="0">
                <a:solidFill>
                  <a:srgbClr val="0069D9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or 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call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1-800-USA-RAIL </a:t>
            </a:r>
            <a:r>
              <a:rPr sz="900" spc="-15" dirty="0">
                <a:solidFill>
                  <a:srgbClr val="333333"/>
                </a:solidFill>
                <a:latin typeface="Verdana"/>
                <a:cs typeface="Verdana"/>
              </a:rPr>
              <a:t>(1-800- 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872-7245) or 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for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text telephone </a:t>
            </a:r>
            <a:r>
              <a:rPr sz="900" spc="-20" dirty="0">
                <a:solidFill>
                  <a:srgbClr val="333333"/>
                </a:solidFill>
                <a:latin typeface="Verdana"/>
                <a:cs typeface="Verdana"/>
              </a:rPr>
              <a:t>(TTY)</a:t>
            </a:r>
            <a:r>
              <a:rPr sz="900" spc="20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1-800-523-6590.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98855" y="4888953"/>
            <a:ext cx="5322087" cy="44836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30675" y="8299704"/>
            <a:ext cx="918210" cy="113664"/>
          </a:xfrm>
          <a:custGeom>
            <a:avLst/>
            <a:gdLst/>
            <a:ahLst/>
            <a:cxnLst/>
            <a:rect l="l" t="t" r="r" b="b"/>
            <a:pathLst>
              <a:path w="918210" h="113665">
                <a:moveTo>
                  <a:pt x="0" y="113055"/>
                </a:moveTo>
                <a:lnTo>
                  <a:pt x="917727" y="113055"/>
                </a:lnTo>
                <a:lnTo>
                  <a:pt x="917727" y="0"/>
                </a:lnTo>
                <a:lnTo>
                  <a:pt x="0" y="0"/>
                </a:lnTo>
                <a:lnTo>
                  <a:pt x="0" y="1130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156121" y="309892"/>
            <a:ext cx="7150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92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04310" y="9602188"/>
            <a:ext cx="1638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92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8855" y="698880"/>
            <a:ext cx="5322087" cy="24008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56121" y="309892"/>
            <a:ext cx="7150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93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04310" y="9602188"/>
            <a:ext cx="1638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93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30242" y="687247"/>
          <a:ext cx="12195175" cy="6344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2850"/>
                <a:gridCol w="929639"/>
                <a:gridCol w="792480"/>
                <a:gridCol w="3350895"/>
                <a:gridCol w="925195"/>
                <a:gridCol w="807720"/>
                <a:gridCol w="816609"/>
                <a:gridCol w="2674620"/>
                <a:gridCol w="669925"/>
              </a:tblGrid>
              <a:tr h="204470">
                <a:tc rowSpan="3" gridSpan="2"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b="1" spc="-5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000" b="1" spc="-80" dirty="0">
                          <a:latin typeface="Arial"/>
                          <a:cs typeface="Arial"/>
                        </a:rPr>
                        <a:t>Consent </a:t>
                      </a:r>
                      <a:r>
                        <a:rPr sz="1000" b="1" spc="-60" dirty="0">
                          <a:latin typeface="Arial"/>
                          <a:cs typeface="Arial"/>
                        </a:rPr>
                        <a:t>Decree</a:t>
                      </a:r>
                      <a:r>
                        <a:rPr sz="10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30" dirty="0">
                          <a:latin typeface="Arial"/>
                          <a:cs typeface="Arial"/>
                        </a:rPr>
                        <a:t>Monitor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2730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000" b="1" spc="-45" dirty="0">
                          <a:latin typeface="Arial"/>
                          <a:cs typeface="Arial"/>
                        </a:rPr>
                        <a:t>750 </a:t>
                      </a:r>
                      <a:r>
                        <a:rPr sz="1000" b="1" spc="-95" dirty="0">
                          <a:latin typeface="Arial"/>
                          <a:cs typeface="Arial"/>
                        </a:rPr>
                        <a:t>E. </a:t>
                      </a:r>
                      <a:r>
                        <a:rPr sz="1000" b="1" spc="-35" dirty="0">
                          <a:latin typeface="Arial"/>
                          <a:cs typeface="Arial"/>
                        </a:rPr>
                        <a:t>Pratt, </a:t>
                      </a:r>
                      <a:r>
                        <a:rPr sz="1000" b="1" spc="-65" dirty="0">
                          <a:latin typeface="Arial"/>
                          <a:cs typeface="Arial"/>
                        </a:rPr>
                        <a:t>Suite</a:t>
                      </a:r>
                      <a:r>
                        <a:rPr sz="1000" b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45" dirty="0">
                          <a:latin typeface="Arial"/>
                          <a:cs typeface="Arial"/>
                        </a:rPr>
                        <a:t>900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27305">
                        <a:lnSpc>
                          <a:spcPts val="1160"/>
                        </a:lnSpc>
                        <a:spcBef>
                          <a:spcPts val="130"/>
                        </a:spcBef>
                      </a:pPr>
                      <a:r>
                        <a:rPr sz="1000" b="1" spc="-50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000" b="1" spc="-15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000" b="1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45" dirty="0">
                          <a:latin typeface="Arial"/>
                          <a:cs typeface="Arial"/>
                        </a:rPr>
                        <a:t>21202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1750">
                        <a:lnSpc>
                          <a:spcPts val="1500"/>
                        </a:lnSpc>
                      </a:pPr>
                      <a:r>
                        <a:rPr sz="1250" b="1" spc="-135" dirty="0">
                          <a:latin typeface="Arial"/>
                          <a:cs typeface="Arial"/>
                        </a:rPr>
                        <a:t>INSTRUCTIONS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</a:tr>
              <a:tr h="134620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26034">
                        <a:lnSpc>
                          <a:spcPts val="875"/>
                        </a:lnSpc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1.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blue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below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spreadsheet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appropriate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hourly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and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M&amp;IE rates.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62560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26034">
                        <a:lnSpc>
                          <a:spcPts val="965"/>
                        </a:lnSpc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2.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"Sample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below.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27495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7">
                  <a:txBody>
                    <a:bodyPr/>
                    <a:lstStyle/>
                    <a:p>
                      <a:pPr marL="26034">
                        <a:lnSpc>
                          <a:spcPts val="835"/>
                        </a:lnSpc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3.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Under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most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state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federal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guidelines,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consultant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may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day.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additional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tasks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should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recorded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columns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labeled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35" dirty="0">
                          <a:latin typeface="Arial"/>
                          <a:cs typeface="Arial"/>
                        </a:rPr>
                        <a:t>Unbilled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. Should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consultant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able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provide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valid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justification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under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project's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established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guidelines,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leadership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must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authorize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their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approval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fulfilling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invoice.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541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6">
                  <a:txBody>
                    <a:bodyPr/>
                    <a:lstStyle/>
                    <a:p>
                      <a:pPr marL="26034">
                        <a:lnSpc>
                          <a:spcPts val="960"/>
                        </a:lnSpc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4.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some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projects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provide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an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hourly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pay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rate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(along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reimbursable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expenses),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consultants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should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aware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any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project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guidelines governing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time.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4541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26034">
                        <a:lnSpc>
                          <a:spcPts val="965"/>
                        </a:lnSpc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Consultants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should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ensure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justifying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documents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requirements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outlined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Guidelines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tab.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4541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6">
                  <a:txBody>
                    <a:bodyPr/>
                    <a:lstStyle/>
                    <a:p>
                      <a:pPr marL="26034">
                        <a:lnSpc>
                          <a:spcPts val="960"/>
                        </a:lnSpc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forget: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30" dirty="0">
                          <a:latin typeface="Arial"/>
                          <a:cs typeface="Arial"/>
                        </a:rPr>
                        <a:t>a)</a:t>
                      </a:r>
                      <a:r>
                        <a:rPr sz="85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bottom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approve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invoice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b="1" spc="-35" dirty="0">
                          <a:latin typeface="Arial"/>
                          <a:cs typeface="Arial"/>
                        </a:rPr>
                        <a:t>b)</a:t>
                      </a:r>
                      <a:r>
                        <a:rPr sz="85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save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using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following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file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name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format: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[last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name],[first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name]_[project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name]_[month]_[year].xlsx.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60" dirty="0">
                          <a:latin typeface="Arial"/>
                          <a:cs typeface="Arial"/>
                        </a:rPr>
                        <a:t>Example:</a:t>
                      </a:r>
                      <a:r>
                        <a:rPr sz="85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Doe,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3589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ts val="965"/>
                        </a:lnSpc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7.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call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Monitors,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Deputy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Monitors,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Principals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questions.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67005">
                <a:tc gridSpan="3">
                  <a:txBody>
                    <a:bodyPr/>
                    <a:lstStyle/>
                    <a:p>
                      <a:pPr marR="11430" algn="r">
                        <a:lnSpc>
                          <a:spcPts val="1205"/>
                        </a:lnSpc>
                      </a:pPr>
                      <a:r>
                        <a:rPr sz="1100" b="1" spc="-175" dirty="0">
                          <a:latin typeface="Arial"/>
                          <a:cs typeface="Arial"/>
                        </a:rPr>
                        <a:t>PROJECT</a:t>
                      </a:r>
                      <a:r>
                        <a:rPr sz="1100" b="1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65" dirty="0">
                          <a:latin typeface="Arial"/>
                          <a:cs typeface="Arial"/>
                        </a:rPr>
                        <a:t>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ts val="1220"/>
                        </a:lnSpc>
                      </a:pPr>
                      <a:r>
                        <a:rPr sz="1100" spc="-30" dirty="0">
                          <a:latin typeface="Arial"/>
                          <a:cs typeface="Arial"/>
                        </a:rPr>
                        <a:t>Baltimore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44450" marR="34925" indent="1905" algn="ctr">
                        <a:lnSpc>
                          <a:spcPct val="112900"/>
                        </a:lnSpc>
                        <a:spcBef>
                          <a:spcPts val="66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Complete  these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four 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cells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 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85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rate 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columns.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445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5260">
                <a:tc gridSpan="3">
                  <a:txBody>
                    <a:bodyPr/>
                    <a:lstStyle/>
                    <a:p>
                      <a:pPr marL="1477645">
                        <a:lnSpc>
                          <a:spcPts val="1265"/>
                        </a:lnSpc>
                      </a:pPr>
                      <a:r>
                        <a:rPr sz="1100" b="1" spc="-10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100" b="1" spc="-11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11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35" dirty="0">
                          <a:latin typeface="Arial"/>
                          <a:cs typeface="Arial"/>
                        </a:rPr>
                        <a:t>BY: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280"/>
                        </a:lnSpc>
                      </a:pPr>
                      <a:r>
                        <a:rPr sz="1100" spc="-65" dirty="0">
                          <a:latin typeface="Arial"/>
                          <a:cs typeface="Arial"/>
                        </a:rPr>
                        <a:t>Drake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445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5260">
                <a:tc gridSpan="3">
                  <a:txBody>
                    <a:bodyPr/>
                    <a:lstStyle/>
                    <a:p>
                      <a:pPr marL="1427480">
                        <a:lnSpc>
                          <a:spcPts val="1265"/>
                        </a:lnSpc>
                      </a:pPr>
                      <a:r>
                        <a:rPr sz="1100" b="1" spc="-10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100" b="1" spc="-15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1100" b="1" spc="-7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1100" b="1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20" dirty="0">
                          <a:latin typeface="Arial"/>
                          <a:cs typeface="Arial"/>
                        </a:rPr>
                        <a:t>OF: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ts val="1280"/>
                        </a:lnSpc>
                      </a:pPr>
                      <a:r>
                        <a:rPr sz="1100" spc="-75" dirty="0">
                          <a:latin typeface="Arial"/>
                          <a:cs typeface="Arial"/>
                        </a:rPr>
                        <a:t>July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445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0975">
                <a:tc gridSpan="3">
                  <a:txBody>
                    <a:bodyPr/>
                    <a:lstStyle/>
                    <a:p>
                      <a:pPr marL="1838960">
                        <a:lnSpc>
                          <a:spcPts val="1310"/>
                        </a:lnSpc>
                      </a:pPr>
                      <a:r>
                        <a:rPr sz="1100" b="1" spc="-135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1100" b="1" spc="-105" dirty="0">
                          <a:latin typeface="Arial"/>
                          <a:cs typeface="Arial"/>
                        </a:rPr>
                        <a:t> SUBMITTED: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310"/>
                        </a:lnSpc>
                      </a:pPr>
                      <a:r>
                        <a:rPr sz="1100" spc="-60" dirty="0">
                          <a:latin typeface="Arial"/>
                          <a:cs typeface="Arial"/>
                        </a:rPr>
                        <a:t>Thursday,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August 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01,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2019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445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930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2397125">
                        <a:lnSpc>
                          <a:spcPts val="1235"/>
                        </a:lnSpc>
                      </a:pPr>
                      <a:r>
                        <a:rPr sz="1100" b="1" spc="-95" dirty="0">
                          <a:latin typeface="Arial"/>
                          <a:cs typeface="Arial"/>
                        </a:rPr>
                        <a:t>Sample</a:t>
                      </a:r>
                      <a:r>
                        <a:rPr sz="110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75" dirty="0">
                          <a:latin typeface="Arial"/>
                          <a:cs typeface="Arial"/>
                        </a:rPr>
                        <a:t>Description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7702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60"/>
                        </a:lnSpc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332 </a:t>
                      </a:r>
                      <a:r>
                        <a:rPr sz="850" spc="-90" dirty="0">
                          <a:latin typeface="Arial"/>
                          <a:cs typeface="Arial"/>
                        </a:rPr>
                        <a:t>MICHIGAN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80" dirty="0">
                          <a:latin typeface="Arial"/>
                          <a:cs typeface="Arial"/>
                        </a:rPr>
                        <a:t>AVE.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7305">
                        <a:lnSpc>
                          <a:spcPct val="105900"/>
                        </a:lnSpc>
                      </a:pPr>
                      <a:r>
                        <a:rPr sz="850" spc="-105" dirty="0">
                          <a:latin typeface="Arial"/>
                          <a:cs typeface="Arial"/>
                        </a:rPr>
                        <a:t>SUITE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1032-T615  </a:t>
                      </a:r>
                      <a:r>
                        <a:rPr sz="850" spc="-100" dirty="0">
                          <a:latin typeface="Arial"/>
                          <a:cs typeface="Arial"/>
                        </a:rPr>
                        <a:t>CHICAGO, </a:t>
                      </a:r>
                      <a:r>
                        <a:rPr sz="850" spc="-85" dirty="0">
                          <a:latin typeface="Arial"/>
                          <a:cs typeface="Arial"/>
                        </a:rPr>
                        <a:t>ILL</a:t>
                      </a:r>
                      <a:r>
                        <a:rPr sz="85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60604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marL="26034" marR="153035">
                        <a:lnSpc>
                          <a:spcPct val="108400"/>
                        </a:lnSpc>
                        <a:spcBef>
                          <a:spcPts val="5"/>
                        </a:spcBef>
                      </a:pPr>
                      <a:r>
                        <a:rPr sz="950" i="1" spc="-50" dirty="0">
                          <a:latin typeface="Trebuchet MS"/>
                          <a:cs typeface="Trebuchet MS"/>
                        </a:rPr>
                        <a:t>Prepare 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for </a:t>
                      </a:r>
                      <a:r>
                        <a:rPr sz="950" i="1" spc="-30" dirty="0">
                          <a:latin typeface="Trebuchet MS"/>
                          <a:cs typeface="Trebuchet MS"/>
                        </a:rPr>
                        <a:t>and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attend meeting 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with </a:t>
                      </a:r>
                      <a:r>
                        <a:rPr sz="950" i="1" spc="-20" dirty="0">
                          <a:latin typeface="Trebuchet MS"/>
                          <a:cs typeface="Trebuchet MS"/>
                        </a:rPr>
                        <a:t>BPD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North Division 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DC;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prepare 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checklist 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for 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review of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in-service training; 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meet  with </a:t>
                      </a:r>
                      <a:r>
                        <a:rPr sz="950" i="1" spc="-15" dirty="0">
                          <a:latin typeface="Trebuchet MS"/>
                          <a:cs typeface="Trebuchet MS"/>
                        </a:rPr>
                        <a:t>Ms.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Williams 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re </a:t>
                      </a:r>
                      <a:r>
                        <a:rPr sz="950" i="1" spc="-30" dirty="0">
                          <a:latin typeface="Trebuchet MS"/>
                          <a:cs typeface="Trebuchet MS"/>
                        </a:rPr>
                        <a:t>changes 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to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compliance 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matrix;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copied </a:t>
                      </a:r>
                      <a:r>
                        <a:rPr sz="950" i="1" spc="-40" dirty="0">
                          <a:latin typeface="Trebuchet MS"/>
                          <a:cs typeface="Trebuchet MS"/>
                        </a:rPr>
                        <a:t>use 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of force reports; reviewed </a:t>
                      </a:r>
                      <a:r>
                        <a:rPr sz="950" i="1" spc="-20" dirty="0">
                          <a:latin typeface="Trebuchet MS"/>
                          <a:cs typeface="Trebuchet MS"/>
                        </a:rPr>
                        <a:t>UNDF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reports </a:t>
                      </a:r>
                      <a:r>
                        <a:rPr sz="950" i="1" spc="-25" dirty="0">
                          <a:latin typeface="Trebuchet MS"/>
                          <a:cs typeface="Trebuchet MS"/>
                        </a:rPr>
                        <a:t>1123454 </a:t>
                      </a:r>
                      <a:r>
                        <a:rPr sz="950" i="1" spc="-30" dirty="0">
                          <a:latin typeface="Trebuchet MS"/>
                          <a:cs typeface="Trebuchet MS"/>
                        </a:rPr>
                        <a:t>and  </a:t>
                      </a:r>
                      <a:r>
                        <a:rPr sz="950" i="1" spc="-35" dirty="0">
                          <a:latin typeface="Trebuchet MS"/>
                          <a:cs typeface="Trebuchet MS"/>
                        </a:rPr>
                        <a:t>1123455.</a:t>
                      </a:r>
                      <a:endParaRPr sz="95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4635">
                <a:tc gridSpan="7">
                  <a:txBody>
                    <a:bodyPr/>
                    <a:lstStyle/>
                    <a:p>
                      <a:pPr marL="531495" algn="ctr">
                        <a:lnSpc>
                          <a:spcPts val="1845"/>
                        </a:lnSpc>
                      </a:pPr>
                      <a:r>
                        <a:rPr sz="1550" spc="-10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045844">
                        <a:lnSpc>
                          <a:spcPts val="1845"/>
                        </a:lnSpc>
                      </a:pPr>
                      <a:r>
                        <a:rPr sz="1550" spc="-15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UNBILLED</a:t>
                      </a:r>
                      <a:r>
                        <a:rPr sz="1550" spc="-8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50" spc="-10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11785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100" b="1" spc="-4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1100" b="1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55" dirty="0">
                          <a:latin typeface="Arial"/>
                          <a:cs typeface="Arial"/>
                        </a:rPr>
                        <a:t>of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100" b="1" spc="-90" dirty="0">
                          <a:latin typeface="Arial"/>
                          <a:cs typeface="Arial"/>
                        </a:rPr>
                        <a:t>Day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100" b="1" spc="-75" dirty="0">
                          <a:latin typeface="Arial"/>
                          <a:cs typeface="Arial"/>
                        </a:rPr>
                        <a:t>Description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96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400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100" b="1" spc="-100" dirty="0">
                          <a:latin typeface="Arial"/>
                          <a:cs typeface="Arial"/>
                        </a:rPr>
                        <a:t>Hours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100" b="1" spc="-75" dirty="0">
                          <a:latin typeface="Arial"/>
                          <a:cs typeface="Arial"/>
                        </a:rPr>
                        <a:t>Rate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479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100" b="1" spc="-65" dirty="0">
                          <a:latin typeface="Arial"/>
                          <a:cs typeface="Arial"/>
                        </a:rPr>
                        <a:t>Total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100" b="1" spc="-75" dirty="0">
                          <a:latin typeface="Arial"/>
                          <a:cs typeface="Arial"/>
                        </a:rPr>
                        <a:t>Description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96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100" b="1" spc="-100" dirty="0">
                          <a:latin typeface="Arial"/>
                          <a:cs typeface="Arial"/>
                        </a:rPr>
                        <a:t>Hours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8279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4767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61976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task,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calls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SME's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.4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8915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Standing Conference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Call: </a:t>
                      </a:r>
                      <a:r>
                        <a:rPr sz="850" spc="-145" dirty="0">
                          <a:latin typeface="Arial"/>
                          <a:cs typeface="Arial"/>
                        </a:rPr>
                        <a:t>CE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Team.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Follow-up notes,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emails and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outreach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4767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5656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352.50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8279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Standing Conference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Call: </a:t>
                      </a:r>
                      <a:r>
                        <a:rPr sz="850" spc="-145" dirty="0">
                          <a:latin typeface="Arial"/>
                          <a:cs typeface="Arial"/>
                        </a:rPr>
                        <a:t>CE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Team.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Follow-up notes,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emails and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outreach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.4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4767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5656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329.00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8279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10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4767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61976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task,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calls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SME's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.7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8279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11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4767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61976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task,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calls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SME's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16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Standing Conference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Call: </a:t>
                      </a:r>
                      <a:r>
                        <a:rPr sz="850" spc="-145" dirty="0">
                          <a:latin typeface="Arial"/>
                          <a:cs typeface="Arial"/>
                        </a:rPr>
                        <a:t>CE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discuss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forum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Agenda.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Follow-up notes,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emails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outreach. </a:t>
                      </a:r>
                      <a:r>
                        <a:rPr sz="850" spc="-145" dirty="0">
                          <a:latin typeface="Arial"/>
                          <a:cs typeface="Arial"/>
                        </a:rPr>
                        <a:t>CE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Quarterly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Forum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79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.3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4704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5656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775.50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8279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17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4704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61912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task,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calls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SME's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.1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8279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4704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61912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task,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calls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SME's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.3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8279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23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Standing Conference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Call: </a:t>
                      </a:r>
                      <a:r>
                        <a:rPr sz="850" spc="-145" dirty="0">
                          <a:latin typeface="Arial"/>
                          <a:cs typeface="Arial"/>
                        </a:rPr>
                        <a:t>CE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Team.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Follow-Up notes,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emails and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outreach.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4704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5656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8915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25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4704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61912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Quarterly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Public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Hearing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8279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July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26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4704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61912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task,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calls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SME's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b="1" spc="-100" dirty="0">
                          <a:latin typeface="Arial"/>
                          <a:cs typeface="Arial"/>
                        </a:rPr>
                        <a:t>TOTAL</a:t>
                      </a:r>
                      <a:r>
                        <a:rPr sz="850" b="1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85" dirty="0">
                          <a:latin typeface="Arial"/>
                          <a:cs typeface="Arial"/>
                        </a:rPr>
                        <a:t>HOURS: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b="1" dirty="0">
                          <a:latin typeface="Arial"/>
                          <a:cs typeface="Arial"/>
                        </a:rPr>
                        <a:t>7</a:t>
                      </a:r>
                      <a:r>
                        <a:rPr sz="850" b="1" spc="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b="1" dirty="0">
                          <a:latin typeface="Arial"/>
                          <a:cs typeface="Arial"/>
                        </a:rPr>
                        <a:t>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b="1" spc="-90" dirty="0">
                          <a:latin typeface="Arial"/>
                          <a:cs typeface="Arial"/>
                        </a:rPr>
                        <a:t>TOTAL: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67030" algn="l"/>
                        </a:tabLst>
                      </a:pPr>
                      <a:r>
                        <a:rPr sz="850" b="1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b="1" spc="-25" dirty="0">
                          <a:latin typeface="Arial"/>
                          <a:cs typeface="Arial"/>
                        </a:rPr>
                        <a:t>1,692.00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48653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b="1" spc="-100" dirty="0">
                          <a:latin typeface="Arial"/>
                          <a:cs typeface="Arial"/>
                        </a:rPr>
                        <a:t>TOTAL </a:t>
                      </a:r>
                      <a:r>
                        <a:rPr sz="850" b="1" spc="-90" dirty="0">
                          <a:latin typeface="Arial"/>
                          <a:cs typeface="Arial"/>
                        </a:rPr>
                        <a:t>UNBILLED</a:t>
                      </a:r>
                      <a:r>
                        <a:rPr sz="85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85" dirty="0">
                          <a:latin typeface="Arial"/>
                          <a:cs typeface="Arial"/>
                        </a:rPr>
                        <a:t>HOURS: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2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b="1" dirty="0">
                          <a:latin typeface="Arial"/>
                          <a:cs typeface="Arial"/>
                        </a:rPr>
                        <a:t>13</a:t>
                      </a:r>
                      <a:r>
                        <a:rPr sz="850" b="1" spc="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b="1" dirty="0">
                          <a:latin typeface="Arial"/>
                          <a:cs typeface="Arial"/>
                        </a:rPr>
                        <a:t>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316729" y="2757220"/>
            <a:ext cx="1124204" cy="11228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185325" y="309892"/>
            <a:ext cx="7150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94 of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196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dirty="0"/>
              <a:t>94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33973</Words>
  <Application>Microsoft Macintosh PowerPoint</Application>
  <PresentationFormat>Custom</PresentationFormat>
  <Paragraphs>9780</Paragraphs>
  <Slides>201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201</vt:i4>
      </vt:variant>
    </vt:vector>
  </HeadingPairs>
  <TitlesOfParts>
    <vt:vector size="20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Jessica Drake</cp:lastModifiedBy>
  <cp:revision>1</cp:revision>
  <dcterms:created xsi:type="dcterms:W3CDTF">2019-10-10T19:00:58Z</dcterms:created>
  <dcterms:modified xsi:type="dcterms:W3CDTF">2019-10-10T19:02:11Z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1601-01-01T00:00:00Z</vt:filetime>
  </property>
  <property fmtid="{D5CDD505-2E9C-101B-9397-08002B2CF9AE}" pid="3" name="Creator">
    <vt:lpwstr>Aspose Ltd.</vt:lpwstr>
  </property>
  <property fmtid="{D5CDD505-2E9C-101B-9397-08002B2CF9AE}" pid="4" name="LastSaved">
    <vt:filetime>2019-10-10T00:00:00Z</vt:filetime>
  </property>
</Properties>
</file>